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2"/>
  </p:notesMasterIdLst>
  <p:handoutMasterIdLst>
    <p:handoutMasterId r:id="rId33"/>
  </p:handoutMasterIdLst>
  <p:sldIdLst>
    <p:sldId id="403" r:id="rId7"/>
    <p:sldId id="397" r:id="rId8"/>
    <p:sldId id="402" r:id="rId9"/>
    <p:sldId id="398" r:id="rId10"/>
    <p:sldId id="429" r:id="rId11"/>
    <p:sldId id="399" r:id="rId12"/>
    <p:sldId id="410" r:id="rId13"/>
    <p:sldId id="412" r:id="rId14"/>
    <p:sldId id="428" r:id="rId15"/>
    <p:sldId id="406" r:id="rId16"/>
    <p:sldId id="400" r:id="rId17"/>
    <p:sldId id="425" r:id="rId18"/>
    <p:sldId id="405" r:id="rId19"/>
    <p:sldId id="423" r:id="rId20"/>
    <p:sldId id="414" r:id="rId21"/>
    <p:sldId id="430" r:id="rId22"/>
    <p:sldId id="408" r:id="rId23"/>
    <p:sldId id="407" r:id="rId24"/>
    <p:sldId id="409" r:id="rId25"/>
    <p:sldId id="422" r:id="rId26"/>
    <p:sldId id="411" r:id="rId27"/>
    <p:sldId id="426" r:id="rId28"/>
    <p:sldId id="417" r:id="rId29"/>
    <p:sldId id="419" r:id="rId30"/>
    <p:sldId id="415" r:id="rId31"/>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E37222"/>
    <a:srgbClr val="DAD7CB"/>
    <a:srgbClr val="FFFFFF"/>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81109" autoAdjust="0"/>
  </p:normalViewPr>
  <p:slideViewPr>
    <p:cSldViewPr snapToGrid="0">
      <p:cViewPr varScale="1">
        <p:scale>
          <a:sx n="102" d="100"/>
          <a:sy n="102" d="100"/>
        </p:scale>
        <p:origin x="2070" y="10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r>
            <a:rPr lang="de-DE" sz="1400" dirty="0">
              <a:solidFill>
                <a:srgbClr val="DAD7CB"/>
              </a:solidFill>
            </a:rPr>
            <a:t>Speech Synthesis</a:t>
          </a:r>
        </a:p>
      </dgm:t>
    </dgm:pt>
    <dgm:pt modelId="{DA5F35A2-0467-484F-872A-15A50545173B}" type="parTrans" cxnId="{0B57019E-D007-4074-8404-BDF51EB756AC}">
      <dgm:prSet/>
      <dgm:spPr/>
      <dgm:t>
        <a:bodyPr/>
        <a:lstStyle/>
        <a:p>
          <a:endParaRPr lang="de-DE"/>
        </a:p>
      </dgm:t>
    </dgm:pt>
    <dgm:pt modelId="{C0B79A5B-4A4E-433B-9A70-5D6F8C7202D0}" type="sibTrans" cxnId="{0B57019E-D007-4074-8404-BDF51EB756AC}">
      <dgm:prSet/>
      <dgm:spPr/>
      <dgm:t>
        <a:bodyPr/>
        <a:lstStyle/>
        <a:p>
          <a:endParaRPr lang="de-DE"/>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Text-</a:t>
          </a:r>
          <a:r>
            <a:rPr lang="de-DE" sz="1400" dirty="0" err="1">
              <a:solidFill>
                <a:srgbClr val="DAD7CB"/>
              </a:solidFill>
            </a:rPr>
            <a:t>to</a:t>
          </a:r>
          <a:r>
            <a:rPr lang="de-DE" sz="1400" dirty="0">
              <a:solidFill>
                <a:srgbClr val="DAD7CB"/>
              </a:solidFill>
            </a:rPr>
            <a:t>-Speech</a:t>
          </a:r>
          <a:br>
            <a:rPr lang="de-DE" sz="1400" dirty="0">
              <a:solidFill>
                <a:srgbClr val="DAD7CB"/>
              </a:solidFill>
            </a:rPr>
          </a:br>
          <a:r>
            <a:rPr lang="de-DE" sz="1400" dirty="0">
              <a:solidFill>
                <a:srgbClr val="DAD7CB"/>
              </a:solidFill>
            </a:rPr>
            <a:t>(TTS)</a:t>
          </a:r>
        </a:p>
      </dgm:t>
    </dgm:pt>
    <dgm:pt modelId="{AB531B34-F09B-46D1-AA71-61459AE8A38E}" type="parTrans" cxnId="{88A421AD-C379-40F9-B6FB-A317E6573A2E}">
      <dgm:prSet/>
      <dgm:spPr/>
      <dgm:t>
        <a:bodyPr/>
        <a:lstStyle/>
        <a:p>
          <a:endParaRPr lang="de-DE"/>
        </a:p>
      </dgm:t>
    </dgm:pt>
    <dgm:pt modelId="{CA5A1C1F-A3C6-49E0-93E4-7C8D8E815831}" type="sibTrans" cxnId="{88A421AD-C379-40F9-B6FB-A317E6573A2E}">
      <dgm:prSet/>
      <dgm:spPr/>
      <dgm:t>
        <a:bodyPr/>
        <a:lstStyle/>
        <a:p>
          <a:endParaRPr lang="de-DE"/>
        </a:p>
      </dgm:t>
    </dgm:pt>
    <dgm:pt modelId="{8CB7F9F2-964C-4FE6-8FAC-BEB6AF627E9F}">
      <dgm:prSet phldrT="[Text]" custT="1"/>
      <dgm:spPr>
        <a:solidFill>
          <a:srgbClr val="0065BD"/>
        </a:solidFill>
        <a:ln>
          <a:solidFill>
            <a:srgbClr val="DAD7CB"/>
          </a:solidFill>
        </a:ln>
      </dgm:spPr>
      <dgm:t>
        <a:bodyPr/>
        <a:lstStyle/>
        <a:p>
          <a:r>
            <a:rPr lang="de-DE" sz="1400">
              <a:solidFill>
                <a:srgbClr val="DAD7CB"/>
              </a:solidFill>
            </a:rPr>
            <a:t>Context-to-Speech</a:t>
          </a:r>
          <a:br>
            <a:rPr lang="de-DE" sz="1400">
              <a:solidFill>
                <a:srgbClr val="DAD7CB"/>
              </a:solidFill>
            </a:rPr>
          </a:br>
          <a:r>
            <a:rPr lang="de-DE" sz="1400">
              <a:solidFill>
                <a:srgbClr val="DAD7CB"/>
              </a:solidFill>
            </a:rPr>
            <a:t>(CTS)</a:t>
          </a:r>
          <a:endParaRPr lang="de-DE" sz="1400" dirty="0">
            <a:solidFill>
              <a:srgbClr val="DAD7CB"/>
            </a:solidFill>
          </a:endParaRPr>
        </a:p>
      </dgm:t>
    </dgm:pt>
    <dgm:pt modelId="{0606E574-4FE3-441A-BC2A-D72E956C49B7}" type="sibTrans" cxnId="{C18084C4-9489-44EA-8306-F7A5FE397DBF}">
      <dgm:prSet/>
      <dgm:spPr/>
      <dgm:t>
        <a:bodyPr/>
        <a:lstStyle/>
        <a:p>
          <a:endParaRPr lang="de-DE"/>
        </a:p>
      </dgm:t>
    </dgm:pt>
    <dgm:pt modelId="{BE051610-7691-4E6F-A541-7F7DA726F9BD}" type="parTrans" cxnId="{C18084C4-9489-44EA-8306-F7A5FE397DBF}">
      <dgm:prSet/>
      <dgm:spPr/>
      <dgm:t>
        <a:bodyPr/>
        <a:lstStyle/>
        <a:p>
          <a:endParaRPr lang="de-DE"/>
        </a:p>
      </dgm:t>
    </dgm:pt>
    <dgm:pt modelId="{2A5BBEC4-1208-41F4-BB3F-4D0AFBB6E704}">
      <dgm:prSet phldrT="[Text]" custT="1"/>
      <dgm:spPr>
        <a:solidFill>
          <a:srgbClr val="0065BD"/>
        </a:solidFill>
        <a:ln>
          <a:solidFill>
            <a:srgbClr val="DAD7CB"/>
          </a:solidFill>
        </a:ln>
      </dgm:spPr>
      <dgm:t>
        <a:bodyPr/>
        <a:lstStyle/>
        <a:p>
          <a:r>
            <a:rPr lang="de-DE" sz="1400" dirty="0" err="1">
              <a:solidFill>
                <a:srgbClr val="DAD7CB"/>
              </a:solidFill>
            </a:rPr>
            <a:t>Canned</a:t>
          </a:r>
          <a:r>
            <a:rPr lang="de-DE" sz="1400" dirty="0">
              <a:solidFill>
                <a:srgbClr val="DAD7CB"/>
              </a:solidFill>
            </a:rPr>
            <a:t> Speech</a:t>
          </a:r>
        </a:p>
      </dgm:t>
    </dgm:pt>
    <dgm:pt modelId="{8E21150C-112F-44DD-827B-CA5F3F6AA725}" type="sibTrans" cxnId="{E6D4E6A7-D6A0-4609-B736-B82438CD8D27}">
      <dgm:prSet/>
      <dgm:spPr/>
      <dgm:t>
        <a:bodyPr/>
        <a:lstStyle/>
        <a:p>
          <a:endParaRPr lang="de-DE"/>
        </a:p>
      </dgm:t>
    </dgm:pt>
    <dgm:pt modelId="{20C092F8-3274-420A-8609-D029F74722E7}" type="parTrans" cxnId="{E6D4E6A7-D6A0-4609-B736-B82438CD8D27}">
      <dgm:prSet/>
      <dgm:spPr/>
      <dgm:t>
        <a:bodyPr/>
        <a:lstStyle/>
        <a:p>
          <a:endParaRPr lang="de-DE"/>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rgbClr val="DAD7CB"/>
              </a:solidFill>
            </a:rPr>
            <a:t>Mobile devices</a:t>
          </a:r>
          <a:endParaRPr lang="de-DE" sz="1400" b="1" dirty="0">
            <a:solidFill>
              <a:srgbClr val="DAD7CB"/>
            </a:solidFill>
          </a:endParaRPr>
        </a:p>
      </dgm:t>
    </dgm:pt>
    <dgm:pt modelId="{DA5F35A2-0467-484F-872A-15A50545173B}" type="parTrans" cxnId="{0B57019E-D007-4074-8404-BDF51EB756AC}">
      <dgm:prSet/>
      <dgm:spPr/>
      <dgm:t>
        <a:bodyPr/>
        <a:lstStyle/>
        <a:p>
          <a:endParaRPr lang="de-DE">
            <a:solidFill>
              <a:srgbClr val="DAD7CB"/>
            </a:solidFill>
          </a:endParaRPr>
        </a:p>
      </dgm:t>
    </dgm:pt>
    <dgm:pt modelId="{C0B79A5B-4A4E-433B-9A70-5D6F8C7202D0}" type="sibTrans" cxnId="{0B57019E-D007-4074-8404-BDF51EB756AC}">
      <dgm:prSet/>
      <dgm:spPr/>
      <dgm:t>
        <a:bodyPr/>
        <a:lstStyle/>
        <a:p>
          <a:endParaRPr lang="de-DE">
            <a:solidFill>
              <a:srgbClr val="DAD7CB"/>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Real-time </a:t>
          </a:r>
          <a:r>
            <a:rPr lang="de-DE" sz="1400" dirty="0" err="1">
              <a:solidFill>
                <a:srgbClr val="DAD7CB"/>
              </a:solidFill>
            </a:rPr>
            <a:t>responsiveness</a:t>
          </a:r>
          <a:endParaRPr lang="de-DE" sz="1400" dirty="0">
            <a:solidFill>
              <a:srgbClr val="DAD7CB"/>
            </a:solidFill>
          </a:endParaRPr>
        </a:p>
      </dgm:t>
    </dgm:pt>
    <dgm:pt modelId="{AB531B34-F09B-46D1-AA71-61459AE8A38E}" type="parTrans" cxnId="{88A421AD-C379-40F9-B6FB-A317E6573A2E}">
      <dgm:prSet/>
      <dgm:spPr/>
      <dgm:t>
        <a:bodyPr/>
        <a:lstStyle/>
        <a:p>
          <a:endParaRPr lang="de-DE">
            <a:solidFill>
              <a:srgbClr val="DAD7CB"/>
            </a:solidFill>
          </a:endParaRPr>
        </a:p>
      </dgm:t>
    </dgm:pt>
    <dgm:pt modelId="{CA5A1C1F-A3C6-49E0-93E4-7C8D8E815831}" type="sibTrans" cxnId="{88A421AD-C379-40F9-B6FB-A317E6573A2E}">
      <dgm:prSet/>
      <dgm:spPr/>
      <dgm:t>
        <a:bodyPr/>
        <a:lstStyle/>
        <a:p>
          <a:endParaRPr lang="de-DE">
            <a:solidFill>
              <a:srgbClr val="DAD7CB"/>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rgbClr val="DAD7CB"/>
              </a:solidFill>
            </a:rPr>
            <a:t>Memory </a:t>
          </a:r>
          <a:r>
            <a:rPr lang="de-DE" sz="1400" dirty="0" err="1">
              <a:solidFill>
                <a:srgbClr val="DAD7CB"/>
              </a:solidFill>
            </a:rPr>
            <a:t>constraints</a:t>
          </a:r>
          <a:endParaRPr lang="de-DE" sz="1400" dirty="0">
            <a:solidFill>
              <a:srgbClr val="DAD7CB"/>
            </a:solidFill>
          </a:endParaRPr>
        </a:p>
      </dgm:t>
    </dgm:pt>
    <dgm:pt modelId="{0606E574-4FE3-441A-BC2A-D72E956C49B7}" type="sibTrans" cxnId="{C18084C4-9489-44EA-8306-F7A5FE397DBF}">
      <dgm:prSet/>
      <dgm:spPr/>
      <dgm:t>
        <a:bodyPr/>
        <a:lstStyle/>
        <a:p>
          <a:endParaRPr lang="de-DE">
            <a:solidFill>
              <a:srgbClr val="DAD7CB"/>
            </a:solidFill>
          </a:endParaRPr>
        </a:p>
      </dgm:t>
    </dgm:pt>
    <dgm:pt modelId="{BE051610-7691-4E6F-A541-7F7DA726F9BD}" type="parTrans" cxnId="{C18084C4-9489-44EA-8306-F7A5FE397DBF}">
      <dgm:prSet/>
      <dgm:spPr/>
      <dgm:t>
        <a:bodyPr/>
        <a:lstStyle/>
        <a:p>
          <a:endParaRPr lang="de-DE">
            <a:solidFill>
              <a:srgbClr val="DAD7CB"/>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rgbClr val="DAD7CB"/>
              </a:solidFill>
            </a:rPr>
            <a:t>Power </a:t>
          </a:r>
          <a:r>
            <a:rPr lang="de-DE" sz="1400" dirty="0" err="1">
              <a:solidFill>
                <a:srgbClr val="DAD7CB"/>
              </a:solidFill>
            </a:rPr>
            <a:t>consumption</a:t>
          </a:r>
          <a:endParaRPr lang="de-DE" sz="1400" dirty="0">
            <a:solidFill>
              <a:srgbClr val="DAD7CB"/>
            </a:solidFill>
          </a:endParaRPr>
        </a:p>
      </dgm:t>
    </dgm:pt>
    <dgm:pt modelId="{8E21150C-112F-44DD-827B-CA5F3F6AA725}" type="sibTrans" cxnId="{E6D4E6A7-D6A0-4609-B736-B82438CD8D27}">
      <dgm:prSet/>
      <dgm:spPr/>
      <dgm:t>
        <a:bodyPr/>
        <a:lstStyle/>
        <a:p>
          <a:endParaRPr lang="de-DE">
            <a:solidFill>
              <a:srgbClr val="DAD7CB"/>
            </a:solidFill>
          </a:endParaRPr>
        </a:p>
      </dgm:t>
    </dgm:pt>
    <dgm:pt modelId="{20C092F8-3274-420A-8609-D029F74722E7}" type="parTrans" cxnId="{E6D4E6A7-D6A0-4609-B736-B82438CD8D27}">
      <dgm:prSet/>
      <dgm:spPr/>
      <dgm:t>
        <a:bodyPr/>
        <a:lstStyle/>
        <a:p>
          <a:endParaRPr lang="de-DE">
            <a:solidFill>
              <a:srgbClr val="DAD7CB"/>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2439973" y="1618641"/>
          <a:ext cx="1219200" cy="12192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Speech Synthesis</a:t>
          </a:r>
        </a:p>
      </dsp:txBody>
      <dsp:txXfrm>
        <a:off x="2499489" y="1678157"/>
        <a:ext cx="1100168" cy="1100168"/>
      </dsp:txXfrm>
    </dsp:sp>
    <dsp:sp modelId="{4C29F58F-00D9-43F6-8D88-025F6A292C3F}">
      <dsp:nvSpPr>
        <dsp:cNvPr id="0" name=""/>
        <dsp:cNvSpPr/>
      </dsp:nvSpPr>
      <dsp:spPr>
        <a:xfrm rot="16196622">
          <a:off x="2687829" y="1257851"/>
          <a:ext cx="721581" cy="0"/>
        </a:xfrm>
        <a:custGeom>
          <a:avLst/>
          <a:gdLst/>
          <a:ahLst/>
          <a:cxnLst/>
          <a:rect l="0" t="0" r="0" b="0"/>
          <a:pathLst>
            <a:path>
              <a:moveTo>
                <a:pt x="0" y="0"/>
              </a:moveTo>
              <a:lnTo>
                <a:pt x="72158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2147999"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err="1">
              <a:solidFill>
                <a:srgbClr val="DAD7CB"/>
              </a:solidFill>
            </a:rPr>
            <a:t>Canned</a:t>
          </a:r>
          <a:r>
            <a:rPr lang="de-DE" sz="1400" kern="1200" dirty="0">
              <a:solidFill>
                <a:srgbClr val="DAD7CB"/>
              </a:solidFill>
            </a:rPr>
            <a:t> Speech</a:t>
          </a:r>
        </a:p>
      </dsp:txBody>
      <dsp:txXfrm>
        <a:off x="2174359" y="383424"/>
        <a:ext cx="1747280" cy="487276"/>
      </dsp:txXfrm>
    </dsp:sp>
    <dsp:sp modelId="{87B76314-E5F3-4C3D-9A52-689AB841A118}">
      <dsp:nvSpPr>
        <dsp:cNvPr id="0" name=""/>
        <dsp:cNvSpPr/>
      </dsp:nvSpPr>
      <dsp:spPr>
        <a:xfrm rot="2202896">
          <a:off x="3578858" y="2924905"/>
          <a:ext cx="809704" cy="0"/>
        </a:xfrm>
        <a:custGeom>
          <a:avLst/>
          <a:gdLst/>
          <a:ahLst/>
          <a:cxnLst/>
          <a:rect l="0" t="0" r="0" b="0"/>
          <a:pathLst>
            <a:path>
              <a:moveTo>
                <a:pt x="0" y="0"/>
              </a:moveTo>
              <a:lnTo>
                <a:pt x="809704"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770281"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a:solidFill>
                <a:srgbClr val="DAD7CB"/>
              </a:solidFill>
            </a:rPr>
            <a:t>Context-to-Speech</a:t>
          </a:r>
          <a:br>
            <a:rPr lang="de-DE" sz="1400" kern="1200">
              <a:solidFill>
                <a:srgbClr val="DAD7CB"/>
              </a:solidFill>
            </a:rPr>
          </a:br>
          <a:r>
            <a:rPr lang="de-DE" sz="1400" kern="1200">
              <a:solidFill>
                <a:srgbClr val="DAD7CB"/>
              </a:solidFill>
            </a:rPr>
            <a:t>(CTS)</a:t>
          </a:r>
          <a:endParaRPr lang="de-DE" sz="1400" kern="1200" dirty="0">
            <a:solidFill>
              <a:srgbClr val="DAD7CB"/>
            </a:solidFill>
          </a:endParaRPr>
        </a:p>
      </dsp:txBody>
      <dsp:txXfrm>
        <a:off x="3796641" y="3193299"/>
        <a:ext cx="1747280" cy="487276"/>
      </dsp:txXfrm>
    </dsp:sp>
    <dsp:sp modelId="{ECB5DE8D-14F8-45E6-AE84-C80B4B780DF7}">
      <dsp:nvSpPr>
        <dsp:cNvPr id="0" name=""/>
        <dsp:cNvSpPr/>
      </dsp:nvSpPr>
      <dsp:spPr>
        <a:xfrm rot="8600300">
          <a:off x="1708118" y="2924464"/>
          <a:ext cx="812190" cy="0"/>
        </a:xfrm>
        <a:custGeom>
          <a:avLst/>
          <a:gdLst/>
          <a:ahLst/>
          <a:cxnLst/>
          <a:rect l="0" t="0" r="0" b="0"/>
          <a:pathLst>
            <a:path>
              <a:moveTo>
                <a:pt x="0" y="0"/>
              </a:moveTo>
              <a:lnTo>
                <a:pt x="812190"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25717"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Text-</a:t>
          </a:r>
          <a:r>
            <a:rPr lang="de-DE" sz="1400" kern="1200" dirty="0" err="1">
              <a:solidFill>
                <a:srgbClr val="DAD7CB"/>
              </a:solidFill>
            </a:rPr>
            <a:t>to</a:t>
          </a:r>
          <a:r>
            <a:rPr lang="de-DE" sz="1400" kern="1200" dirty="0">
              <a:solidFill>
                <a:srgbClr val="DAD7CB"/>
              </a:solidFill>
            </a:rPr>
            <a:t>-Speech</a:t>
          </a:r>
          <a:br>
            <a:rPr lang="de-DE" sz="1400" kern="1200" dirty="0">
              <a:solidFill>
                <a:srgbClr val="DAD7CB"/>
              </a:solidFill>
            </a:rPr>
          </a:br>
          <a:r>
            <a:rPr lang="de-DE" sz="1400" kern="1200" dirty="0">
              <a:solidFill>
                <a:srgbClr val="DAD7CB"/>
              </a:solidFill>
            </a:rPr>
            <a:t>(TTS)</a:t>
          </a:r>
        </a:p>
      </dsp:txBody>
      <dsp:txXfrm>
        <a:off x="552077" y="3193299"/>
        <a:ext cx="1747280" cy="487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rgbClr val="DAD7CB"/>
              </a:solidFill>
            </a:rPr>
            <a:t>Mobile devices</a:t>
          </a:r>
          <a:endParaRPr lang="de-DE" sz="1400" b="1" kern="1200" dirty="0">
            <a:solidFill>
              <a:srgbClr val="DAD7CB"/>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Power </a:t>
          </a:r>
          <a:r>
            <a:rPr lang="de-DE" sz="1400" kern="1200" dirty="0" err="1">
              <a:solidFill>
                <a:srgbClr val="DAD7CB"/>
              </a:solidFill>
            </a:rPr>
            <a:t>consumption</a:t>
          </a:r>
          <a:endParaRPr lang="de-DE" sz="1400" kern="1200" dirty="0">
            <a:solidFill>
              <a:srgbClr val="DAD7CB"/>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Memory </a:t>
          </a:r>
          <a:r>
            <a:rPr lang="de-DE" sz="1400" kern="1200" dirty="0" err="1">
              <a:solidFill>
                <a:srgbClr val="DAD7CB"/>
              </a:solidFill>
            </a:rPr>
            <a:t>constraints</a:t>
          </a:r>
          <a:endParaRPr lang="de-DE" sz="1400" kern="1200" dirty="0">
            <a:solidFill>
              <a:srgbClr val="DAD7CB"/>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Real-time </a:t>
          </a:r>
          <a:r>
            <a:rPr lang="de-DE" sz="1400" kern="1200" dirty="0" err="1">
              <a:solidFill>
                <a:srgbClr val="DAD7CB"/>
              </a:solidFill>
            </a:rPr>
            <a:t>responsiveness</a:t>
          </a:r>
          <a:endParaRPr lang="de-DE" sz="1400" kern="1200" dirty="0">
            <a:solidFill>
              <a:srgbClr val="DAD7CB"/>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18/07/2017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18/07/2017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noProof="0" dirty="0"/>
              <a:t>Objective evaluation</a:t>
            </a:r>
          </a:p>
          <a:p>
            <a:pPr marL="285750" indent="-285750">
              <a:buFont typeface="Arial" panose="020B0604020202020204" pitchFamily="34" charset="0"/>
              <a:buChar char="•"/>
            </a:pPr>
            <a:r>
              <a:rPr lang="de-DE" dirty="0" err="1"/>
              <a:t>Distortion</a:t>
            </a:r>
            <a:r>
              <a:rPr lang="de-DE" dirty="0"/>
              <a:t> (Mel-</a:t>
            </a:r>
            <a:r>
              <a:rPr lang="de-DE" dirty="0" err="1"/>
              <a:t>cepstral</a:t>
            </a:r>
            <a:r>
              <a:rPr lang="de-DE" dirty="0"/>
              <a:t> </a:t>
            </a:r>
            <a:r>
              <a:rPr lang="de-DE" dirty="0" err="1"/>
              <a:t>distortion</a:t>
            </a:r>
            <a:r>
              <a:rPr lang="de-DE" dirty="0"/>
              <a:t>, </a:t>
            </a:r>
            <a:r>
              <a:rPr lang="en-US" dirty="0"/>
              <a:t>Aperiodicity distortion)</a:t>
            </a:r>
            <a:endParaRPr lang="de-DE" dirty="0"/>
          </a:p>
          <a:p>
            <a:pPr marL="285750" indent="-285750">
              <a:buFont typeface="Arial" panose="020B0604020202020204" pitchFamily="34" charset="0"/>
              <a:buChar char="•"/>
            </a:pPr>
            <a:r>
              <a:rPr lang="de-DE" dirty="0"/>
              <a:t>Error rate (</a:t>
            </a:r>
            <a:r>
              <a:rPr lang="de-DE" dirty="0" err="1"/>
              <a:t>Voiced</a:t>
            </a:r>
            <a:r>
              <a:rPr lang="de-DE" dirty="0"/>
              <a:t>/</a:t>
            </a:r>
            <a:r>
              <a:rPr lang="de-DE" dirty="0" err="1"/>
              <a:t>Unvoiced</a:t>
            </a:r>
            <a:r>
              <a:rPr lang="de-DE" dirty="0"/>
              <a:t> Error Rate, </a:t>
            </a:r>
            <a:r>
              <a:rPr lang="en-US" dirty="0"/>
              <a:t>Root mean squared errors (RMSE) in log F0)</a:t>
            </a:r>
            <a:endParaRPr lang="de-DE" dirty="0"/>
          </a:p>
          <a:p>
            <a:endParaRPr lang="de-DE" dirty="0"/>
          </a:p>
          <a:p>
            <a:r>
              <a:rPr lang="en-US" b="1" noProof="0" dirty="0"/>
              <a:t>Subjective evaluation</a:t>
            </a:r>
            <a:endParaRPr lang="en-US" noProof="0" dirty="0"/>
          </a:p>
          <a:p>
            <a:r>
              <a:rPr lang="en-US" noProof="0" dirty="0">
                <a:sym typeface="Wingdings" panose="05000000000000000000" pitchFamily="2" charset="2"/>
              </a:rPr>
              <a:t>Played back speech samples of conventional and DNN-based system to different listeners, who chose their preferred system (or „Neutral“)</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380436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pPr marL="285750" indent="-285750">
              <a:buFont typeface="Arial" panose="020B0604020202020204" pitchFamily="34" charset="0"/>
              <a:buChar char="•"/>
            </a:pPr>
            <a:r>
              <a:rPr lang="en-US" sz="1200" dirty="0"/>
              <a:t>Different Approaches -&gt; Advantages and Drawbacks</a:t>
            </a:r>
          </a:p>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r>
              <a:rPr lang="en-US" sz="1200" dirty="0"/>
              <a:t>The model is parametric because it describes the speech using parameters, rather than stored exemplars. </a:t>
            </a:r>
          </a:p>
          <a:p>
            <a:pPr marL="285750" indent="-285750">
              <a:buFont typeface="Arial" panose="020B0604020202020204" pitchFamily="34" charset="0"/>
              <a:buChar char="•"/>
            </a:pPr>
            <a:r>
              <a:rPr lang="en-US" sz="1200" dirty="0"/>
              <a:t>It is statistical because it describes those parameters using statistics (e.g., means and variances of probability density functions) which capture the distribution of parameter values found in the training data.</a:t>
            </a:r>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7256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With the second type, CTS, the waveform is generated out of a linguistic description without any information of the respective text. In this way, no 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With the second type, CTS, the waveform is generated out of a linguistic description without any information of the respective text. In this way, no 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formant-based synthesis</a:t>
            </a:r>
            <a:r>
              <a:rPr lang="en-US" sz="1200" b="0" i="0" u="none" strike="noStrike" kern="1200" baseline="0" dirty="0">
                <a:solidFill>
                  <a:schemeClr val="tx1"/>
                </a:solidFill>
                <a:latin typeface="Arial" pitchFamily="34" charset="0"/>
                <a:ea typeface="+mn-ea"/>
                <a:cs typeface="Arial" pitchFamily="34" charset="0"/>
              </a:rPr>
              <a:t> is the oldest approach. To generate a voice waveform, an excitation signal is fed into multiple formant filters, which describe the characteristics of the human vocal tract. The output of the filters then forms the voice waveform.</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en-US" dirty="0"/>
              <a:t>2.1 billion smartphone users worldwide in 2016</a:t>
            </a:r>
          </a:p>
          <a:p>
            <a:pPr marL="285750" indent="-285750">
              <a:buFont typeface="Arial" panose="020B0604020202020204" pitchFamily="34" charset="0"/>
              <a:buChar char="•"/>
            </a:pPr>
            <a:r>
              <a:rPr lang="en-US" dirty="0"/>
              <a:t>in 2016 about 1.5 billion new smartphones were sold</a:t>
            </a: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1702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80182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0" name="Fußzeilenplatzhalter 3">
            <a:extLst>
              <a:ext uri="{FF2B5EF4-FFF2-40B4-BE49-F238E27FC236}">
                <a16:creationId xmlns:a16="http://schemas.microsoft.com/office/drawing/2014/main" id="{A3795AF6-DD72-44CD-8BE0-CF32C11D6FB6}"/>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1451655"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a:t>
            </a:r>
            <a:r>
              <a:rPr lang="en-US" dirty="0" err="1"/>
              <a:t>Bohnengel</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
        <p:nvSpPr>
          <p:cNvPr id="9" name="Textfeld 8">
            <a:extLst>
              <a:ext uri="{FF2B5EF4-FFF2-40B4-BE49-F238E27FC236}">
                <a16:creationId xmlns:a16="http://schemas.microsoft.com/office/drawing/2014/main" id="{F24E8201-B35F-4AEB-9D55-98A47F2D35A6}"/>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bg2"/>
                </a:solidFill>
                <a:latin typeface="+mn-lt"/>
              </a:rPr>
              <a:t>Chair of Real-Time Computer Systems</a:t>
            </a:r>
          </a:p>
          <a:p>
            <a:pPr>
              <a:lnSpc>
                <a:spcPct val="94000"/>
              </a:lnSpc>
              <a:tabLst/>
            </a:pPr>
            <a:r>
              <a:rPr lang="en-US" sz="800" dirty="0">
                <a:solidFill>
                  <a:schemeClr val="bg2"/>
                </a:solidFill>
                <a:latin typeface="+mn-lt"/>
              </a:rPr>
              <a:t>TUM Department of Electrical and Computer Engineering</a:t>
            </a:r>
          </a:p>
          <a:p>
            <a:pPr>
              <a:lnSpc>
                <a:spcPct val="94000"/>
              </a:lnSpc>
              <a:tabLst/>
            </a:pPr>
            <a:r>
              <a:rPr lang="en-US" sz="800" dirty="0">
                <a:solidFill>
                  <a:schemeClr val="bg2"/>
                </a:solidFill>
                <a:latin typeface="+mn-lt"/>
              </a:rPr>
              <a:t>Technical University of Munich</a:t>
            </a:r>
            <a:endParaRPr lang="de-DE" sz="800" dirty="0">
              <a:solidFill>
                <a:schemeClr val="bg2"/>
              </a:solidFill>
              <a:latin typeface="+mn-lt"/>
            </a:endParaRP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9"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
        <p:nvSpPr>
          <p:cNvPr id="7" name="Inhaltsplatzhalter 1">
            <a:extLst>
              <a:ext uri="{FF2B5EF4-FFF2-40B4-BE49-F238E27FC236}">
                <a16:creationId xmlns:a16="http://schemas.microsoft.com/office/drawing/2014/main" id="{80AE1FAB-B92F-4BB7-99C8-6F02AF5DE44D}"/>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Tree>
    <p:extLst>
      <p:ext uri="{BB962C8B-B14F-4D97-AF65-F5344CB8AC3E}">
        <p14:creationId xmlns:p14="http://schemas.microsoft.com/office/powerpoint/2010/main" val="230222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2"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DAD7CB"/>
                                      </p:to>
                                    </p:animClr>
                                    <p:animClr clrSpc="rgb" dir="cw">
                                      <p:cBhvr>
                                        <p:cTn id="7" dur="500" fill="hold"/>
                                        <p:tgtEl>
                                          <p:spTgt spid="7">
                                            <p:txEl>
                                              <p:pRg st="0" end="0"/>
                                            </p:txEl>
                                          </p:spTgt>
                                        </p:tgtEl>
                                        <p:attrNameLst>
                                          <p:attrName>fillcolor</p:attrName>
                                        </p:attrNameLst>
                                      </p:cBhvr>
                                      <p:to>
                                        <a:srgbClr val="DAD7CB"/>
                                      </p:to>
                                    </p:animClr>
                                    <p:set>
                                      <p:cBhvr>
                                        <p:cTn id="8" dur="500" fill="hold"/>
                                        <p:tgtEl>
                                          <p:spTgt spid="7">
                                            <p:txEl>
                                              <p:pRg st="0" end="0"/>
                                            </p:txEl>
                                          </p:spTgt>
                                        </p:tgtEl>
                                        <p:attrNameLst>
                                          <p:attrName>fill.type</p:attrName>
                                        </p:attrNameLst>
                                      </p:cBhvr>
                                      <p:to>
                                        <p:strVal val="solid"/>
                                      </p:to>
                                    </p:set>
                                    <p:set>
                                      <p:cBhvr>
                                        <p:cTn id="9" dur="500" fill="hold"/>
                                        <p:tgtEl>
                                          <p:spTgt spid="7">
                                            <p:txEl>
                                              <p:pRg st="0" end="0"/>
                                            </p:txEl>
                                          </p:spTgt>
                                        </p:tgtEl>
                                        <p:attrNameLst>
                                          <p:attrName>fill.on</p:attrName>
                                        </p:attrNameLst>
                                      </p:cBhvr>
                                      <p:to>
                                        <p:strVal val="true"/>
                                      </p:to>
                                    </p:set>
                                  </p:childTnLst>
                                </p:cTn>
                              </p:par>
                              <p:par>
                                <p:cTn id="10" presetID="19" presetClass="emph" presetSubtype="0" fill="hold" grpId="2" nodeType="withEffect">
                                  <p:stCondLst>
                                    <p:cond delay="0"/>
                                  </p:stCondLst>
                                  <p:childTnLst>
                                    <p:animClr clrSpc="rgb" dir="cw">
                                      <p:cBhvr override="childStyle">
                                        <p:cTn id="11" dur="500" fill="hold"/>
                                        <p:tgtEl>
                                          <p:spTgt spid="7">
                                            <p:txEl>
                                              <p:pRg st="2" end="2"/>
                                            </p:txEl>
                                          </p:spTgt>
                                        </p:tgtEl>
                                        <p:attrNameLst>
                                          <p:attrName>style.color</p:attrName>
                                        </p:attrNameLst>
                                      </p:cBhvr>
                                      <p:to>
                                        <a:srgbClr val="DAD7CB"/>
                                      </p:to>
                                    </p:animClr>
                                    <p:animClr clrSpc="rgb" dir="cw">
                                      <p:cBhvr>
                                        <p:cTn id="12" dur="500" fill="hold"/>
                                        <p:tgtEl>
                                          <p:spTgt spid="7">
                                            <p:txEl>
                                              <p:pRg st="2" end="2"/>
                                            </p:txEl>
                                          </p:spTgt>
                                        </p:tgtEl>
                                        <p:attrNameLst>
                                          <p:attrName>fillcolor</p:attrName>
                                        </p:attrNameLst>
                                      </p:cBhvr>
                                      <p:to>
                                        <a:srgbClr val="DAD7CB"/>
                                      </p:to>
                                    </p:animClr>
                                    <p:set>
                                      <p:cBhvr>
                                        <p:cTn id="13" dur="500" fill="hold"/>
                                        <p:tgtEl>
                                          <p:spTgt spid="7">
                                            <p:txEl>
                                              <p:pRg st="2" end="2"/>
                                            </p:txEl>
                                          </p:spTgt>
                                        </p:tgtEl>
                                        <p:attrNameLst>
                                          <p:attrName>fill.type</p:attrName>
                                        </p:attrNameLst>
                                      </p:cBhvr>
                                      <p:to>
                                        <p:strVal val="solid"/>
                                      </p:to>
                                    </p:set>
                                    <p:set>
                                      <p:cBhvr>
                                        <p:cTn id="14" dur="500" fill="hold"/>
                                        <p:tgtEl>
                                          <p:spTgt spid="7">
                                            <p:txEl>
                                              <p:pRg st="2" end="2"/>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7">
                                            <p:txEl>
                                              <p:pRg st="3" end="3"/>
                                            </p:txEl>
                                          </p:spTgt>
                                        </p:tgtEl>
                                        <p:attrNameLst>
                                          <p:attrName>style.color</p:attrName>
                                        </p:attrNameLst>
                                      </p:cBhvr>
                                      <p:to>
                                        <a:srgbClr val="DAD7CB"/>
                                      </p:to>
                                    </p:animClr>
                                    <p:animClr clrSpc="rgb" dir="cw">
                                      <p:cBhvr>
                                        <p:cTn id="17" dur="500" fill="hold"/>
                                        <p:tgtEl>
                                          <p:spTgt spid="7">
                                            <p:txEl>
                                              <p:pRg st="3" end="3"/>
                                            </p:txEl>
                                          </p:spTgt>
                                        </p:tgtEl>
                                        <p:attrNameLst>
                                          <p:attrName>fillcolor</p:attrName>
                                        </p:attrNameLst>
                                      </p:cBhvr>
                                      <p:to>
                                        <a:srgbClr val="DAD7CB"/>
                                      </p:to>
                                    </p:animClr>
                                    <p:set>
                                      <p:cBhvr>
                                        <p:cTn id="18" dur="500" fill="hold"/>
                                        <p:tgtEl>
                                          <p:spTgt spid="7">
                                            <p:txEl>
                                              <p:pRg st="3" end="3"/>
                                            </p:txEl>
                                          </p:spTgt>
                                        </p:tgtEl>
                                        <p:attrNameLst>
                                          <p:attrName>fill.type</p:attrName>
                                        </p:attrNameLst>
                                      </p:cBhvr>
                                      <p:to>
                                        <p:strVal val="solid"/>
                                      </p:to>
                                    </p:set>
                                    <p:set>
                                      <p:cBhvr>
                                        <p:cTn id="19" dur="5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377316" y="1907634"/>
            <a:ext cx="4397618" cy="4338164"/>
            <a:chOff x="2377316" y="1907634"/>
            <a:chExt cx="4397618" cy="433816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4016475"/>
              <a:chOff x="3086098" y="2860829"/>
              <a:chExt cx="3485167" cy="3183107"/>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213173"/>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IEEE International Conference on Acoustics, Speech and Signal Processing</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667706" y="1707619"/>
            <a:ext cx="6050489" cy="3585404"/>
            <a:chOff x="4004742" y="2054896"/>
            <a:chExt cx="4795086" cy="2841478"/>
          </a:xfrm>
        </p:grpSpPr>
        <p:sp>
          <p:nvSpPr>
            <p:cNvPr id="21" name="L-Form 20">
              <a:extLst>
                <a:ext uri="{FF2B5EF4-FFF2-40B4-BE49-F238E27FC236}">
                  <a16:creationId xmlns:a16="http://schemas.microsoft.com/office/drawing/2014/main" id="{0DF4A44E-A973-445C-A80A-AA8583FAC018}"/>
                </a:ext>
              </a:extLst>
            </p:cNvPr>
            <p:cNvSpPr/>
            <p:nvPr/>
          </p:nvSpPr>
          <p:spPr>
            <a:xfrm>
              <a:off x="5314212" y="2408462"/>
              <a:ext cx="3485616" cy="2487912"/>
            </a:xfrm>
            <a:prstGeom prst="corner">
              <a:avLst>
                <a:gd name="adj1" fmla="val 76558"/>
                <a:gd name="adj2" fmla="val 52940"/>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4004742" y="2054896"/>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319090" y="3664708"/>
            <a:ext cx="8308014" cy="830998"/>
            <a:chOff x="319090" y="3664708"/>
            <a:chExt cx="8308014" cy="830998"/>
          </a:xfrm>
        </p:grpSpPr>
        <p:sp>
          <p:nvSpPr>
            <p:cNvPr id="11" name="Rechteck 10">
              <a:extLst>
                <a:ext uri="{FF2B5EF4-FFF2-40B4-BE49-F238E27FC236}">
                  <a16:creationId xmlns:a16="http://schemas.microsoft.com/office/drawing/2014/main" id="{3FFDB78D-7EBD-4840-8D66-CC76BE1B87A4}"/>
                </a:ext>
              </a:extLst>
            </p:cNvPr>
            <p:cNvSpPr/>
            <p:nvPr/>
          </p:nvSpPr>
          <p:spPr>
            <a:xfrm>
              <a:off x="319090"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14240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887315"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686346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de-DE" b="1" dirty="0" err="1"/>
              <a:t>Objective</a:t>
            </a:r>
            <a:r>
              <a:rPr lang="de-DE" b="1" dirty="0"/>
              <a:t> </a:t>
            </a:r>
            <a:r>
              <a:rPr lang="de-DE" b="1" dirty="0" err="1"/>
              <a:t>evaluation</a:t>
            </a:r>
            <a:endParaRPr lang="de-DE"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most cases</a:t>
            </a:r>
          </a:p>
          <a:p>
            <a:endParaRPr lang="de-DE" dirty="0"/>
          </a:p>
          <a:p>
            <a:endParaRPr lang="en-US" dirty="0"/>
          </a:p>
          <a:p>
            <a:r>
              <a:rPr lang="de-DE" b="1" dirty="0" err="1"/>
              <a:t>Subjective</a:t>
            </a:r>
            <a:r>
              <a:rPr lang="de-DE" b="1" dirty="0"/>
              <a:t> </a:t>
            </a:r>
            <a:r>
              <a:rPr lang="de-DE" b="1" dirty="0" err="1"/>
              <a:t>evaluation</a:t>
            </a:r>
            <a:endParaRPr lang="de-DE" dirty="0"/>
          </a:p>
          <a:p>
            <a:r>
              <a:rPr lang="de-DE" dirty="0">
                <a:sym typeface="Wingdings" panose="05000000000000000000" pitchFamily="2" charset="2"/>
              </a:rPr>
              <a:t> DNN-</a:t>
            </a:r>
            <a:r>
              <a:rPr lang="de-DE" dirty="0" err="1">
                <a:sym typeface="Wingdings" panose="05000000000000000000" pitchFamily="2" charset="2"/>
              </a:rPr>
              <a:t>based</a:t>
            </a:r>
            <a:r>
              <a:rPr lang="de-DE" dirty="0">
                <a:sym typeface="Wingdings" panose="05000000000000000000" pitchFamily="2" charset="2"/>
              </a:rPr>
              <a:t> </a:t>
            </a:r>
            <a:r>
              <a:rPr lang="de-DE" dirty="0" err="1">
                <a:sym typeface="Wingdings" panose="05000000000000000000" pitchFamily="2" charset="2"/>
              </a:rPr>
              <a:t>systems</a:t>
            </a:r>
            <a:r>
              <a:rPr lang="de-DE" dirty="0">
                <a:sym typeface="Wingdings" panose="05000000000000000000" pitchFamily="2" charset="2"/>
              </a:rPr>
              <a:t>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preferred</a:t>
            </a:r>
            <a:endParaRPr lang="de-DE" dirty="0">
              <a:sym typeface="Wingdings" panose="05000000000000000000" pitchFamily="2" charset="2"/>
            </a:endParaRPr>
          </a:p>
          <a:p>
            <a:r>
              <a:rPr lang="de-DE" dirty="0">
                <a:sym typeface="Wingdings" panose="05000000000000000000" pitchFamily="2" charset="2"/>
              </a:rPr>
              <a:t></a:t>
            </a:r>
            <a:r>
              <a:rPr lang="de-DE" dirty="0"/>
              <a:t> </a:t>
            </a:r>
            <a:r>
              <a:rPr lang="de-DE" dirty="0" err="1"/>
              <a:t>Described</a:t>
            </a:r>
            <a:r>
              <a:rPr lang="de-DE" dirty="0"/>
              <a:t> </a:t>
            </a:r>
            <a:r>
              <a:rPr lang="de-DE" dirty="0" err="1"/>
              <a:t>as</a:t>
            </a:r>
            <a:r>
              <a:rPr lang="de-DE" dirty="0"/>
              <a:t> </a:t>
            </a:r>
            <a:r>
              <a:rPr lang="de-DE" dirty="0" err="1"/>
              <a:t>less</a:t>
            </a:r>
            <a:r>
              <a:rPr lang="de-DE" dirty="0"/>
              <a:t> </a:t>
            </a:r>
            <a:r>
              <a:rPr lang="de-DE" dirty="0" err="1"/>
              <a:t>muffled</a:t>
            </a:r>
            <a:endParaRPr lang="de-DE" dirty="0"/>
          </a:p>
          <a:p>
            <a:endParaRPr lang="de-DE" dirty="0"/>
          </a:p>
        </p:txBody>
      </p:sp>
      <p:sp>
        <p:nvSpPr>
          <p:cNvPr id="7" name="Textfeld 6">
            <a:extLst>
              <a:ext uri="{FF2B5EF4-FFF2-40B4-BE49-F238E27FC236}">
                <a16:creationId xmlns:a16="http://schemas.microsoft.com/office/drawing/2014/main" id="{121CD71C-36ED-41B3-A518-02A6C7E87746}"/>
              </a:ext>
            </a:extLst>
          </p:cNvPr>
          <p:cNvSpPr txBox="1"/>
          <p:nvPr/>
        </p:nvSpPr>
        <p:spPr>
          <a:xfrm>
            <a:off x="5723662" y="39157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1190775371"/>
              </p:ext>
            </p:extLst>
          </p:nvPr>
        </p:nvGraphicFramePr>
        <p:xfrm>
          <a:off x="4541519" y="4208206"/>
          <a:ext cx="4285416" cy="1750191"/>
        </p:xfrm>
        <a:graphic>
          <a:graphicData uri="http://schemas.openxmlformats.org/drawingml/2006/table">
            <a:tbl>
              <a:tblPr firstRow="1" bandRow="1">
                <a:tableStyleId>{69012ECD-51FC-41F1-AA8D-1B2483CD663E}</a:tableStyleId>
              </a:tblPr>
              <a:tblGrid>
                <a:gridCol w="1428472">
                  <a:extLst>
                    <a:ext uri="{9D8B030D-6E8A-4147-A177-3AD203B41FA5}">
                      <a16:colId xmlns:a16="http://schemas.microsoft.com/office/drawing/2014/main" val="1221610781"/>
                    </a:ext>
                  </a:extLst>
                </a:gridCol>
                <a:gridCol w="1428472">
                  <a:extLst>
                    <a:ext uri="{9D8B030D-6E8A-4147-A177-3AD203B41FA5}">
                      <a16:colId xmlns:a16="http://schemas.microsoft.com/office/drawing/2014/main" val="629480466"/>
                    </a:ext>
                  </a:extLst>
                </a:gridCol>
                <a:gridCol w="1428472">
                  <a:extLst>
                    <a:ext uri="{9D8B030D-6E8A-4147-A177-3AD203B41FA5}">
                      <a16:colId xmlns:a16="http://schemas.microsoft.com/office/drawing/2014/main" val="388423807"/>
                    </a:ext>
                  </a:extLst>
                </a:gridCol>
              </a:tblGrid>
              <a:tr h="409905">
                <a:tc>
                  <a:txBody>
                    <a:bodyPr/>
                    <a:lstStyle/>
                    <a:p>
                      <a:pPr algn="ctr"/>
                      <a:r>
                        <a:rPr lang="de-DE" sz="1600" dirty="0">
                          <a:solidFill>
                            <a:srgbClr val="DAD7CB"/>
                          </a:solidFill>
                        </a:rPr>
                        <a:t>HMM-</a:t>
                      </a:r>
                      <a:r>
                        <a:rPr lang="de-DE" sz="1600" dirty="0" err="1">
                          <a:solidFill>
                            <a:srgbClr val="DAD7CB"/>
                          </a:solidFill>
                        </a:rPr>
                        <a:t>based</a:t>
                      </a:r>
                      <a:endParaRPr lang="en-US" sz="1600" dirty="0">
                        <a:solidFill>
                          <a:srgbClr val="DAD7CB"/>
                        </a:solidFill>
                      </a:endParaRPr>
                    </a:p>
                  </a:txBody>
                  <a:tcPr anchor="ctr">
                    <a:solidFill>
                      <a:srgbClr val="0065BD"/>
                    </a:solidFill>
                  </a:tcPr>
                </a:tc>
                <a:tc>
                  <a:txBody>
                    <a:bodyPr/>
                    <a:lstStyle/>
                    <a:p>
                      <a:pPr algn="ctr"/>
                      <a:r>
                        <a:rPr lang="de-DE" sz="1600" dirty="0">
                          <a:solidFill>
                            <a:srgbClr val="DAD7CB"/>
                          </a:solidFill>
                        </a:rPr>
                        <a:t>DNN-</a:t>
                      </a:r>
                      <a:r>
                        <a:rPr lang="de-DE" sz="1600" dirty="0" err="1">
                          <a:solidFill>
                            <a:srgbClr val="DAD7CB"/>
                          </a:solidFill>
                        </a:rPr>
                        <a:t>based</a:t>
                      </a:r>
                      <a:endParaRPr lang="en-US" sz="1600" dirty="0">
                        <a:solidFill>
                          <a:srgbClr val="DAD7CB"/>
                        </a:solidFill>
                      </a:endParaRPr>
                    </a:p>
                  </a:txBody>
                  <a:tcPr anchor="ctr">
                    <a:solidFill>
                      <a:srgbClr val="0065BD"/>
                    </a:solidFill>
                  </a:tcPr>
                </a:tc>
                <a:tc>
                  <a:txBody>
                    <a:bodyPr/>
                    <a:lstStyle/>
                    <a:p>
                      <a:pPr algn="ctr"/>
                      <a:r>
                        <a:rPr lang="de-DE" sz="1600" dirty="0">
                          <a:solidFill>
                            <a:srgbClr val="DAD7CB"/>
                          </a:solidFill>
                        </a:rPr>
                        <a:t>Neutral</a:t>
                      </a:r>
                      <a:endParaRPr lang="en-US"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r>
                        <a:rPr lang="de-DE" sz="1600" dirty="0"/>
                        <a:t>15.8 %</a:t>
                      </a:r>
                    </a:p>
                  </a:txBody>
                  <a:tcPr anchor="ctr"/>
                </a:tc>
                <a:tc>
                  <a:txBody>
                    <a:bodyPr/>
                    <a:lstStyle/>
                    <a:p>
                      <a:pPr algn="ctr"/>
                      <a:r>
                        <a:rPr lang="de-DE" sz="1600" dirty="0"/>
                        <a:t>38.5 %</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46762">
                <a:tc>
                  <a:txBody>
                    <a:bodyPr/>
                    <a:lstStyle/>
                    <a:p>
                      <a:pPr algn="ctr"/>
                      <a:r>
                        <a:rPr lang="de-DE" sz="1600" dirty="0"/>
                        <a:t>16.1 %</a:t>
                      </a:r>
                      <a:endParaRPr lang="en-US" sz="1600" dirty="0"/>
                    </a:p>
                  </a:txBody>
                  <a:tcPr anchor="ctr"/>
                </a:tc>
                <a:tc>
                  <a:txBody>
                    <a:bodyPr/>
                    <a:lstStyle/>
                    <a:p>
                      <a:pPr algn="ctr"/>
                      <a:r>
                        <a:rPr lang="de-DE" sz="1600" dirty="0"/>
                        <a:t>27.2 %</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46762">
                <a:tc>
                  <a:txBody>
                    <a:bodyPr/>
                    <a:lstStyle/>
                    <a:p>
                      <a:pPr algn="ctr"/>
                      <a:r>
                        <a:rPr lang="de-DE" sz="1600" dirty="0"/>
                        <a:t>12.7 %</a:t>
                      </a:r>
                      <a:endParaRPr lang="en-US" sz="1600" dirty="0"/>
                    </a:p>
                  </a:txBody>
                  <a:tcPr anchor="ctr"/>
                </a:tc>
                <a:tc>
                  <a:txBody>
                    <a:bodyPr/>
                    <a:lstStyle/>
                    <a:p>
                      <a:pPr algn="ctr"/>
                      <a:r>
                        <a:rPr lang="de-DE" sz="1600" dirty="0"/>
                        <a:t>36.6 %</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sp>
        <p:nvSpPr>
          <p:cNvPr id="11" name="Textfeld 10">
            <a:extLst>
              <a:ext uri="{FF2B5EF4-FFF2-40B4-BE49-F238E27FC236}">
                <a16:creationId xmlns:a16="http://schemas.microsoft.com/office/drawing/2014/main" id="{8BFF8368-9E18-4EA4-BD65-A1182E0381A2}"/>
              </a:ext>
            </a:extLst>
          </p:cNvPr>
          <p:cNvSpPr txBox="1"/>
          <p:nvPr/>
        </p:nvSpPr>
        <p:spPr>
          <a:xfrm>
            <a:off x="4541519" y="6040376"/>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spTree>
    <p:extLst>
      <p:ext uri="{BB962C8B-B14F-4D97-AF65-F5344CB8AC3E}">
        <p14:creationId xmlns:p14="http://schemas.microsoft.com/office/powerpoint/2010/main" val="74776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44462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2">
                                            <p:txEl>
                                              <p:pRg st="1" end="1"/>
                                            </p:txEl>
                                          </p:spTgt>
                                        </p:tgtEl>
                                        <p:attrNameLst>
                                          <p:attrName>style.color</p:attrName>
                                        </p:attrNameLst>
                                      </p:cBhvr>
                                      <p:to>
                                        <a:srgbClr val="D8D8D8"/>
                                      </p:to>
                                    </p:animClr>
                                    <p:animClr clrSpc="rgb" dir="cw">
                                      <p:cBhvr>
                                        <p:cTn id="14" dur="500" fill="hold"/>
                                        <p:tgtEl>
                                          <p:spTgt spid="2">
                                            <p:txEl>
                                              <p:pRg st="1" end="1"/>
                                            </p:txEl>
                                          </p:spTgt>
                                        </p:tgtEl>
                                        <p:attrNameLst>
                                          <p:attrName>fillcolor</p:attrName>
                                        </p:attrNameLst>
                                      </p:cBhvr>
                                      <p:to>
                                        <a:srgbClr val="D8D8D8"/>
                                      </p:to>
                                    </p:animClr>
                                    <p:set>
                                      <p:cBhvr>
                                        <p:cTn id="15" dur="500" fill="hold"/>
                                        <p:tgtEl>
                                          <p:spTgt spid="2">
                                            <p:txEl>
                                              <p:pRg st="1" end="1"/>
                                            </p:txEl>
                                          </p:spTgt>
                                        </p:tgtEl>
                                        <p:attrNameLst>
                                          <p:attrName>fill.type</p:attrName>
                                        </p:attrNameLst>
                                      </p:cBhvr>
                                      <p:to>
                                        <p:strVal val="solid"/>
                                      </p:to>
                                    </p:set>
                                    <p:set>
                                      <p:cBhvr>
                                        <p:cTn id="16" dur="500" fill="hold"/>
                                        <p:tgtEl>
                                          <p:spTgt spid="2">
                                            <p:txEl>
                                              <p:pRg st="1" end="1"/>
                                            </p:txEl>
                                          </p:spTgt>
                                        </p:tgtEl>
                                        <p:attrNameLst>
                                          <p:attrName>fill.on</p:attrName>
                                        </p:attrNameLst>
                                      </p:cBhvr>
                                      <p:to>
                                        <p:strVal val="true"/>
                                      </p:to>
                                    </p:set>
                                  </p:childTnLst>
                                </p:cTn>
                              </p:par>
                              <p:par>
                                <p:cTn id="17" presetID="19" presetClass="emph" presetSubtype="0" fill="hold" grpId="2" nodeType="withEffect">
                                  <p:stCondLst>
                                    <p:cond delay="0"/>
                                  </p:stCondLst>
                                  <p:childTnLst>
                                    <p:animClr clrSpc="rgb" dir="cw">
                                      <p:cBhvr override="childStyle">
                                        <p:cTn id="18" dur="500" fill="hold"/>
                                        <p:tgtEl>
                                          <p:spTgt spid="2">
                                            <p:txEl>
                                              <p:pRg st="3" end="3"/>
                                            </p:txEl>
                                          </p:spTgt>
                                        </p:tgtEl>
                                        <p:attrNameLst>
                                          <p:attrName>style.color</p:attrName>
                                        </p:attrNameLst>
                                      </p:cBhvr>
                                      <p:to>
                                        <a:srgbClr val="D8D8D8"/>
                                      </p:to>
                                    </p:animClr>
                                    <p:animClr clrSpc="rgb" dir="cw">
                                      <p:cBhvr>
                                        <p:cTn id="19" dur="500" fill="hold"/>
                                        <p:tgtEl>
                                          <p:spTgt spid="2">
                                            <p:txEl>
                                              <p:pRg st="3" end="3"/>
                                            </p:txEl>
                                          </p:spTgt>
                                        </p:tgtEl>
                                        <p:attrNameLst>
                                          <p:attrName>fillcolor</p:attrName>
                                        </p:attrNameLst>
                                      </p:cBhvr>
                                      <p:to>
                                        <a:srgbClr val="D8D8D8"/>
                                      </p:to>
                                    </p:animClr>
                                    <p:set>
                                      <p:cBhvr>
                                        <p:cTn id="20" dur="500" fill="hold"/>
                                        <p:tgtEl>
                                          <p:spTgt spid="2">
                                            <p:txEl>
                                              <p:pRg st="3" end="3"/>
                                            </p:txEl>
                                          </p:spTgt>
                                        </p:tgtEl>
                                        <p:attrNameLst>
                                          <p:attrName>fill.type</p:attrName>
                                        </p:attrNameLst>
                                      </p:cBhvr>
                                      <p:to>
                                        <p:strVal val="solid"/>
                                      </p:to>
                                    </p:set>
                                    <p:set>
                                      <p:cBhvr>
                                        <p:cTn id="21"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959505647"/>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hteck: abgerundete Ecken 8">
            <a:extLst>
              <a:ext uri="{FF2B5EF4-FFF2-40B4-BE49-F238E27FC236}">
                <a16:creationId xmlns:a16="http://schemas.microsoft.com/office/drawing/2014/main" id="{17616325-6B57-477D-B1D4-6791C9B058EB}"/>
              </a:ext>
            </a:extLst>
          </p:cNvPr>
          <p:cNvSpPr/>
          <p:nvPr/>
        </p:nvSpPr>
        <p:spPr>
          <a:xfrm>
            <a:off x="5190637" y="4835322"/>
            <a:ext cx="2000886" cy="744528"/>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a:xfrm>
            <a:off x="319088" y="1978720"/>
            <a:ext cx="8617522" cy="3762204"/>
          </a:xfrm>
        </p:spPr>
        <p:txBody>
          <a:bodyPr/>
          <a:lstStyle/>
          <a:p>
            <a:r>
              <a:rPr lang="en-US" sz="2000" dirty="0"/>
              <a:t>Introducing a DNN into the front-end of a TTS-System</a:t>
            </a:r>
          </a:p>
          <a:p>
            <a:endParaRPr lang="en-US" dirty="0"/>
          </a:p>
          <a:p>
            <a:pPr marL="342900" indent="-342900">
              <a:buAutoNum type="arabicPeriod"/>
              <a:tabLst>
                <a:tab pos="3233738" algn="l"/>
              </a:tabLst>
            </a:pPr>
            <a:r>
              <a:rPr lang="en-US" dirty="0"/>
              <a:t>Syllabification (SYL)		letters to syllables</a:t>
            </a:r>
          </a:p>
          <a:p>
            <a:pPr marL="342900" indent="-342900">
              <a:buAutoNum type="arabicPeriod"/>
            </a:pPr>
            <a:endParaRPr lang="en-US" dirty="0"/>
          </a:p>
          <a:p>
            <a:pPr marL="342900" indent="-342900">
              <a:buAutoNum type="arabicPeriod"/>
            </a:pPr>
            <a:r>
              <a:rPr lang="en-US" dirty="0"/>
              <a:t>Phonetic transcription (PT)	letters to phonemes</a:t>
            </a:r>
          </a:p>
          <a:p>
            <a:pPr marL="342900" indent="-342900">
              <a:buAutoNum type="arabicPeriod"/>
            </a:pPr>
            <a:endParaRPr lang="en-US" dirty="0"/>
          </a:p>
          <a:p>
            <a:pPr marL="342900" indent="-342900">
              <a:buAutoNum type="arabicPeriod"/>
            </a:pPr>
            <a:r>
              <a:rPr lang="en-US" dirty="0"/>
              <a:t>Part-of-speech tagging (POT)	letters to morpho-syntactic descriptors</a:t>
            </a:r>
          </a:p>
          <a:p>
            <a:pPr marL="342900" indent="-342900">
              <a:buAutoNum type="arabicPeriod"/>
            </a:pPr>
            <a:endParaRPr lang="en-US" dirty="0"/>
          </a:p>
          <a:p>
            <a:pPr marL="342900" indent="-342900">
              <a:buAutoNum type="arabicPeriod"/>
            </a:pPr>
            <a:r>
              <a:rPr lang="en-US" dirty="0"/>
              <a:t>Lexical stress prediction (LSP)	letters to stress indication (yes/no)</a:t>
            </a: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en-US" dirty="0"/>
              <a:t>One Approach to Decrease the Footprint Size</a:t>
            </a:r>
          </a:p>
        </p:txBody>
      </p:sp>
    </p:spTree>
    <p:extLst>
      <p:ext uri="{BB962C8B-B14F-4D97-AF65-F5344CB8AC3E}">
        <p14:creationId xmlns:p14="http://schemas.microsoft.com/office/powerpoint/2010/main" val="4217063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2602788"/>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882427" y="4685117"/>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Proceedings of the 7th</a:t>
            </a:r>
          </a:p>
          <a:p>
            <a:pPr algn="ctr">
              <a:lnSpc>
                <a:spcPct val="114000"/>
              </a:lnSpc>
            </a:pPr>
            <a:r>
              <a:rPr lang="en-US" sz="800" dirty="0">
                <a:latin typeface="+mn-lt"/>
              </a:rPr>
              <a:t>International Conference on Management of Computational and Collective </a:t>
            </a:r>
            <a:r>
              <a:rPr lang="en-US" sz="800" dirty="0" err="1">
                <a:latin typeface="+mn-lt"/>
              </a:rPr>
              <a:t>intElligence</a:t>
            </a:r>
            <a:r>
              <a:rPr lang="en-US" sz="800" dirty="0">
                <a:latin typeface="+mn-lt"/>
              </a:rPr>
              <a:t> in Digital </a:t>
            </a:r>
            <a:r>
              <a:rPr lang="en-US" sz="800" dirty="0" err="1">
                <a:latin typeface="+mn-lt"/>
              </a:rPr>
              <a:t>EcoSystems</a:t>
            </a:r>
            <a:r>
              <a:rPr lang="en-US" sz="800" dirty="0">
                <a:latin typeface="+mn-lt"/>
              </a:rPr>
              <a:t>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20047950"/>
              </p:ext>
            </p:extLst>
          </p:nvPr>
        </p:nvGraphicFramePr>
        <p:xfrm>
          <a:off x="343589" y="2856519"/>
          <a:ext cx="8460000" cy="175019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40990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SYL</a:t>
                      </a:r>
                      <a:endParaRPr lang="en-US" sz="1600" dirty="0">
                        <a:solidFill>
                          <a:srgbClr val="DAD7CB"/>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44676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44676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3298518"/>
            <a:ext cx="6212435" cy="138659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01179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2">
                                            <p:txEl>
                                              <p:pRg st="1" end="1"/>
                                            </p:txEl>
                                          </p:spTgt>
                                        </p:tgtEl>
                                        <p:attrNameLst>
                                          <p:attrName>style.color</p:attrName>
                                        </p:attrNameLst>
                                      </p:cBhvr>
                                      <p:to>
                                        <a:srgbClr val="D8D8D8"/>
                                      </p:to>
                                    </p:animClr>
                                    <p:animClr clrSpc="rgb" dir="cw">
                                      <p:cBhvr>
                                        <p:cTn id="14" dur="500" fill="hold"/>
                                        <p:tgtEl>
                                          <p:spTgt spid="2">
                                            <p:txEl>
                                              <p:pRg st="1" end="1"/>
                                            </p:txEl>
                                          </p:spTgt>
                                        </p:tgtEl>
                                        <p:attrNameLst>
                                          <p:attrName>fillcolor</p:attrName>
                                        </p:attrNameLst>
                                      </p:cBhvr>
                                      <p:to>
                                        <a:srgbClr val="D8D8D8"/>
                                      </p:to>
                                    </p:animClr>
                                    <p:set>
                                      <p:cBhvr>
                                        <p:cTn id="15" dur="500" fill="hold"/>
                                        <p:tgtEl>
                                          <p:spTgt spid="2">
                                            <p:txEl>
                                              <p:pRg st="1" end="1"/>
                                            </p:txEl>
                                          </p:spTgt>
                                        </p:tgtEl>
                                        <p:attrNameLst>
                                          <p:attrName>fill.type</p:attrName>
                                        </p:attrNameLst>
                                      </p:cBhvr>
                                      <p:to>
                                        <p:strVal val="solid"/>
                                      </p:to>
                                    </p:set>
                                    <p:set>
                                      <p:cBhvr>
                                        <p:cTn id="16" dur="500" fill="hold"/>
                                        <p:tgtEl>
                                          <p:spTgt spid="2">
                                            <p:txEl>
                                              <p:pRg st="1" end="1"/>
                                            </p:txEl>
                                          </p:spTgt>
                                        </p:tgtEl>
                                        <p:attrNameLst>
                                          <p:attrName>fill.on</p:attrName>
                                        </p:attrNameLst>
                                      </p:cBhvr>
                                      <p:to>
                                        <p:strVal val="true"/>
                                      </p:to>
                                    </p:set>
                                  </p:childTnLst>
                                </p:cTn>
                              </p:par>
                              <p:par>
                                <p:cTn id="17" presetID="19" presetClass="emph" presetSubtype="0" fill="hold" grpId="2" nodeType="withEffect">
                                  <p:stCondLst>
                                    <p:cond delay="0"/>
                                  </p:stCondLst>
                                  <p:childTnLst>
                                    <p:animClr clrSpc="rgb" dir="cw">
                                      <p:cBhvr override="childStyle">
                                        <p:cTn id="18" dur="500" fill="hold"/>
                                        <p:tgtEl>
                                          <p:spTgt spid="2">
                                            <p:txEl>
                                              <p:pRg st="2" end="2"/>
                                            </p:txEl>
                                          </p:spTgt>
                                        </p:tgtEl>
                                        <p:attrNameLst>
                                          <p:attrName>style.color</p:attrName>
                                        </p:attrNameLst>
                                      </p:cBhvr>
                                      <p:to>
                                        <a:srgbClr val="D8D8D8"/>
                                      </p:to>
                                    </p:animClr>
                                    <p:animClr clrSpc="rgb" dir="cw">
                                      <p:cBhvr>
                                        <p:cTn id="19" dur="500" fill="hold"/>
                                        <p:tgtEl>
                                          <p:spTgt spid="2">
                                            <p:txEl>
                                              <p:pRg st="2" end="2"/>
                                            </p:txEl>
                                          </p:spTgt>
                                        </p:tgtEl>
                                        <p:attrNameLst>
                                          <p:attrName>fillcolor</p:attrName>
                                        </p:attrNameLst>
                                      </p:cBhvr>
                                      <p:to>
                                        <a:srgbClr val="D8D8D8"/>
                                      </p:to>
                                    </p:animClr>
                                    <p:set>
                                      <p:cBhvr>
                                        <p:cTn id="20" dur="500" fill="hold"/>
                                        <p:tgtEl>
                                          <p:spTgt spid="2">
                                            <p:txEl>
                                              <p:pRg st="2" end="2"/>
                                            </p:txEl>
                                          </p:spTgt>
                                        </p:tgtEl>
                                        <p:attrNameLst>
                                          <p:attrName>fill.type</p:attrName>
                                        </p:attrNameLst>
                                      </p:cBhvr>
                                      <p:to>
                                        <p:strVal val="solid"/>
                                      </p:to>
                                    </p:set>
                                    <p:set>
                                      <p:cBhvr>
                                        <p:cTn id="21" dur="500" fill="hold"/>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9088" y="1978720"/>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sz="2000" dirty="0">
                <a:solidFill>
                  <a:schemeClr val="tx1"/>
                </a:solidFill>
              </a:rPr>
              <a:t>Smaller memory footprint</a:t>
            </a:r>
          </a:p>
          <a:p>
            <a:pPr marL="342900" indent="-342900">
              <a:lnSpc>
                <a:spcPct val="200000"/>
              </a:lnSpc>
              <a:buFont typeface="Wingdings" panose="05000000000000000000" pitchFamily="2" charset="2"/>
              <a:buChar char="à"/>
            </a:pPr>
            <a:r>
              <a:rPr lang="en-US" sz="2000" dirty="0">
                <a:solidFill>
                  <a:schemeClr val="tx1"/>
                </a:solidFill>
              </a:rPr>
              <a:t>Better voice quality</a:t>
            </a:r>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sz="2000"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sz="2000" dirty="0">
                <a:solidFill>
                  <a:schemeClr val="tx1"/>
                </a:solidFill>
                <a:sym typeface="Wingdings" panose="05000000000000000000" pitchFamily="2" charset="2"/>
              </a:rPr>
              <a:t>Deep learning model</a:t>
            </a:r>
            <a:r>
              <a:rPr lang="de-DE" sz="2000" dirty="0">
                <a:solidFill>
                  <a:schemeClr val="tx1"/>
                </a:solidFill>
                <a:sym typeface="Wingdings" panose="05000000000000000000" pitchFamily="2" charset="2"/>
              </a:rPr>
              <a:t>s </a:t>
            </a:r>
            <a:r>
              <a:rPr lang="en-US" sz="2000"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1" nodeType="withEffect">
                                  <p:stCondLst>
                                    <p:cond delay="0"/>
                                  </p:stCondLst>
                                  <p:childTnLst>
                                    <p:animClr clrSpc="rgb" dir="cw">
                                      <p:cBhvr override="childStyle">
                                        <p:cTn id="6" dur="500" fill="hold"/>
                                        <p:tgtEl>
                                          <p:spTgt spid="6">
                                            <p:txEl>
                                              <p:pRg st="0" end="0"/>
                                            </p:txEl>
                                          </p:spTgt>
                                        </p:tgtEl>
                                        <p:attrNameLst>
                                          <p:attrName>style.color</p:attrName>
                                        </p:attrNameLst>
                                      </p:cBhvr>
                                      <p:to>
                                        <a:srgbClr val="D8D8D8"/>
                                      </p:to>
                                    </p:animClr>
                                    <p:animClr clrSpc="rgb" dir="cw">
                                      <p:cBhvr>
                                        <p:cTn id="7" dur="500" fill="hold"/>
                                        <p:tgtEl>
                                          <p:spTgt spid="6">
                                            <p:txEl>
                                              <p:pRg st="0" end="0"/>
                                            </p:txEl>
                                          </p:spTgt>
                                        </p:tgtEl>
                                        <p:attrNameLst>
                                          <p:attrName>fillcolor</p:attrName>
                                        </p:attrNameLst>
                                      </p:cBhvr>
                                      <p:to>
                                        <a:srgbClr val="D8D8D8"/>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1"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D8D8D8"/>
                                      </p:to>
                                    </p:animClr>
                                    <p:animClr clrSpc="rgb" dir="cw">
                                      <p:cBhvr>
                                        <p:cTn id="14" dur="500" fill="hold"/>
                                        <p:tgtEl>
                                          <p:spTgt spid="6">
                                            <p:txEl>
                                              <p:pRg st="1" end="1"/>
                                            </p:txEl>
                                          </p:spTgt>
                                        </p:tgtEl>
                                        <p:attrNameLst>
                                          <p:attrName>fillcolor</p:attrName>
                                        </p:attrNameLst>
                                      </p:cBhvr>
                                      <p:to>
                                        <a:srgbClr val="D8D8D8"/>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1"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D8D8D8"/>
                                      </p:to>
                                    </p:animClr>
                                    <p:animClr clrSpc="rgb" dir="cw">
                                      <p:cBhvr>
                                        <p:cTn id="21" dur="500" fill="hold"/>
                                        <p:tgtEl>
                                          <p:spTgt spid="6">
                                            <p:txEl>
                                              <p:pRg st="2" end="2"/>
                                            </p:txEl>
                                          </p:spTgt>
                                        </p:tgtEl>
                                        <p:attrNameLst>
                                          <p:attrName>fillcolor</p:attrName>
                                        </p:attrNameLst>
                                      </p:cBhvr>
                                      <p:to>
                                        <a:srgbClr val="D8D8D8"/>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D8D8D8"/>
                                      </p:to>
                                    </p:animClr>
                                    <p:animClr clrSpc="rgb" dir="cw">
                                      <p:cBhvr>
                                        <p:cTn id="28" dur="500" fill="hold"/>
                                        <p:tgtEl>
                                          <p:spTgt spid="6">
                                            <p:txEl>
                                              <p:pRg st="3" end="3"/>
                                            </p:txEl>
                                          </p:spTgt>
                                        </p:tgtEl>
                                        <p:attrNameLst>
                                          <p:attrName>fillcolor</p:attrName>
                                        </p:attrNameLst>
                                      </p:cBhvr>
                                      <p:to>
                                        <a:srgbClr val="D8D8D8"/>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1"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D8D8D8"/>
                                      </p:to>
                                    </p:animClr>
                                    <p:animClr clrSpc="rgb" dir="cw">
                                      <p:cBhvr>
                                        <p:cTn id="35" dur="500" fill="hold"/>
                                        <p:tgtEl>
                                          <p:spTgt spid="6">
                                            <p:txEl>
                                              <p:pRg st="4" end="4"/>
                                            </p:txEl>
                                          </p:spTgt>
                                        </p:tgtEl>
                                        <p:attrNameLst>
                                          <p:attrName>fillcolor</p:attrName>
                                        </p:attrNameLst>
                                      </p:cBhvr>
                                      <p:to>
                                        <a:srgbClr val="D8D8D8"/>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1"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D8D8D8"/>
                                      </p:to>
                                    </p:animClr>
                                    <p:animClr clrSpc="rgb" dir="cw">
                                      <p:cBhvr>
                                        <p:cTn id="42" dur="500" fill="hold"/>
                                        <p:tgtEl>
                                          <p:spTgt spid="6">
                                            <p:txEl>
                                              <p:pRg st="5" end="5"/>
                                            </p:txEl>
                                          </p:spTgt>
                                        </p:tgtEl>
                                        <p:attrNameLst>
                                          <p:attrName>fillcolor</p:attrName>
                                        </p:attrNameLst>
                                      </p:cBhvr>
                                      <p:to>
                                        <a:srgbClr val="D8D8D8"/>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a:xfrm>
            <a:off x="319088" y="1962017"/>
            <a:ext cx="8508999" cy="2085280"/>
          </a:xfrm>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a:xfrm>
            <a:off x="319090" y="994334"/>
            <a:ext cx="8508999" cy="482248"/>
          </a:xfrm>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a:t>Evaluation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en-US" b="1" dirty="0"/>
              <a:t>Objective evaluation</a:t>
            </a:r>
          </a:p>
          <a:p>
            <a:pPr marL="285750" indent="-285750">
              <a:buFont typeface="Arial" panose="020B0604020202020204" pitchFamily="34" charset="0"/>
              <a:buChar char="•"/>
            </a:pPr>
            <a:r>
              <a:rPr lang="en-US" dirty="0"/>
              <a:t>Distortion </a:t>
            </a:r>
          </a:p>
          <a:p>
            <a:pPr marL="285750" indent="-285750">
              <a:buFont typeface="Arial" panose="020B0604020202020204" pitchFamily="34" charset="0"/>
              <a:buChar char="•"/>
            </a:pPr>
            <a:r>
              <a:rPr lang="en-US" dirty="0"/>
              <a:t>Error rate</a:t>
            </a:r>
          </a:p>
          <a:p>
            <a:pPr marL="285750" indent="-285750">
              <a:buFont typeface="Arial" panose="020B0604020202020204" pitchFamily="34" charset="0"/>
              <a:buChar char="•"/>
            </a:pPr>
            <a:endParaRPr lang="en-US" b="1" dirty="0"/>
          </a:p>
          <a:p>
            <a:r>
              <a:rPr lang="en-US" b="1" dirty="0"/>
              <a:t>Subjective evaluation</a:t>
            </a:r>
            <a:endParaRPr lang="en-US" dirty="0"/>
          </a:p>
          <a:p>
            <a:r>
              <a:rPr lang="en-US" dirty="0">
                <a:sym typeface="Wingdings" panose="05000000000000000000" pitchFamily="2" charset="2"/>
              </a:rPr>
              <a:t>Played back speech samples of conventional and DNN-based system to different listeners, who chose their preferred system (or „Neutral“)</a:t>
            </a:r>
          </a:p>
          <a:p>
            <a:endParaRPr lang="de-DE" dirty="0"/>
          </a:p>
        </p:txBody>
      </p:sp>
    </p:spTree>
    <p:extLst>
      <p:ext uri="{BB962C8B-B14F-4D97-AF65-F5344CB8AC3E}">
        <p14:creationId xmlns:p14="http://schemas.microsoft.com/office/powerpoint/2010/main" val="155774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Function</a:t>
            </a:r>
            <a:r>
              <a:rPr lang="de-DE" dirty="0"/>
              <a:t> </a:t>
            </a:r>
            <a:r>
              <a:rPr lang="de-DE" dirty="0" err="1"/>
              <a:t>blocks</a:t>
            </a:r>
            <a:endParaRPr lang="en-US" dirty="0"/>
          </a:p>
        </p:txBody>
      </p:sp>
      <p:sp>
        <p:nvSpPr>
          <p:cNvPr id="6" name="Rechteck: abgerundete Ecken 5">
            <a:extLst>
              <a:ext uri="{FF2B5EF4-FFF2-40B4-BE49-F238E27FC236}">
                <a16:creationId xmlns:a16="http://schemas.microsoft.com/office/drawing/2014/main" id="{B3211B43-B77B-49C2-B0CF-9E0D958D5340}"/>
              </a:ext>
            </a:extLst>
          </p:cNvPr>
          <p:cNvSpPr/>
          <p:nvPr/>
        </p:nvSpPr>
        <p:spPr>
          <a:xfrm>
            <a:off x="1852690" y="2619586"/>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022689" y="3339794"/>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err="1">
                <a:solidFill>
                  <a:srgbClr val="DAD7CB"/>
                </a:solidFill>
              </a:rPr>
              <a:t>Acoustic</a:t>
            </a:r>
            <a:r>
              <a:rPr lang="de-DE" sz="1400" dirty="0">
                <a:solidFill>
                  <a:srgbClr val="DAD7CB"/>
                </a:solidFill>
              </a:rPr>
              <a:t> Model</a:t>
            </a:r>
            <a:endParaRPr lang="en-US" sz="1400" dirty="0">
              <a:solidFill>
                <a:srgbClr val="DAD7CB"/>
              </a:solidFill>
            </a:endParaRPr>
          </a:p>
        </p:txBody>
      </p:sp>
      <p:sp>
        <p:nvSpPr>
          <p:cNvPr id="8" name="Rechteck: abgerundete Ecken 7">
            <a:extLst>
              <a:ext uri="{FF2B5EF4-FFF2-40B4-BE49-F238E27FC236}">
                <a16:creationId xmlns:a16="http://schemas.microsoft.com/office/drawing/2014/main" id="{B31E4FB2-9B10-428A-91F9-3EBF9C069F00}"/>
              </a:ext>
            </a:extLst>
          </p:cNvPr>
          <p:cNvSpPr/>
          <p:nvPr/>
        </p:nvSpPr>
        <p:spPr>
          <a:xfrm>
            <a:off x="4192689" y="4060002"/>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5362689" y="4777263"/>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err="1">
                <a:solidFill>
                  <a:srgbClr val="DAD7CB"/>
                </a:solidFill>
              </a:rPr>
              <a:t>Waveform</a:t>
            </a:r>
            <a:r>
              <a:rPr lang="de-DE" sz="1400" dirty="0">
                <a:solidFill>
                  <a:srgbClr val="DAD7CB"/>
                </a:solidFill>
              </a:rPr>
              <a:t> Synthesis</a:t>
            </a:r>
            <a:endParaRPr lang="en-US" sz="1400" dirty="0">
              <a:solidFill>
                <a:srgbClr val="DAD7CB"/>
              </a:solidFill>
            </a:endParaRPr>
          </a:p>
        </p:txBody>
      </p:sp>
      <p:sp>
        <p:nvSpPr>
          <p:cNvPr id="10" name="Rechteck 9">
            <a:extLst>
              <a:ext uri="{FF2B5EF4-FFF2-40B4-BE49-F238E27FC236}">
                <a16:creationId xmlns:a16="http://schemas.microsoft.com/office/drawing/2014/main" id="{31981972-D692-46C9-8323-A114D8CEAB6E}"/>
              </a:ext>
            </a:extLst>
          </p:cNvPr>
          <p:cNvSpPr/>
          <p:nvPr/>
        </p:nvSpPr>
        <p:spPr>
          <a:xfrm>
            <a:off x="2474058" y="1641413"/>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8FD159C3-583D-4A47-9576-F63A07D3C470}"/>
              </a:ext>
            </a:extLst>
          </p:cNvPr>
          <p:cNvSpPr/>
          <p:nvPr/>
        </p:nvSpPr>
        <p:spPr>
          <a:xfrm>
            <a:off x="5619617" y="5590272"/>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Pfeil: nach unten 15">
            <a:extLst>
              <a:ext uri="{FF2B5EF4-FFF2-40B4-BE49-F238E27FC236}">
                <a16:creationId xmlns:a16="http://schemas.microsoft.com/office/drawing/2014/main" id="{1466565F-0762-483D-B8C1-765620AB3C4A}"/>
              </a:ext>
            </a:extLst>
          </p:cNvPr>
          <p:cNvSpPr/>
          <p:nvPr/>
        </p:nvSpPr>
        <p:spPr>
          <a:xfrm>
            <a:off x="2869887" y="2233182"/>
            <a:ext cx="305601" cy="334751"/>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gebogen 17">
            <a:extLst>
              <a:ext uri="{FF2B5EF4-FFF2-40B4-BE49-F238E27FC236}">
                <a16:creationId xmlns:a16="http://schemas.microsoft.com/office/drawing/2014/main" id="{BB198A4D-4A0E-42C0-A72A-9EC22BAE4B60}"/>
              </a:ext>
            </a:extLst>
          </p:cNvPr>
          <p:cNvSpPr/>
          <p:nvPr/>
        </p:nvSpPr>
        <p:spPr>
          <a:xfrm rot="5400000">
            <a:off x="4272269" y="2786769"/>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0" name="Pfeil: gebogen 19">
            <a:extLst>
              <a:ext uri="{FF2B5EF4-FFF2-40B4-BE49-F238E27FC236}">
                <a16:creationId xmlns:a16="http://schemas.microsoft.com/office/drawing/2014/main" id="{C279B7DF-DAAC-42EB-BFFF-11B946C8BDC8}"/>
              </a:ext>
            </a:extLst>
          </p:cNvPr>
          <p:cNvSpPr/>
          <p:nvPr/>
        </p:nvSpPr>
        <p:spPr>
          <a:xfrm rot="5400000">
            <a:off x="5440087" y="3499871"/>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1" name="Pfeil: gebogen 20">
            <a:extLst>
              <a:ext uri="{FF2B5EF4-FFF2-40B4-BE49-F238E27FC236}">
                <a16:creationId xmlns:a16="http://schemas.microsoft.com/office/drawing/2014/main" id="{3CCEB961-BAD4-4AF3-BC5B-1D6038EA33E9}"/>
              </a:ext>
            </a:extLst>
          </p:cNvPr>
          <p:cNvSpPr/>
          <p:nvPr/>
        </p:nvSpPr>
        <p:spPr>
          <a:xfrm rot="5400000">
            <a:off x="6602137" y="4217132"/>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3" name="Pfeil: nach unten 22">
            <a:extLst>
              <a:ext uri="{FF2B5EF4-FFF2-40B4-BE49-F238E27FC236}">
                <a16:creationId xmlns:a16="http://schemas.microsoft.com/office/drawing/2014/main" id="{D46A8F93-9DD3-4342-BF47-003700968E76}"/>
              </a:ext>
            </a:extLst>
          </p:cNvPr>
          <p:cNvSpPr/>
          <p:nvPr/>
        </p:nvSpPr>
        <p:spPr>
          <a:xfrm>
            <a:off x="6379887" y="5378658"/>
            <a:ext cx="305601" cy="334751"/>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17" name="Gruppieren 16">
            <a:extLst>
              <a:ext uri="{FF2B5EF4-FFF2-40B4-BE49-F238E27FC236}">
                <a16:creationId xmlns:a16="http://schemas.microsoft.com/office/drawing/2014/main" id="{159FCA97-8E34-4F87-849D-A822DB046B90}"/>
              </a:ext>
            </a:extLst>
          </p:cNvPr>
          <p:cNvGrpSpPr/>
          <p:nvPr/>
        </p:nvGrpSpPr>
        <p:grpSpPr>
          <a:xfrm>
            <a:off x="227850" y="2689531"/>
            <a:ext cx="1382110" cy="1840526"/>
            <a:chOff x="357241" y="2689531"/>
            <a:chExt cx="1382110" cy="1840526"/>
          </a:xfrm>
        </p:grpSpPr>
        <p:sp>
          <p:nvSpPr>
            <p:cNvPr id="22" name="Rechteck 21">
              <a:extLst>
                <a:ext uri="{FF2B5EF4-FFF2-40B4-BE49-F238E27FC236}">
                  <a16:creationId xmlns:a16="http://schemas.microsoft.com/office/drawing/2014/main" id="{8CB83EF0-5086-40C2-AA1E-8048EDE1A8EF}"/>
                </a:ext>
              </a:extLst>
            </p:cNvPr>
            <p:cNvSpPr/>
            <p:nvPr/>
          </p:nvSpPr>
          <p:spPr>
            <a:xfrm>
              <a:off x="357241" y="2689531"/>
              <a:ext cx="1382110"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357241" y="4129947"/>
              <a:ext cx="1340432"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24" name="Rechteck 23">
            <a:extLst>
              <a:ext uri="{FF2B5EF4-FFF2-40B4-BE49-F238E27FC236}">
                <a16:creationId xmlns:a16="http://schemas.microsoft.com/office/drawing/2014/main" id="{50624DDF-4ABD-4F3E-8E9A-346499394376}"/>
              </a:ext>
            </a:extLst>
          </p:cNvPr>
          <p:cNvSpPr/>
          <p:nvPr/>
        </p:nvSpPr>
        <p:spPr>
          <a:xfrm>
            <a:off x="4728278" y="2626051"/>
            <a:ext cx="2069797" cy="369332"/>
          </a:xfrm>
          <a:prstGeom prst="rect">
            <a:avLst/>
          </a:prstGeom>
          <a:noFill/>
        </p:spPr>
        <p:txBody>
          <a:bodyPr wrap="none" lIns="91440" tIns="45720" rIns="91440" bIns="45720">
            <a:spAutoFit/>
          </a:bodyPr>
          <a:lstStyle/>
          <a:p>
            <a:pPr algn="ctr"/>
            <a:r>
              <a:rPr lang="de-DE" b="1" cap="none" spc="0" dirty="0" err="1">
                <a:ln w="0">
                  <a:solidFill>
                    <a:srgbClr val="DAD7CB"/>
                  </a:solidFill>
                </a:ln>
                <a:solidFill>
                  <a:srgbClr val="E37222"/>
                </a:solidFill>
                <a:effectLst>
                  <a:outerShdw blurRad="38100" dist="25400" dir="5400000" algn="ctr" rotWithShape="0">
                    <a:srgbClr val="6E747A">
                      <a:alpha val="43000"/>
                    </a:srgbClr>
                  </a:outerShdw>
                </a:effectLst>
              </a:rPr>
              <a:t>Context</a:t>
            </a:r>
            <a:r>
              <a:rPr lang="de-DE" b="1" cap="none" spc="0" dirty="0">
                <a:ln w="0">
                  <a:solidFill>
                    <a:srgbClr val="DAD7CB"/>
                  </a:solidFill>
                </a:ln>
                <a:solidFill>
                  <a:srgbClr val="E37222"/>
                </a:solidFill>
                <a:effectLst>
                  <a:outerShdw blurRad="38100" dist="25400" dir="5400000" algn="ctr" rotWithShape="0">
                    <a:srgbClr val="6E747A">
                      <a:alpha val="43000"/>
                    </a:srgbClr>
                  </a:outerShdw>
                </a:effectLst>
              </a:rPr>
              <a:t> Features</a:t>
            </a:r>
          </a:p>
        </p:txBody>
      </p:sp>
      <p:sp>
        <p:nvSpPr>
          <p:cNvPr id="26" name="Rechteck 25">
            <a:extLst>
              <a:ext uri="{FF2B5EF4-FFF2-40B4-BE49-F238E27FC236}">
                <a16:creationId xmlns:a16="http://schemas.microsoft.com/office/drawing/2014/main" id="{264E0391-76E6-48ED-9C54-41CFB9B91AC6}"/>
              </a:ext>
            </a:extLst>
          </p:cNvPr>
          <p:cNvSpPr/>
          <p:nvPr/>
        </p:nvSpPr>
        <p:spPr>
          <a:xfrm>
            <a:off x="5851560" y="3307749"/>
            <a:ext cx="2185214" cy="369332"/>
          </a:xfrm>
          <a:prstGeom prst="rect">
            <a:avLst/>
          </a:prstGeom>
          <a:noFill/>
        </p:spPr>
        <p:txBody>
          <a:bodyPr wrap="none" lIns="91440" tIns="45720" rIns="91440" bIns="45720">
            <a:spAutoFit/>
          </a:bodyPr>
          <a:lstStyle/>
          <a:p>
            <a:pPr algn="ctr"/>
            <a:r>
              <a:rPr lang="de-DE"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b="1" cap="none" spc="0" dirty="0">
                <a:ln w="0">
                  <a:solidFill>
                    <a:srgbClr val="DAD7CB"/>
                  </a:solidFill>
                </a:ln>
                <a:solidFill>
                  <a:srgbClr val="E37222"/>
                </a:solidFill>
                <a:effectLst>
                  <a:outerShdw blurRad="38100" dist="25400" dir="5400000" algn="ctr" rotWithShape="0">
                    <a:srgbClr val="6E747A">
                      <a:alpha val="43000"/>
                    </a:srgbClr>
                  </a:outerShdw>
                </a:effectLst>
              </a:rPr>
              <a:t> Features</a:t>
            </a:r>
          </a:p>
        </p:txBody>
      </p:sp>
      <p:sp>
        <p:nvSpPr>
          <p:cNvPr id="27" name="Rechteck 26">
            <a:extLst>
              <a:ext uri="{FF2B5EF4-FFF2-40B4-BE49-F238E27FC236}">
                <a16:creationId xmlns:a16="http://schemas.microsoft.com/office/drawing/2014/main" id="{E5725490-20FB-4606-91B1-C7AE40B7AAD4}"/>
              </a:ext>
            </a:extLst>
          </p:cNvPr>
          <p:cNvSpPr/>
          <p:nvPr/>
        </p:nvSpPr>
        <p:spPr>
          <a:xfrm>
            <a:off x="6848030" y="3905165"/>
            <a:ext cx="2390398" cy="646331"/>
          </a:xfrm>
          <a:prstGeom prst="rect">
            <a:avLst/>
          </a:prstGeom>
          <a:noFill/>
        </p:spPr>
        <p:txBody>
          <a:bodyPr wrap="none" lIns="91440" tIns="45720" rIns="91440" bIns="45720">
            <a:spAutoFit/>
          </a:bodyPr>
          <a:lstStyle/>
          <a:p>
            <a:pPr algn="ctr"/>
            <a:r>
              <a:rPr lang="de-DE" b="1" dirty="0">
                <a:ln w="0">
                  <a:solidFill>
                    <a:srgbClr val="DAD7CB"/>
                  </a:solidFill>
                </a:ln>
                <a:solidFill>
                  <a:srgbClr val="E37222"/>
                </a:solidFill>
                <a:effectLst>
                  <a:outerShdw blurRad="38100" dist="25400" dir="5400000" algn="ctr" rotWithShape="0">
                    <a:srgbClr val="6E747A">
                      <a:alpha val="43000"/>
                    </a:srgbClr>
                  </a:outerShdw>
                </a:effectLst>
              </a:rPr>
              <a:t>Speech Parameters </a:t>
            </a:r>
          </a:p>
          <a:p>
            <a:pPr algn="ctr"/>
            <a:r>
              <a:rPr lang="de-DE" b="1" dirty="0" err="1">
                <a:ln w="0">
                  <a:solidFill>
                    <a:srgbClr val="DAD7CB"/>
                  </a:solidFill>
                </a:ln>
                <a:solidFill>
                  <a:srgbClr val="E37222"/>
                </a:solidFill>
                <a:effectLst>
                  <a:outerShdw blurRad="38100" dist="25400" dir="5400000" algn="ctr" rotWithShape="0">
                    <a:srgbClr val="6E747A">
                      <a:alpha val="43000"/>
                    </a:srgbClr>
                  </a:outerShdw>
                </a:effectLst>
              </a:rPr>
              <a:t>Trajectories</a:t>
            </a:r>
            <a:endParaRPr lang="de-DE"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629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IEEE International Conference on Acoustics, Speech and Signal Processing - ICASSP ’07</a:t>
            </a:r>
          </a:p>
        </p:txBody>
      </p:sp>
    </p:spTree>
    <p:extLst>
      <p:ext uri="{BB962C8B-B14F-4D97-AF65-F5344CB8AC3E}">
        <p14:creationId xmlns:p14="http://schemas.microsoft.com/office/powerpoint/2010/main" val="53362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6" name="Titel 5">
            <a:extLst>
              <a:ext uri="{FF2B5EF4-FFF2-40B4-BE49-F238E27FC236}">
                <a16:creationId xmlns:a16="http://schemas.microsoft.com/office/drawing/2014/main" id="{AF4FFFC7-AFD1-43AD-B0C0-CB8EF4855441}"/>
              </a:ext>
            </a:extLst>
          </p:cNvPr>
          <p:cNvSpPr>
            <a:spLocks noGrp="1"/>
          </p:cNvSpPr>
          <p:nvPr>
            <p:ph type="title"/>
          </p:nvPr>
        </p:nvSpPr>
        <p:spPr/>
        <p:txBody>
          <a:bodyPr/>
          <a:lstStyle/>
          <a:p>
            <a:r>
              <a:rPr lang="de-DE" dirty="0" err="1"/>
              <a:t>To</a:t>
            </a:r>
            <a:r>
              <a:rPr lang="de-DE" dirty="0"/>
              <a:t> Do:</a:t>
            </a:r>
            <a:endParaRPr lang="en-US" dirty="0"/>
          </a:p>
        </p:txBody>
      </p:sp>
      <p:sp>
        <p:nvSpPr>
          <p:cNvPr id="7" name="Inhaltsplatzhalter 1">
            <a:extLst>
              <a:ext uri="{FF2B5EF4-FFF2-40B4-BE49-F238E27FC236}">
                <a16:creationId xmlns:a16="http://schemas.microsoft.com/office/drawing/2014/main" id="{023F1E19-4D86-40F0-A196-BB880250BBF1}"/>
              </a:ext>
            </a:extLst>
          </p:cNvPr>
          <p:cNvSpPr>
            <a:spLocks noGrp="1"/>
          </p:cNvSpPr>
          <p:nvPr>
            <p:ph idx="10"/>
          </p:nvPr>
        </p:nvSpPr>
        <p:spPr>
          <a:xfrm>
            <a:off x="319088" y="1978720"/>
            <a:ext cx="8508999" cy="4330640"/>
          </a:xfrm>
        </p:spPr>
        <p:txBody>
          <a:bodyPr/>
          <a:lstStyle/>
          <a:p>
            <a:pPr marL="285750" indent="-285750">
              <a:buFont typeface="Arial" panose="020B0604020202020204" pitchFamily="34" charset="0"/>
              <a:buChar char="•"/>
            </a:pPr>
            <a:r>
              <a:rPr lang="de-DE" dirty="0"/>
              <a:t>Sources</a:t>
            </a:r>
          </a:p>
          <a:p>
            <a:pPr marL="285750" indent="-285750">
              <a:buFont typeface="Arial" panose="020B0604020202020204" pitchFamily="34" charset="0"/>
              <a:buChar char="•"/>
            </a:pPr>
            <a:r>
              <a:rPr lang="de-DE" dirty="0"/>
              <a:t>Sounds </a:t>
            </a:r>
            <a:r>
              <a:rPr lang="de-DE" dirty="0" err="1"/>
              <a:t>as</a:t>
            </a:r>
            <a:r>
              <a:rPr lang="de-DE" dirty="0"/>
              <a:t> Intro and Outro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Handouts?!</a:t>
            </a:r>
          </a:p>
        </p:txBody>
      </p:sp>
    </p:spTree>
    <p:extLst>
      <p:ext uri="{BB962C8B-B14F-4D97-AF65-F5344CB8AC3E}">
        <p14:creationId xmlns:p14="http://schemas.microsoft.com/office/powerpoint/2010/main" val="231566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D8D8D8"/>
                                      </p:to>
                                    </p:animClr>
                                    <p:animClr clrSpc="rgb" dir="cw">
                                      <p:cBhvr>
                                        <p:cTn id="7" dur="500" fill="hold"/>
                                        <p:tgtEl>
                                          <p:spTgt spid="2">
                                            <p:txEl>
                                              <p:pRg st="1" end="1"/>
                                            </p:txEl>
                                          </p:spTgt>
                                        </p:tgtEl>
                                        <p:attrNameLst>
                                          <p:attrName>fillcolor</p:attrName>
                                        </p:attrNameLst>
                                      </p:cBhvr>
                                      <p:to>
                                        <a:srgbClr val="D8D8D8"/>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D8D8D8"/>
                                      </p:to>
                                    </p:animClr>
                                    <p:animClr clrSpc="rgb" dir="cw">
                                      <p:cBhvr>
                                        <p:cTn id="12" dur="500" fill="hold"/>
                                        <p:tgtEl>
                                          <p:spTgt spid="2">
                                            <p:txEl>
                                              <p:pRg st="2" end="2"/>
                                            </p:txEl>
                                          </p:spTgt>
                                        </p:tgtEl>
                                        <p:attrNameLst>
                                          <p:attrName>fillcolor</p:attrName>
                                        </p:attrNameLst>
                                      </p:cBhvr>
                                      <p:to>
                                        <a:srgbClr val="D8D8D8"/>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293165" y="2279987"/>
            <a:ext cx="3110147"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31862" y="216557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1278460">
            <a:off x="2286056" y="2690518"/>
            <a:ext cx="2268057" cy="523220"/>
          </a:xfrm>
          <a:prstGeom prst="rect">
            <a:avLst/>
          </a:prstGeom>
          <a:noFill/>
        </p:spPr>
        <p:txBody>
          <a:bodyPr wrap="none" lIns="91440" tIns="45720" rIns="91440" bIns="45720">
            <a:spAutoFit/>
          </a:bodyPr>
          <a:lstStyle/>
          <a:p>
            <a:pPr algn="ctr"/>
            <a:r>
              <a:rPr lang="de-DE" sz="28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65467">
            <a:off x="277816" y="3997830"/>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3631502" y="5249155"/>
            <a:ext cx="510319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Communication of Air Traffic</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rot="20499032">
            <a:off x="416626" y="5256763"/>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21281008">
            <a:off x="5092201" y="3587248"/>
            <a:ext cx="3202544"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5" name="Ellipse 14">
            <a:extLst>
              <a:ext uri="{FF2B5EF4-FFF2-40B4-BE49-F238E27FC236}">
                <a16:creationId xmlns:a16="http://schemas.microsoft.com/office/drawing/2014/main" id="{6D9BF4BE-CBE1-45FA-804E-0A1EC36ED04F}"/>
              </a:ext>
            </a:extLst>
          </p:cNvPr>
          <p:cNvSpPr/>
          <p:nvPr/>
        </p:nvSpPr>
        <p:spPr>
          <a:xfrm rot="21019288">
            <a:off x="3453384" y="5051457"/>
            <a:ext cx="5459429" cy="1057288"/>
          </a:xfrm>
          <a:prstGeom prst="ellipse">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Rechteck 15">
            <a:extLst>
              <a:ext uri="{FF2B5EF4-FFF2-40B4-BE49-F238E27FC236}">
                <a16:creationId xmlns:a16="http://schemas.microsoft.com/office/drawing/2014/main" id="{15632E53-8CC1-4E97-AE00-756BC2D8E430}"/>
              </a:ext>
            </a:extLst>
          </p:cNvPr>
          <p:cNvSpPr/>
          <p:nvPr/>
        </p:nvSpPr>
        <p:spPr>
          <a:xfrm rot="152216">
            <a:off x="4612277" y="4290549"/>
            <a:ext cx="2816798"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E37222"/>
                </a:solidFill>
                <a:effectLst>
                  <a:outerShdw blurRad="38100" dist="25400" dir="5400000" algn="ctr" rotWithShape="0">
                    <a:srgbClr val="6E747A">
                      <a:alpha val="43000"/>
                    </a:srgbClr>
                  </a:outerShdw>
                </a:effectLst>
              </a:rPr>
              <a:t>Voice cloning</a:t>
            </a:r>
            <a:endParaRPr lang="en-US" sz="48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105981">
            <a:off x="1470078" y="3059492"/>
            <a:ext cx="6056274"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E37222"/>
                </a:solidFill>
                <a:effectLst>
                  <a:outerShdw blurRad="38100" dist="25400" dir="5400000" algn="ctr" rotWithShape="0">
                    <a:srgbClr val="6E747A">
                      <a:alpha val="43000"/>
                    </a:srgbClr>
                  </a:outerShdw>
                </a:effectLst>
              </a:rPr>
              <a:t>Speech-to-Speech Translation</a:t>
            </a:r>
            <a:endParaRPr lang="en-US" sz="48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Types of</a:t>
            </a:r>
            <a:r>
              <a:rPr lang="de-DE" dirty="0"/>
              <a:t> </a:t>
            </a:r>
            <a:r>
              <a:rPr lang="en-US" dirty="0"/>
              <a:t>Speech</a:t>
            </a:r>
            <a:r>
              <a:rPr lang="de-DE" dirty="0"/>
              <a:t> </a:t>
            </a:r>
            <a:r>
              <a:rPr lang="en-US" dirty="0"/>
              <a:t>Synthesis</a:t>
            </a:r>
          </a:p>
        </p:txBody>
      </p:sp>
      <p:graphicFrame>
        <p:nvGraphicFramePr>
          <p:cNvPr id="7" name="Diagramm 6">
            <a:extLst>
              <a:ext uri="{FF2B5EF4-FFF2-40B4-BE49-F238E27FC236}">
                <a16:creationId xmlns:a16="http://schemas.microsoft.com/office/drawing/2014/main" id="{F58630B9-1EE5-4000-AD19-8384CBC1FF36}"/>
              </a:ext>
            </a:extLst>
          </p:cNvPr>
          <p:cNvGraphicFramePr/>
          <p:nvPr>
            <p:extLst>
              <p:ext uri="{D42A27DB-BD31-4B8C-83A1-F6EECF244321}">
                <p14:modId xmlns:p14="http://schemas.microsoft.com/office/powerpoint/2010/main" val="2064641709"/>
              </p:ext>
            </p:extLst>
          </p:nvPr>
        </p:nvGraphicFramePr>
        <p:xfrm>
          <a:off x="1524000" y="194110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942025" y="2116978"/>
            <a:ext cx="2880000" cy="3716225"/>
            <a:chOff x="942025" y="2116978"/>
            <a:chExt cx="2880000" cy="3716225"/>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942025"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Natural Language Processing</a:t>
              </a:r>
            </a:p>
            <a:p>
              <a:pPr algn="ctr">
                <a:lnSpc>
                  <a:spcPct val="114000"/>
                </a:lnSpc>
              </a:pPr>
              <a:endParaRPr lang="de-DE" sz="1400" b="1" dirty="0">
                <a:solidFill>
                  <a:srgbClr val="DAD7CB"/>
                </a:solidFill>
              </a:endParaRPr>
            </a:p>
            <a:p>
              <a:pPr marL="180975" indent="-180975">
                <a:lnSpc>
                  <a:spcPct val="114000"/>
                </a:lnSpc>
                <a:buFont typeface="Arial" panose="020B0604020202020204" pitchFamily="34" charset="0"/>
                <a:buChar char="•"/>
              </a:pPr>
              <a:r>
                <a:rPr lang="en-US" sz="1400" dirty="0">
                  <a:solidFill>
                    <a:srgbClr val="DAD7CB"/>
                  </a:solidFill>
                </a:rPr>
                <a:t>Part-of-speech tagging</a:t>
              </a:r>
            </a:p>
            <a:p>
              <a:pPr marL="180975" indent="-180975">
                <a:lnSpc>
                  <a:spcPct val="114000"/>
                </a:lnSpc>
                <a:buFont typeface="Arial" panose="020B0604020202020204" pitchFamily="34" charset="0"/>
                <a:buChar char="•"/>
              </a:pPr>
              <a:r>
                <a:rPr lang="en-US" sz="1400" dirty="0">
                  <a:solidFill>
                    <a:srgbClr val="DAD7CB"/>
                  </a:solidFill>
                </a:rPr>
                <a:t>Text normalization</a:t>
              </a:r>
            </a:p>
            <a:p>
              <a:pPr marL="180975" indent="-180975">
                <a:lnSpc>
                  <a:spcPct val="114000"/>
                </a:lnSpc>
                <a:buFont typeface="Arial" panose="020B0604020202020204" pitchFamily="34" charset="0"/>
                <a:buChar char="•"/>
              </a:pPr>
              <a:r>
                <a:rPr lang="en-US" sz="1400" dirty="0">
                  <a:solidFill>
                    <a:srgbClr val="DAD7CB"/>
                  </a:solidFill>
                </a:rPr>
                <a:t>Phonetic transcription</a:t>
              </a:r>
            </a:p>
            <a:p>
              <a:pPr marL="180975" indent="-180975">
                <a:lnSpc>
                  <a:spcPct val="114000"/>
                </a:lnSpc>
                <a:buFont typeface="Arial" panose="020B0604020202020204" pitchFamily="34" charset="0"/>
                <a:buChar char="•"/>
              </a:pPr>
              <a:r>
                <a:rPr lang="en-US" sz="1400" dirty="0">
                  <a:solidFill>
                    <a:srgbClr val="DAD7CB"/>
                  </a:solidFill>
                </a:rPr>
                <a:t>Syllabification</a:t>
              </a:r>
            </a:p>
            <a:p>
              <a:pPr marL="180975" indent="-180975">
                <a:lnSpc>
                  <a:spcPct val="114000"/>
                </a:lnSpc>
                <a:buFont typeface="Arial" panose="020B0604020202020204" pitchFamily="34" charset="0"/>
                <a:buChar char="•"/>
              </a:pPr>
              <a:r>
                <a:rPr lang="en-US" sz="1400" dirty="0">
                  <a:solidFill>
                    <a:srgbClr val="DAD7CB"/>
                  </a:solidFill>
                </a:rPr>
                <a:t>Stress prediction</a:t>
              </a:r>
            </a:p>
            <a:p>
              <a:pPr marL="180975" indent="-180975">
                <a:lnSpc>
                  <a:spcPct val="114000"/>
                </a:lnSpc>
                <a:buFont typeface="Arial" panose="020B0604020202020204" pitchFamily="34" charset="0"/>
                <a:buChar char="•"/>
              </a:pPr>
              <a:r>
                <a:rPr lang="en-US" sz="1400" dirty="0">
                  <a:solidFill>
                    <a:srgbClr val="DAD7CB"/>
                  </a:solidFill>
                </a:rPr>
                <a:t>Prosodic analysis</a:t>
              </a:r>
              <a:endParaRPr lang="de-DE" sz="1400" dirty="0">
                <a:solidFill>
                  <a:srgbClr val="DAD7CB"/>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grpSp>
        <p:nvGrpSpPr>
          <p:cNvPr id="6" name="Gruppieren 5">
            <a:extLst>
              <a:ext uri="{FF2B5EF4-FFF2-40B4-BE49-F238E27FC236}">
                <a16:creationId xmlns:a16="http://schemas.microsoft.com/office/drawing/2014/main" id="{E120E6A8-B325-49D5-AB65-BE7558D64BEA}"/>
              </a:ext>
            </a:extLst>
          </p:cNvPr>
          <p:cNvGrpSpPr/>
          <p:nvPr/>
        </p:nvGrpSpPr>
        <p:grpSpPr>
          <a:xfrm>
            <a:off x="4572000" y="2002612"/>
            <a:ext cx="3642934" cy="4105290"/>
            <a:chOff x="4572000" y="2002612"/>
            <a:chExt cx="3642934" cy="4105290"/>
          </a:xfrm>
        </p:grpSpPr>
        <p:cxnSp>
          <p:nvCxnSpPr>
            <p:cNvPr id="15" name="Gerader Verbinder 14">
              <a:extLst>
                <a:ext uri="{FF2B5EF4-FFF2-40B4-BE49-F238E27FC236}">
                  <a16:creationId xmlns:a16="http://schemas.microsoft.com/office/drawing/2014/main" id="{B00C22F1-2B79-44C4-A1AD-CB2651FFE82D}"/>
                </a:ext>
              </a:extLst>
            </p:cNvPr>
            <p:cNvCxnSpPr/>
            <p:nvPr/>
          </p:nvCxnSpPr>
          <p:spPr>
            <a:xfrm>
              <a:off x="4572000" y="2002612"/>
              <a:ext cx="0" cy="4105290"/>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grpSp>
          <p:nvGrpSpPr>
            <p:cNvPr id="5" name="Gruppieren 4">
              <a:extLst>
                <a:ext uri="{FF2B5EF4-FFF2-40B4-BE49-F238E27FC236}">
                  <a16:creationId xmlns:a16="http://schemas.microsoft.com/office/drawing/2014/main" id="{A3C1E8CC-2DFD-4B6F-B512-D0697EF9BF75}"/>
                </a:ext>
              </a:extLst>
            </p:cNvPr>
            <p:cNvGrpSpPr/>
            <p:nvPr/>
          </p:nvGrpSpPr>
          <p:grpSpPr>
            <a:xfrm>
              <a:off x="5334934" y="2116978"/>
              <a:ext cx="2880000" cy="3716225"/>
              <a:chOff x="5334934" y="2116978"/>
              <a:chExt cx="2880000" cy="3716225"/>
            </a:xfrm>
          </p:grpSpPr>
          <p:sp>
            <p:nvSpPr>
              <p:cNvPr id="13" name="Rechteck: abgerundete Ecken 12">
                <a:extLst>
                  <a:ext uri="{FF2B5EF4-FFF2-40B4-BE49-F238E27FC236}">
                    <a16:creationId xmlns:a16="http://schemas.microsoft.com/office/drawing/2014/main" id="{9CA971AA-304D-43DB-BB36-CD4DF1860586}"/>
                  </a:ext>
                </a:extLst>
              </p:cNvPr>
              <p:cNvSpPr/>
              <p:nvPr/>
            </p:nvSpPr>
            <p:spPr>
              <a:xfrm>
                <a:off x="5334934"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Digital Signal </a:t>
                </a:r>
              </a:p>
              <a:p>
                <a:pPr algn="ctr">
                  <a:lnSpc>
                    <a:spcPct val="114000"/>
                  </a:lnSpc>
                </a:pPr>
                <a:r>
                  <a:rPr lang="de-DE" sz="1400" b="1" dirty="0">
                    <a:solidFill>
                      <a:srgbClr val="DAD7CB"/>
                    </a:solidFill>
                  </a:rPr>
                  <a:t>Processing</a:t>
                </a:r>
              </a:p>
              <a:p>
                <a:pPr>
                  <a:lnSpc>
                    <a:spcPct val="114000"/>
                  </a:lnSpc>
                </a:pPr>
                <a:endParaRPr lang="de-DE" sz="1400" dirty="0">
                  <a:solidFill>
                    <a:srgbClr val="DAD7CB"/>
                  </a:solidFill>
                </a:endParaRPr>
              </a:p>
              <a:p>
                <a:pPr>
                  <a:lnSpc>
                    <a:spcPct val="114000"/>
                  </a:lnSpc>
                </a:pPr>
                <a:r>
                  <a:rPr lang="de-DE" sz="1400" dirty="0">
                    <a:solidFill>
                      <a:srgbClr val="DAD7CB"/>
                    </a:solidFill>
                  </a:rPr>
                  <a:t>Different </a:t>
                </a:r>
                <a:r>
                  <a:rPr lang="en-US" sz="1400" dirty="0">
                    <a:solidFill>
                      <a:srgbClr val="DAD7CB"/>
                    </a:solidFill>
                  </a:rPr>
                  <a:t>Synthesis Models</a:t>
                </a:r>
              </a:p>
              <a:p>
                <a:pPr marL="271463" lvl="1" indent="-174625">
                  <a:lnSpc>
                    <a:spcPct val="114000"/>
                  </a:lnSpc>
                  <a:buFont typeface="Arial" panose="020B0604020202020204" pitchFamily="34" charset="0"/>
                  <a:buChar char="•"/>
                </a:pPr>
                <a:r>
                  <a:rPr lang="en-US" sz="1400" dirty="0">
                    <a:solidFill>
                      <a:srgbClr val="DAD7CB"/>
                    </a:solidFill>
                  </a:rPr>
                  <a:t>Parametric</a:t>
                </a:r>
              </a:p>
              <a:p>
                <a:pPr marL="271463" lvl="1" indent="-174625">
                  <a:lnSpc>
                    <a:spcPct val="114000"/>
                  </a:lnSpc>
                  <a:buFont typeface="Arial" panose="020B0604020202020204" pitchFamily="34" charset="0"/>
                  <a:buChar char="•"/>
                </a:pPr>
                <a:r>
                  <a:rPr lang="en-US" sz="1400" dirty="0">
                    <a:solidFill>
                      <a:srgbClr val="DAD7CB"/>
                    </a:solidFill>
                  </a:rPr>
                  <a:t>Concatenative</a:t>
                </a:r>
              </a:p>
              <a:p>
                <a:pPr marL="271463" lvl="1" indent="-174625">
                  <a:lnSpc>
                    <a:spcPct val="114000"/>
                  </a:lnSpc>
                  <a:buFont typeface="Arial" panose="020B0604020202020204" pitchFamily="34" charset="0"/>
                  <a:buChar char="•"/>
                </a:pPr>
                <a:r>
                  <a:rPr lang="de-DE" sz="1400" dirty="0">
                    <a:solidFill>
                      <a:srgbClr val="DAD7CB"/>
                    </a:solidFill>
                  </a:rPr>
                  <a:t>Statistical </a:t>
                </a:r>
                <a:r>
                  <a:rPr lang="en-US" sz="1400" dirty="0">
                    <a:solidFill>
                      <a:srgbClr val="DAD7CB"/>
                    </a:solidFill>
                  </a:rPr>
                  <a:t>parametric</a:t>
                </a:r>
              </a:p>
              <a:p>
                <a:pPr marL="446088" lvl="1" indent="-265113">
                  <a:lnSpc>
                    <a:spcPct val="114000"/>
                  </a:lnSpc>
                  <a:buFont typeface="Arial" panose="020B0604020202020204" pitchFamily="34" charset="0"/>
                  <a:buChar char="→"/>
                </a:pPr>
                <a:endParaRPr lang="de-DE" sz="1400" dirty="0">
                  <a:solidFill>
                    <a:srgbClr val="DAD7CB"/>
                  </a:solidFill>
                </a:endParaRPr>
              </a:p>
            </p:txBody>
          </p: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gr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a:t>Text-to-Speech – Function blocks</a:t>
            </a:r>
          </a:p>
        </p:txBody>
      </p:sp>
      <p:grpSp>
        <p:nvGrpSpPr>
          <p:cNvPr id="48" name="Gruppieren 47">
            <a:extLst>
              <a:ext uri="{FF2B5EF4-FFF2-40B4-BE49-F238E27FC236}">
                <a16:creationId xmlns:a16="http://schemas.microsoft.com/office/drawing/2014/main" id="{C899957E-4507-4DA0-86BF-8F5A3CF85A61}"/>
              </a:ext>
            </a:extLst>
          </p:cNvPr>
          <p:cNvGrpSpPr/>
          <p:nvPr/>
        </p:nvGrpSpPr>
        <p:grpSpPr>
          <a:xfrm>
            <a:off x="3403589" y="3014582"/>
            <a:ext cx="2774429" cy="684363"/>
            <a:chOff x="3403589" y="3014582"/>
            <a:chExt cx="2774429" cy="684363"/>
          </a:xfrm>
        </p:grpSpPr>
        <p:sp>
          <p:nvSpPr>
            <p:cNvPr id="7" name="Rechteck: abgerundete Ecken 6">
              <a:extLst>
                <a:ext uri="{FF2B5EF4-FFF2-40B4-BE49-F238E27FC236}">
                  <a16:creationId xmlns:a16="http://schemas.microsoft.com/office/drawing/2014/main" id="{B3E795D5-2C06-4B60-8717-22B38A86EDDC}"/>
                </a:ext>
              </a:extLst>
            </p:cNvPr>
            <p:cNvSpPr/>
            <p:nvPr/>
          </p:nvSpPr>
          <p:spPr>
            <a:xfrm>
              <a:off x="3403589" y="3338945"/>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Acoustic Model</a:t>
              </a:r>
            </a:p>
          </p:txBody>
        </p:sp>
        <p:grpSp>
          <p:nvGrpSpPr>
            <p:cNvPr id="40" name="Gruppieren 39">
              <a:extLst>
                <a:ext uri="{FF2B5EF4-FFF2-40B4-BE49-F238E27FC236}">
                  <a16:creationId xmlns:a16="http://schemas.microsoft.com/office/drawing/2014/main" id="{4C1BAE28-A8FD-402D-AEC6-DE682D837680}"/>
                </a:ext>
              </a:extLst>
            </p:cNvPr>
            <p:cNvGrpSpPr/>
            <p:nvPr/>
          </p:nvGrpSpPr>
          <p:grpSpPr>
            <a:xfrm>
              <a:off x="4418712" y="3014582"/>
              <a:ext cx="1759306" cy="276999"/>
              <a:chOff x="4418712" y="3014582"/>
              <a:chExt cx="1759306" cy="276999"/>
            </a:xfrm>
          </p:grpSpPr>
          <p:sp>
            <p:nvSpPr>
              <p:cNvPr id="24" name="Rechteck 23">
                <a:extLst>
                  <a:ext uri="{FF2B5EF4-FFF2-40B4-BE49-F238E27FC236}">
                    <a16:creationId xmlns:a16="http://schemas.microsoft.com/office/drawing/2014/main" id="{50624DDF-4ABD-4F3E-8E9A-346499394376}"/>
                  </a:ext>
                </a:extLst>
              </p:cNvPr>
              <p:cNvSpPr/>
              <p:nvPr/>
            </p:nvSpPr>
            <p:spPr>
              <a:xfrm>
                <a:off x="4738201" y="3014582"/>
                <a:ext cx="1439817"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sp>
            <p:nvSpPr>
              <p:cNvPr id="28" name="Pfeil: nach unten 27">
                <a:extLst>
                  <a:ext uri="{FF2B5EF4-FFF2-40B4-BE49-F238E27FC236}">
                    <a16:creationId xmlns:a16="http://schemas.microsoft.com/office/drawing/2014/main" id="{CA96C2F0-B465-4577-A136-E61AF29D8F89}"/>
                  </a:ext>
                </a:extLst>
              </p:cNvPr>
              <p:cNvSpPr/>
              <p:nvPr/>
            </p:nvSpPr>
            <p:spPr>
              <a:xfrm>
                <a:off x="4418712" y="3046365"/>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grpSp>
      <p:grpSp>
        <p:nvGrpSpPr>
          <p:cNvPr id="52" name="Gruppieren 51">
            <a:extLst>
              <a:ext uri="{FF2B5EF4-FFF2-40B4-BE49-F238E27FC236}">
                <a16:creationId xmlns:a16="http://schemas.microsoft.com/office/drawing/2014/main" id="{AAB1361D-A108-4AB3-B71A-ED227CC50E6A}"/>
              </a:ext>
            </a:extLst>
          </p:cNvPr>
          <p:cNvGrpSpPr/>
          <p:nvPr/>
        </p:nvGrpSpPr>
        <p:grpSpPr>
          <a:xfrm>
            <a:off x="3403586" y="1785460"/>
            <a:ext cx="2340000" cy="1209252"/>
            <a:chOff x="3403586" y="1785460"/>
            <a:chExt cx="2340000" cy="1209252"/>
          </a:xfrm>
        </p:grpSpPr>
        <p:sp>
          <p:nvSpPr>
            <p:cNvPr id="10" name="Rechteck 9">
              <a:extLst>
                <a:ext uri="{FF2B5EF4-FFF2-40B4-BE49-F238E27FC236}">
                  <a16:creationId xmlns:a16="http://schemas.microsoft.com/office/drawing/2014/main" id="{31981972-D692-46C9-8323-A114D8CEAB6E}"/>
                </a:ext>
              </a:extLst>
            </p:cNvPr>
            <p:cNvSpPr/>
            <p:nvPr/>
          </p:nvSpPr>
          <p:spPr>
            <a:xfrm>
              <a:off x="4021810" y="178546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47" name="Gruppieren 46">
              <a:extLst>
                <a:ext uri="{FF2B5EF4-FFF2-40B4-BE49-F238E27FC236}">
                  <a16:creationId xmlns:a16="http://schemas.microsoft.com/office/drawing/2014/main" id="{ECB9FEA4-433B-420C-A940-5AD13E3B9A0C}"/>
                </a:ext>
              </a:extLst>
            </p:cNvPr>
            <p:cNvGrpSpPr/>
            <p:nvPr/>
          </p:nvGrpSpPr>
          <p:grpSpPr>
            <a:xfrm>
              <a:off x="3403586" y="2364253"/>
              <a:ext cx="2340000" cy="630459"/>
              <a:chOff x="3403586" y="2364253"/>
              <a:chExt cx="2340000" cy="630459"/>
            </a:xfrm>
          </p:grpSpPr>
          <p:sp>
            <p:nvSpPr>
              <p:cNvPr id="6" name="Rechteck: abgerundete Ecken 5">
                <a:extLst>
                  <a:ext uri="{FF2B5EF4-FFF2-40B4-BE49-F238E27FC236}">
                    <a16:creationId xmlns:a16="http://schemas.microsoft.com/office/drawing/2014/main" id="{B3211B43-B77B-49C2-B0CF-9E0D958D5340}"/>
                  </a:ext>
                </a:extLst>
              </p:cNvPr>
              <p:cNvSpPr/>
              <p:nvPr/>
            </p:nvSpPr>
            <p:spPr>
              <a:xfrm>
                <a:off x="3403586" y="2634712"/>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4418712" y="2364253"/>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grpSp>
      <p:grpSp>
        <p:nvGrpSpPr>
          <p:cNvPr id="49" name="Gruppieren 48">
            <a:extLst>
              <a:ext uri="{FF2B5EF4-FFF2-40B4-BE49-F238E27FC236}">
                <a16:creationId xmlns:a16="http://schemas.microsoft.com/office/drawing/2014/main" id="{142F0C6F-370D-4DBD-96C1-FB70C85C002B}"/>
              </a:ext>
            </a:extLst>
          </p:cNvPr>
          <p:cNvGrpSpPr/>
          <p:nvPr/>
        </p:nvGrpSpPr>
        <p:grpSpPr>
          <a:xfrm>
            <a:off x="3401512" y="3732322"/>
            <a:ext cx="2853450" cy="676631"/>
            <a:chOff x="3401512" y="3732322"/>
            <a:chExt cx="2853450" cy="676631"/>
          </a:xfrm>
        </p:grpSpPr>
        <p:sp>
          <p:nvSpPr>
            <p:cNvPr id="8" name="Rechteck: abgerundete Ecken 7">
              <a:extLst>
                <a:ext uri="{FF2B5EF4-FFF2-40B4-BE49-F238E27FC236}">
                  <a16:creationId xmlns:a16="http://schemas.microsoft.com/office/drawing/2014/main" id="{B31E4FB2-9B10-428A-91F9-3EBF9C069F00}"/>
                </a:ext>
              </a:extLst>
            </p:cNvPr>
            <p:cNvSpPr/>
            <p:nvPr/>
          </p:nvSpPr>
          <p:spPr>
            <a:xfrm>
              <a:off x="3401512" y="4048953"/>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grpSp>
          <p:nvGrpSpPr>
            <p:cNvPr id="43" name="Gruppieren 42">
              <a:extLst>
                <a:ext uri="{FF2B5EF4-FFF2-40B4-BE49-F238E27FC236}">
                  <a16:creationId xmlns:a16="http://schemas.microsoft.com/office/drawing/2014/main" id="{FC692CEF-A44C-4268-8945-B4247E7DEE91}"/>
                </a:ext>
              </a:extLst>
            </p:cNvPr>
            <p:cNvGrpSpPr/>
            <p:nvPr/>
          </p:nvGrpSpPr>
          <p:grpSpPr>
            <a:xfrm>
              <a:off x="4418712" y="3732322"/>
              <a:ext cx="1836250" cy="276999"/>
              <a:chOff x="4418712" y="3732322"/>
              <a:chExt cx="1836250" cy="276999"/>
            </a:xfrm>
          </p:grpSpPr>
          <p:sp>
            <p:nvSpPr>
              <p:cNvPr id="26" name="Rechteck 25">
                <a:extLst>
                  <a:ext uri="{FF2B5EF4-FFF2-40B4-BE49-F238E27FC236}">
                    <a16:creationId xmlns:a16="http://schemas.microsoft.com/office/drawing/2014/main" id="{264E0391-76E6-48ED-9C54-41CFB9B91AC6}"/>
                  </a:ext>
                </a:extLst>
              </p:cNvPr>
              <p:cNvSpPr/>
              <p:nvPr/>
            </p:nvSpPr>
            <p:spPr>
              <a:xfrm>
                <a:off x="4738201" y="3732322"/>
                <a:ext cx="1516761" cy="276999"/>
              </a:xfrm>
              <a:prstGeom prst="rect">
                <a:avLst/>
              </a:prstGeom>
              <a:noFill/>
            </p:spPr>
            <p:txBody>
              <a:bodyPr wrap="none" lIns="91440" tIns="45720" rIns="91440" bIns="45720" anchor="ctr">
                <a:spAutoFit/>
              </a:bodyPr>
              <a:lstStyle/>
              <a:p>
                <a:r>
                  <a:rPr lang="en-US" sz="1200" b="1" cap="none" spc="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sp>
            <p:nvSpPr>
              <p:cNvPr id="30" name="Pfeil: nach unten 29">
                <a:extLst>
                  <a:ext uri="{FF2B5EF4-FFF2-40B4-BE49-F238E27FC236}">
                    <a16:creationId xmlns:a16="http://schemas.microsoft.com/office/drawing/2014/main" id="{EF343515-105B-40FA-BAE9-3C225FD7358D}"/>
                  </a:ext>
                </a:extLst>
              </p:cNvPr>
              <p:cNvSpPr/>
              <p:nvPr/>
            </p:nvSpPr>
            <p:spPr>
              <a:xfrm>
                <a:off x="4418712" y="3759010"/>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grpSp>
      <p:grpSp>
        <p:nvGrpSpPr>
          <p:cNvPr id="51" name="Gruppieren 50">
            <a:extLst>
              <a:ext uri="{FF2B5EF4-FFF2-40B4-BE49-F238E27FC236}">
                <a16:creationId xmlns:a16="http://schemas.microsoft.com/office/drawing/2014/main" id="{22B3E13F-6C62-4AE9-BC61-70DE08FE6EB0}"/>
              </a:ext>
            </a:extLst>
          </p:cNvPr>
          <p:cNvGrpSpPr/>
          <p:nvPr/>
        </p:nvGrpSpPr>
        <p:grpSpPr>
          <a:xfrm>
            <a:off x="3401512" y="4445479"/>
            <a:ext cx="3900988" cy="1503616"/>
            <a:chOff x="3401512" y="4445479"/>
            <a:chExt cx="3900988" cy="1503616"/>
          </a:xfrm>
        </p:grpSpPr>
        <p:grpSp>
          <p:nvGrpSpPr>
            <p:cNvPr id="50" name="Gruppieren 49">
              <a:extLst>
                <a:ext uri="{FF2B5EF4-FFF2-40B4-BE49-F238E27FC236}">
                  <a16:creationId xmlns:a16="http://schemas.microsoft.com/office/drawing/2014/main" id="{73AEEC87-B719-4FD2-A110-91A85BB0C534}"/>
                </a:ext>
              </a:extLst>
            </p:cNvPr>
            <p:cNvGrpSpPr/>
            <p:nvPr/>
          </p:nvGrpSpPr>
          <p:grpSpPr>
            <a:xfrm>
              <a:off x="3401512" y="4445479"/>
              <a:ext cx="3900988" cy="673528"/>
              <a:chOff x="3401512" y="4445479"/>
              <a:chExt cx="3900988" cy="673528"/>
            </a:xfrm>
          </p:grpSpPr>
          <p:sp>
            <p:nvSpPr>
              <p:cNvPr id="9" name="Rechteck: abgerundete Ecken 8">
                <a:extLst>
                  <a:ext uri="{FF2B5EF4-FFF2-40B4-BE49-F238E27FC236}">
                    <a16:creationId xmlns:a16="http://schemas.microsoft.com/office/drawing/2014/main" id="{76B54027-DEC3-4D05-A476-51CA5D4A3A0C}"/>
                  </a:ext>
                </a:extLst>
              </p:cNvPr>
              <p:cNvSpPr/>
              <p:nvPr/>
            </p:nvSpPr>
            <p:spPr>
              <a:xfrm>
                <a:off x="3401512" y="4759007"/>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Waveform Synthesis</a:t>
                </a:r>
              </a:p>
            </p:txBody>
          </p:sp>
          <p:grpSp>
            <p:nvGrpSpPr>
              <p:cNvPr id="44" name="Gruppieren 43">
                <a:extLst>
                  <a:ext uri="{FF2B5EF4-FFF2-40B4-BE49-F238E27FC236}">
                    <a16:creationId xmlns:a16="http://schemas.microsoft.com/office/drawing/2014/main" id="{D0616BB3-2C0B-49B4-999C-A3D767C3482C}"/>
                  </a:ext>
                </a:extLst>
              </p:cNvPr>
              <p:cNvGrpSpPr/>
              <p:nvPr/>
            </p:nvGrpSpPr>
            <p:grpSpPr>
              <a:xfrm>
                <a:off x="4418712" y="4445479"/>
                <a:ext cx="2883788" cy="276999"/>
                <a:chOff x="4418712" y="4445479"/>
                <a:chExt cx="2883788" cy="276999"/>
              </a:xfrm>
            </p:grpSpPr>
            <p:sp>
              <p:nvSpPr>
                <p:cNvPr id="27" name="Rechteck 26">
                  <a:extLst>
                    <a:ext uri="{FF2B5EF4-FFF2-40B4-BE49-F238E27FC236}">
                      <a16:creationId xmlns:a16="http://schemas.microsoft.com/office/drawing/2014/main" id="{E5725490-20FB-4606-91B1-C7AE40B7AAD4}"/>
                    </a:ext>
                  </a:extLst>
                </p:cNvPr>
                <p:cNvSpPr/>
                <p:nvPr/>
              </p:nvSpPr>
              <p:spPr>
                <a:xfrm>
                  <a:off x="4719151" y="4445479"/>
                  <a:ext cx="2583349" cy="276999"/>
                </a:xfrm>
                <a:prstGeom prst="rect">
                  <a:avLst/>
                </a:prstGeom>
                <a:noFill/>
              </p:spPr>
              <p:txBody>
                <a:bodyPr wrap="square" lIns="91440" tIns="45720" rIns="91440" bIns="45720">
                  <a:spAutoFit/>
                </a:bodyPr>
                <a:lstStyle/>
                <a:p>
                  <a:r>
                    <a:rPr lang="en-US" sz="12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31" name="Pfeil: nach unten 30">
                  <a:extLst>
                    <a:ext uri="{FF2B5EF4-FFF2-40B4-BE49-F238E27FC236}">
                      <a16:creationId xmlns:a16="http://schemas.microsoft.com/office/drawing/2014/main" id="{61E8129C-4D4E-488B-A083-9EB511800728}"/>
                    </a:ext>
                  </a:extLst>
                </p:cNvPr>
                <p:cNvSpPr/>
                <p:nvPr/>
              </p:nvSpPr>
              <p:spPr>
                <a:xfrm>
                  <a:off x="4418712" y="4473731"/>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grpSp>
        <p:grpSp>
          <p:nvGrpSpPr>
            <p:cNvPr id="46" name="Gruppieren 45">
              <a:extLst>
                <a:ext uri="{FF2B5EF4-FFF2-40B4-BE49-F238E27FC236}">
                  <a16:creationId xmlns:a16="http://schemas.microsoft.com/office/drawing/2014/main" id="{FAE0D197-81F2-4FD4-AEFA-6A48B5D7DF45}"/>
                </a:ext>
              </a:extLst>
            </p:cNvPr>
            <p:cNvGrpSpPr/>
            <p:nvPr/>
          </p:nvGrpSpPr>
          <p:grpSpPr>
            <a:xfrm>
              <a:off x="3660515" y="5183786"/>
              <a:ext cx="1826142" cy="765309"/>
              <a:chOff x="3660515" y="5183786"/>
              <a:chExt cx="1826142" cy="765309"/>
            </a:xfrm>
          </p:grpSpPr>
          <p:sp>
            <p:nvSpPr>
              <p:cNvPr id="11" name="Rechteck 10">
                <a:extLst>
                  <a:ext uri="{FF2B5EF4-FFF2-40B4-BE49-F238E27FC236}">
                    <a16:creationId xmlns:a16="http://schemas.microsoft.com/office/drawing/2014/main" id="{8FD159C3-583D-4A47-9576-F63A07D3C470}"/>
                  </a:ext>
                </a:extLst>
              </p:cNvPr>
              <p:cNvSpPr/>
              <p:nvPr/>
            </p:nvSpPr>
            <p:spPr>
              <a:xfrm>
                <a:off x="3660515" y="5302764"/>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32" name="Pfeil: nach unten 31">
                <a:extLst>
                  <a:ext uri="{FF2B5EF4-FFF2-40B4-BE49-F238E27FC236}">
                    <a16:creationId xmlns:a16="http://schemas.microsoft.com/office/drawing/2014/main" id="{ECF39615-5C3B-4AF4-A6A8-5B2AE8EB710F}"/>
                  </a:ext>
                </a:extLst>
              </p:cNvPr>
              <p:cNvSpPr/>
              <p:nvPr/>
            </p:nvSpPr>
            <p:spPr>
              <a:xfrm>
                <a:off x="4413550" y="5183786"/>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grpSp>
      <p:grpSp>
        <p:nvGrpSpPr>
          <p:cNvPr id="53" name="Gruppieren 52">
            <a:extLst>
              <a:ext uri="{FF2B5EF4-FFF2-40B4-BE49-F238E27FC236}">
                <a16:creationId xmlns:a16="http://schemas.microsoft.com/office/drawing/2014/main" id="{325AB056-DD8D-444B-88A6-696574E69D01}"/>
              </a:ext>
            </a:extLst>
          </p:cNvPr>
          <p:cNvGrpSpPr/>
          <p:nvPr/>
        </p:nvGrpSpPr>
        <p:grpSpPr>
          <a:xfrm>
            <a:off x="1538042" y="2628662"/>
            <a:ext cx="1427408" cy="2490345"/>
            <a:chOff x="1538042" y="2628662"/>
            <a:chExt cx="1427408" cy="2490345"/>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538042" y="2628662"/>
              <a:ext cx="1141658" cy="1741517"/>
              <a:chOff x="1667433" y="2628662"/>
              <a:chExt cx="1141658" cy="1741517"/>
            </a:xfrm>
          </p:grpSpPr>
          <p:sp>
            <p:nvSpPr>
              <p:cNvPr id="22" name="Rechteck 21">
                <a:extLst>
                  <a:ext uri="{FF2B5EF4-FFF2-40B4-BE49-F238E27FC236}">
                    <a16:creationId xmlns:a16="http://schemas.microsoft.com/office/drawing/2014/main" id="{8CB83EF0-5086-40C2-AA1E-8048EDE1A8EF}"/>
                  </a:ext>
                </a:extLst>
              </p:cNvPr>
              <p:cNvSpPr/>
              <p:nvPr/>
            </p:nvSpPr>
            <p:spPr>
              <a:xfrm>
                <a:off x="1667433" y="2628662"/>
                <a:ext cx="1141658"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702698" y="4031625"/>
                <a:ext cx="1106393"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3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679700" y="3329331"/>
              <a:ext cx="285750" cy="1789676"/>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679700" y="2634712"/>
              <a:ext cx="285750" cy="360000"/>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uppieren 32">
            <a:extLst>
              <a:ext uri="{FF2B5EF4-FFF2-40B4-BE49-F238E27FC236}">
                <a16:creationId xmlns:a16="http://schemas.microsoft.com/office/drawing/2014/main" id="{139B1D50-51BB-40C9-97EA-1C23223DFACE}"/>
              </a:ext>
            </a:extLst>
          </p:cNvPr>
          <p:cNvGrpSpPr/>
          <p:nvPr/>
        </p:nvGrpSpPr>
        <p:grpSpPr>
          <a:xfrm>
            <a:off x="6178018" y="1938110"/>
            <a:ext cx="1488507" cy="1391221"/>
            <a:chOff x="6178018" y="1938110"/>
            <a:chExt cx="1488507" cy="1391221"/>
          </a:xfrm>
        </p:grpSpPr>
        <p:sp>
          <p:nvSpPr>
            <p:cNvPr id="35" name="Rechteck 34">
              <a:extLst>
                <a:ext uri="{FF2B5EF4-FFF2-40B4-BE49-F238E27FC236}">
                  <a16:creationId xmlns:a16="http://schemas.microsoft.com/office/drawing/2014/main" id="{3987D21D-92CE-458D-B8D8-7D5F72B46936}"/>
                </a:ext>
              </a:extLst>
            </p:cNvPr>
            <p:cNvSpPr/>
            <p:nvPr/>
          </p:nvSpPr>
          <p:spPr>
            <a:xfrm>
              <a:off x="6782147" y="3009710"/>
              <a:ext cx="877163"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841637" y="2745402"/>
              <a:ext cx="76655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606" y="2455931"/>
              <a:ext cx="576248"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72718" y="2202418"/>
              <a:ext cx="69602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774934" y="1938110"/>
              <a:ext cx="891591"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178018" y="3153082"/>
              <a:ext cx="604129" cy="176249"/>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178018" y="1947846"/>
              <a:ext cx="596916" cy="120523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nvGrpSpPr>
          <p:cNvPr id="34" name="Gruppieren 33">
            <a:extLst>
              <a:ext uri="{FF2B5EF4-FFF2-40B4-BE49-F238E27FC236}">
                <a16:creationId xmlns:a16="http://schemas.microsoft.com/office/drawing/2014/main" id="{A3ECE3C6-8F85-4D02-B000-812896920A40}"/>
              </a:ext>
            </a:extLst>
          </p:cNvPr>
          <p:cNvGrpSpPr/>
          <p:nvPr/>
        </p:nvGrpSpPr>
        <p:grpSpPr>
          <a:xfrm>
            <a:off x="6254962" y="3572656"/>
            <a:ext cx="2268269" cy="597468"/>
            <a:chOff x="6254962" y="3572656"/>
            <a:chExt cx="2268269" cy="597468"/>
          </a:xfrm>
        </p:grpSpPr>
        <p:sp>
          <p:nvSpPr>
            <p:cNvPr id="54" name="Rechteck 53">
              <a:extLst>
                <a:ext uri="{FF2B5EF4-FFF2-40B4-BE49-F238E27FC236}">
                  <a16:creationId xmlns:a16="http://schemas.microsoft.com/office/drawing/2014/main" id="{339B7276-2740-452C-9682-5802BFD63B0C}"/>
                </a:ext>
              </a:extLst>
            </p:cNvPr>
            <p:cNvSpPr/>
            <p:nvPr/>
          </p:nvSpPr>
          <p:spPr>
            <a:xfrm>
              <a:off x="6790865" y="3572656"/>
              <a:ext cx="166744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725944" y="3893125"/>
              <a:ext cx="179728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6254962" y="3586195"/>
              <a:ext cx="535903" cy="284627"/>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6254962" y="3870822"/>
              <a:ext cx="519972" cy="28462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972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Comparison of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2683983931"/>
              </p:ext>
            </p:extLst>
          </p:nvPr>
        </p:nvGraphicFramePr>
        <p:xfrm>
          <a:off x="973394" y="2418735"/>
          <a:ext cx="7200390" cy="3264308"/>
        </p:xfrm>
        <a:graphic>
          <a:graphicData uri="http://schemas.openxmlformats.org/drawingml/2006/table">
            <a:tbl>
              <a:tblPr firstRow="1" bandRow="1">
                <a:tableStyleId>{69012ECD-51FC-41F1-AA8D-1B2483CD663E}</a:tableStyleId>
              </a:tblPr>
              <a:tblGrid>
                <a:gridCol w="2400130">
                  <a:extLst>
                    <a:ext uri="{9D8B030D-6E8A-4147-A177-3AD203B41FA5}">
                      <a16:colId xmlns:a16="http://schemas.microsoft.com/office/drawing/2014/main" val="1221610781"/>
                    </a:ext>
                  </a:extLst>
                </a:gridCol>
                <a:gridCol w="2400130">
                  <a:extLst>
                    <a:ext uri="{9D8B030D-6E8A-4147-A177-3AD203B41FA5}">
                      <a16:colId xmlns:a16="http://schemas.microsoft.com/office/drawing/2014/main" val="629480466"/>
                    </a:ext>
                  </a:extLst>
                </a:gridCol>
                <a:gridCol w="2400130">
                  <a:extLst>
                    <a:ext uri="{9D8B030D-6E8A-4147-A177-3AD203B41FA5}">
                      <a16:colId xmlns:a16="http://schemas.microsoft.com/office/drawing/2014/main" val="388423807"/>
                    </a:ext>
                  </a:extLst>
                </a:gridCol>
              </a:tblGrid>
              <a:tr h="764519">
                <a:tc>
                  <a:txBody>
                    <a:bodyPr/>
                    <a:lstStyle/>
                    <a:p>
                      <a:pPr algn="ctr"/>
                      <a:r>
                        <a:rPr lang="en-US" noProof="0">
                          <a:solidFill>
                            <a:srgbClr val="DAD7CB"/>
                          </a:solidFill>
                        </a:rPr>
                        <a:t>Technique</a:t>
                      </a:r>
                    </a:p>
                  </a:txBody>
                  <a:tcPr anchor="ctr">
                    <a:solidFill>
                      <a:srgbClr val="0065BD"/>
                    </a:solidFill>
                  </a:tcPr>
                </a:tc>
                <a:tc>
                  <a:txBody>
                    <a:bodyPr/>
                    <a:lstStyle/>
                    <a:p>
                      <a:pPr algn="ctr"/>
                      <a:r>
                        <a:rPr lang="en-US" noProof="0">
                          <a:solidFill>
                            <a:srgbClr val="DAD7CB"/>
                          </a:solidFill>
                        </a:rPr>
                        <a:t>Advantages</a:t>
                      </a:r>
                    </a:p>
                  </a:txBody>
                  <a:tcPr anchor="ctr">
                    <a:solidFill>
                      <a:srgbClr val="0065BD"/>
                    </a:solidFill>
                  </a:tcPr>
                </a:tc>
                <a:tc>
                  <a:txBody>
                    <a:bodyPr/>
                    <a:lstStyle/>
                    <a:p>
                      <a:pPr algn="ctr"/>
                      <a:r>
                        <a:rPr lang="en-US" noProof="0">
                          <a:solidFill>
                            <a:srgbClr val="DAD7CB"/>
                          </a:solidFill>
                        </a:rPr>
                        <a:t>Drawbacks</a:t>
                      </a:r>
                    </a:p>
                  </a:txBody>
                  <a:tcPr anchor="ctr">
                    <a:solidFill>
                      <a:srgbClr val="0065BD"/>
                    </a:solidFill>
                  </a:tcPr>
                </a:tc>
                <a:extLst>
                  <a:ext uri="{0D108BD9-81ED-4DB2-BD59-A6C34878D82A}">
                    <a16:rowId xmlns:a16="http://schemas.microsoft.com/office/drawing/2014/main" val="3087338158"/>
                  </a:ext>
                </a:extLst>
              </a:tr>
              <a:tr h="833263">
                <a:tc>
                  <a:txBody>
                    <a:bodyPr/>
                    <a:lstStyle/>
                    <a:p>
                      <a:pPr algn="ctr"/>
                      <a:r>
                        <a:rPr lang="en-US" noProof="0"/>
                        <a:t>Formant-based</a:t>
                      </a:r>
                    </a:p>
                  </a:txBody>
                  <a:tcPr anchor="ctr"/>
                </a:tc>
                <a:tc>
                  <a:txBody>
                    <a:bodyPr/>
                    <a:lstStyle/>
                    <a:p>
                      <a:pPr algn="ctr"/>
                      <a:r>
                        <a:rPr lang="en-US" noProof="0"/>
                        <a:t>Very small footprint</a:t>
                      </a:r>
                    </a:p>
                  </a:txBody>
                  <a:tcPr anchor="ctr"/>
                </a:tc>
                <a:tc>
                  <a:txBody>
                    <a:bodyPr/>
                    <a:lstStyle/>
                    <a:p>
                      <a:pPr algn="ctr"/>
                      <a:r>
                        <a:rPr lang="en-US" noProof="0"/>
                        <a:t>Very artificial and metallic voice</a:t>
                      </a:r>
                    </a:p>
                  </a:txBody>
                  <a:tcPr anchor="ctr"/>
                </a:tc>
                <a:extLst>
                  <a:ext uri="{0D108BD9-81ED-4DB2-BD59-A6C34878D82A}">
                    <a16:rowId xmlns:a16="http://schemas.microsoft.com/office/drawing/2014/main" val="574528252"/>
                  </a:ext>
                </a:extLst>
              </a:tr>
              <a:tr h="833263">
                <a:tc>
                  <a:txBody>
                    <a:bodyPr/>
                    <a:lstStyle/>
                    <a:p>
                      <a:pPr algn="ctr"/>
                      <a:r>
                        <a:rPr lang="en-US" noProof="0"/>
                        <a:t>Unit-selection</a:t>
                      </a:r>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833263">
                <a:tc>
                  <a:txBody>
                    <a:bodyPr/>
                    <a:lstStyle/>
                    <a:p>
                      <a:pPr algn="ctr"/>
                      <a:r>
                        <a:rPr lang="en-US" noProof="0"/>
                        <a:t>HMM-based</a:t>
                      </a:r>
                    </a:p>
                  </a:txBody>
                  <a:tcPr anchor="ctr"/>
                </a:tc>
                <a:tc>
                  <a:txBody>
                    <a:bodyPr/>
                    <a:lstStyle/>
                    <a:p>
                      <a:pPr algn="ctr"/>
                      <a:r>
                        <a:rPr lang="en-US" noProof="0"/>
                        <a:t>Adjustable voice and small footprint</a:t>
                      </a:r>
                    </a:p>
                  </a:txBody>
                  <a:tcPr anchor="ctr"/>
                </a:tc>
                <a:tc>
                  <a:txBody>
                    <a:bodyPr/>
                    <a:lstStyle/>
                    <a:p>
                      <a:pPr algn="ctr"/>
                      <a:r>
                        <a:rPr lang="en-US" noProof="0" dirty="0"/>
                        <a:t>Voice sounds 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724963"/>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2101995"/>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2050</Words>
  <Application>Microsoft Office PowerPoint</Application>
  <PresentationFormat>Bildschirmpräsentation (4:3)</PresentationFormat>
  <Paragraphs>411</Paragraphs>
  <Slides>25</Slides>
  <Notes>13</Notes>
  <HiddenSlides>6</HiddenSlides>
  <MMClips>1</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25</vt:i4>
      </vt:variant>
    </vt:vector>
  </HeadingPairs>
  <TitlesOfParts>
    <vt:vector size="36"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Typical Applications of Speech Synthesis</vt:lpstr>
      <vt:lpstr>Types of Speech Synthesis</vt:lpstr>
      <vt:lpstr>Text-to-Speech - Overview</vt:lpstr>
      <vt:lpstr>Text-to-Speech – Function blocks</vt:lpstr>
      <vt:lpstr>Comparison of Synthesis Models</vt:lpstr>
      <vt:lpstr>Outline</vt:lpstr>
      <vt:lpstr>Introducing Deep Learning Models</vt:lpstr>
      <vt:lpstr>Results of Experiments</vt:lpstr>
      <vt:lpstr>Outline</vt:lpstr>
      <vt:lpstr>Speech Synthesis on Mobile Devices</vt:lpstr>
      <vt:lpstr>One Approach to Decrease the Footprint Size</vt:lpstr>
      <vt:lpstr>Results of Experiments</vt:lpstr>
      <vt:lpstr>Outline</vt:lpstr>
      <vt:lpstr>Conclusions</vt:lpstr>
      <vt:lpstr>Thank you for your attention!</vt:lpstr>
      <vt:lpstr>Evaluation of Experiments</vt:lpstr>
      <vt:lpstr>HMM-based Speech Synthesis</vt:lpstr>
      <vt:lpstr>Text-to-Speech – Function blocks</vt:lpstr>
      <vt:lpstr>Context Features</vt:lpstr>
      <vt:lpstr>Acoustic Features</vt:lpstr>
      <vt:lpstr>To Do:</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216</cp:revision>
  <cp:lastPrinted>2015-07-30T14:04:45Z</cp:lastPrinted>
  <dcterms:created xsi:type="dcterms:W3CDTF">2017-07-04T06:34:07Z</dcterms:created>
  <dcterms:modified xsi:type="dcterms:W3CDTF">2017-07-18T19:41:51Z</dcterms:modified>
</cp:coreProperties>
</file>