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5"/>
  </p:notesMasterIdLst>
  <p:handoutMasterIdLst>
    <p:handoutMasterId r:id="rId36"/>
  </p:handoutMasterIdLst>
  <p:sldIdLst>
    <p:sldId id="403" r:id="rId7"/>
    <p:sldId id="397" r:id="rId8"/>
    <p:sldId id="402" r:id="rId9"/>
    <p:sldId id="398" r:id="rId10"/>
    <p:sldId id="434" r:id="rId11"/>
    <p:sldId id="436" r:id="rId12"/>
    <p:sldId id="429" r:id="rId13"/>
    <p:sldId id="399" r:id="rId14"/>
    <p:sldId id="410" r:id="rId15"/>
    <p:sldId id="412" r:id="rId16"/>
    <p:sldId id="428" r:id="rId17"/>
    <p:sldId id="431" r:id="rId18"/>
    <p:sldId id="435" r:id="rId19"/>
    <p:sldId id="439" r:id="rId20"/>
    <p:sldId id="400" r:id="rId21"/>
    <p:sldId id="425" r:id="rId22"/>
    <p:sldId id="437" r:id="rId23"/>
    <p:sldId id="414" r:id="rId24"/>
    <p:sldId id="430" r:id="rId25"/>
    <p:sldId id="438" r:id="rId26"/>
    <p:sldId id="407" r:id="rId27"/>
    <p:sldId id="440" r:id="rId28"/>
    <p:sldId id="409" r:id="rId29"/>
    <p:sldId id="423" r:id="rId30"/>
    <p:sldId id="432" r:id="rId31"/>
    <p:sldId id="411" r:id="rId32"/>
    <p:sldId id="417" r:id="rId33"/>
    <p:sldId id="419" r:id="rId3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34"/>
            <p14:sldId id="436"/>
            <p14:sldId id="429"/>
            <p14:sldId id="399"/>
            <p14:sldId id="410"/>
            <p14:sldId id="412"/>
            <p14:sldId id="428"/>
            <p14:sldId id="431"/>
          </p14:sldIdLst>
        </p14:section>
        <p14:section name="Introducing Deep Learning Models" id="{AEEF9EA9-3651-4119-9C16-DD90080AC617}">
          <p14:sldIdLst>
            <p14:sldId id="435"/>
            <p14:sldId id="439"/>
            <p14:sldId id="400"/>
            <p14:sldId id="425"/>
          </p14:sldIdLst>
        </p14:section>
        <p14:section name="Speech Synthesis on Mobile Devices" id="{22A332EB-E2EB-4446-8A2C-B511E013B384}">
          <p14:sldIdLst>
            <p14:sldId id="437"/>
            <p14:sldId id="414"/>
            <p14:sldId id="430"/>
          </p14:sldIdLst>
        </p14:section>
        <p14:section name="Conclusions" id="{B3942268-5E1D-49AB-8455-0817469229F3}">
          <p14:sldIdLst>
            <p14:sldId id="438"/>
            <p14:sldId id="407"/>
            <p14:sldId id="440"/>
            <p14:sldId id="409"/>
          </p14:sldIdLst>
        </p14:section>
        <p14:section name="Backup" id="{01028BB3-2A12-4CDE-8052-5EDDD686E288}">
          <p14:sldIdLst>
            <p14:sldId id="423"/>
            <p14:sldId id="432"/>
            <p14:sldId id="411"/>
            <p14:sldId id="417"/>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DAD7CB"/>
    <a:srgbClr val="E37222"/>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93326" autoAdjust="0"/>
  </p:normalViewPr>
  <p:slideViewPr>
    <p:cSldViewPr snapToGrid="0">
      <p:cViewPr varScale="1">
        <p:scale>
          <a:sx n="103" d="100"/>
          <a:sy n="103" d="100"/>
        </p:scale>
        <p:origin x="1140" y="1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a:ln>
          <a:solidFill>
            <a:srgbClr val="0065BD"/>
          </a:solidFill>
        </a:ln>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chemeClr val="bg1"/>
              </a:solidFill>
            </a:rPr>
            <a:t>Mobile devices</a:t>
          </a:r>
          <a:endParaRPr lang="de-DE" sz="1400" b="1" dirty="0">
            <a:solidFill>
              <a:schemeClr val="bg1"/>
            </a:solidFill>
          </a:endParaRPr>
        </a:p>
      </dgm:t>
    </dgm:pt>
    <dgm:pt modelId="{DA5F35A2-0467-484F-872A-15A50545173B}" type="parTrans" cxnId="{0B57019E-D007-4074-8404-BDF51EB756AC}">
      <dgm:prSet/>
      <dgm:spPr/>
      <dgm:t>
        <a:bodyPr/>
        <a:lstStyle/>
        <a:p>
          <a:endParaRPr lang="de-DE">
            <a:solidFill>
              <a:schemeClr val="bg1"/>
            </a:solidFill>
          </a:endParaRPr>
        </a:p>
      </dgm:t>
    </dgm:pt>
    <dgm:pt modelId="{C0B79A5B-4A4E-433B-9A70-5D6F8C7202D0}" type="sibTrans" cxnId="{0B57019E-D007-4074-8404-BDF51EB756AC}">
      <dgm:prSet/>
      <dgm:spPr/>
      <dgm:t>
        <a:bodyPr/>
        <a:lstStyle/>
        <a:p>
          <a:endParaRPr lang="de-DE">
            <a:solidFill>
              <a:schemeClr val="bg1"/>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chemeClr val="bg1"/>
              </a:solidFill>
            </a:rPr>
            <a:t>Real-time </a:t>
          </a:r>
          <a:r>
            <a:rPr lang="de-DE" sz="1400" dirty="0" err="1">
              <a:solidFill>
                <a:schemeClr val="bg1"/>
              </a:solidFill>
            </a:rPr>
            <a:t>responsiveness</a:t>
          </a:r>
          <a:endParaRPr lang="de-DE" sz="1400" dirty="0">
            <a:solidFill>
              <a:schemeClr val="bg1"/>
            </a:solidFill>
          </a:endParaRPr>
        </a:p>
      </dgm:t>
    </dgm:pt>
    <dgm:pt modelId="{AB531B34-F09B-46D1-AA71-61459AE8A38E}" type="parTrans" cxnId="{88A421AD-C379-40F9-B6FB-A317E6573A2E}">
      <dgm:prSet/>
      <dgm:spPr/>
      <dgm:t>
        <a:bodyPr/>
        <a:lstStyle/>
        <a:p>
          <a:endParaRPr lang="de-DE">
            <a:solidFill>
              <a:schemeClr val="bg1"/>
            </a:solidFill>
          </a:endParaRPr>
        </a:p>
      </dgm:t>
    </dgm:pt>
    <dgm:pt modelId="{CA5A1C1F-A3C6-49E0-93E4-7C8D8E815831}" type="sibTrans" cxnId="{88A421AD-C379-40F9-B6FB-A317E6573A2E}">
      <dgm:prSet/>
      <dgm:spPr/>
      <dgm:t>
        <a:bodyPr/>
        <a:lstStyle/>
        <a:p>
          <a:endParaRPr lang="de-DE">
            <a:solidFill>
              <a:schemeClr val="bg1"/>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chemeClr val="bg1"/>
              </a:solidFill>
            </a:rPr>
            <a:t>Memory </a:t>
          </a:r>
          <a:r>
            <a:rPr lang="de-DE" sz="1400" dirty="0" err="1">
              <a:solidFill>
                <a:schemeClr val="bg1"/>
              </a:solidFill>
            </a:rPr>
            <a:t>constraints</a:t>
          </a:r>
          <a:endParaRPr lang="de-DE" sz="1400" dirty="0">
            <a:solidFill>
              <a:schemeClr val="bg1"/>
            </a:solidFill>
          </a:endParaRPr>
        </a:p>
      </dgm:t>
    </dgm:pt>
    <dgm:pt modelId="{0606E574-4FE3-441A-BC2A-D72E956C49B7}" type="sibTrans" cxnId="{C18084C4-9489-44EA-8306-F7A5FE397DBF}">
      <dgm:prSet/>
      <dgm:spPr/>
      <dgm:t>
        <a:bodyPr/>
        <a:lstStyle/>
        <a:p>
          <a:endParaRPr lang="de-DE">
            <a:solidFill>
              <a:schemeClr val="bg1"/>
            </a:solidFill>
          </a:endParaRPr>
        </a:p>
      </dgm:t>
    </dgm:pt>
    <dgm:pt modelId="{BE051610-7691-4E6F-A541-7F7DA726F9BD}" type="parTrans" cxnId="{C18084C4-9489-44EA-8306-F7A5FE397DBF}">
      <dgm:prSet/>
      <dgm:spPr/>
      <dgm:t>
        <a:bodyPr/>
        <a:lstStyle/>
        <a:p>
          <a:endParaRPr lang="de-DE">
            <a:solidFill>
              <a:schemeClr val="bg1"/>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chemeClr val="bg1"/>
              </a:solidFill>
            </a:rPr>
            <a:t>Power </a:t>
          </a:r>
          <a:r>
            <a:rPr lang="de-DE" sz="1400" dirty="0" err="1">
              <a:solidFill>
                <a:schemeClr val="bg1"/>
              </a:solidFill>
            </a:rPr>
            <a:t>consumption</a:t>
          </a:r>
          <a:endParaRPr lang="de-DE" sz="1400" dirty="0">
            <a:solidFill>
              <a:schemeClr val="bg1"/>
            </a:solidFill>
          </a:endParaRPr>
        </a:p>
      </dgm:t>
    </dgm:pt>
    <dgm:pt modelId="{8E21150C-112F-44DD-827B-CA5F3F6AA725}" type="sibTrans" cxnId="{E6D4E6A7-D6A0-4609-B736-B82438CD8D27}">
      <dgm:prSet/>
      <dgm:spPr/>
      <dgm:t>
        <a:bodyPr/>
        <a:lstStyle/>
        <a:p>
          <a:endParaRPr lang="de-DE">
            <a:solidFill>
              <a:schemeClr val="bg1"/>
            </a:solidFill>
          </a:endParaRPr>
        </a:p>
      </dgm:t>
    </dgm:pt>
    <dgm:pt modelId="{20C092F8-3274-420A-8609-D029F74722E7}" type="parTrans" cxnId="{E6D4E6A7-D6A0-4609-B736-B82438CD8D27}">
      <dgm:prSet/>
      <dgm:spPr/>
      <dgm:t>
        <a:bodyPr/>
        <a:lstStyle/>
        <a:p>
          <a:endParaRPr lang="de-DE">
            <a:solidFill>
              <a:schemeClr val="bg1"/>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chemeClr val="bg1"/>
              </a:solidFill>
            </a:rPr>
            <a:t>Mobile devices</a:t>
          </a:r>
          <a:endParaRPr lang="de-DE" sz="1400" b="1" kern="1200" dirty="0">
            <a:solidFill>
              <a:schemeClr val="bg1"/>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chemeClr val="bg1"/>
              </a:solidFill>
            </a:rPr>
            <a:t>Power </a:t>
          </a:r>
          <a:r>
            <a:rPr lang="de-DE" sz="1400" kern="1200" dirty="0" err="1">
              <a:solidFill>
                <a:schemeClr val="bg1"/>
              </a:solidFill>
            </a:rPr>
            <a:t>consumption</a:t>
          </a:r>
          <a:endParaRPr lang="de-DE" sz="1400" kern="1200" dirty="0">
            <a:solidFill>
              <a:schemeClr val="bg1"/>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chemeClr val="bg1"/>
              </a:solidFill>
            </a:rPr>
            <a:t>Memory </a:t>
          </a:r>
          <a:r>
            <a:rPr lang="de-DE" sz="1400" kern="1200" dirty="0" err="1">
              <a:solidFill>
                <a:schemeClr val="bg1"/>
              </a:solidFill>
            </a:rPr>
            <a:t>constraints</a:t>
          </a:r>
          <a:endParaRPr lang="de-DE" sz="1400" kern="1200" dirty="0">
            <a:solidFill>
              <a:schemeClr val="bg1"/>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chemeClr val="bg1"/>
              </a:solidFill>
            </a:rPr>
            <a:t>Real-time </a:t>
          </a:r>
          <a:r>
            <a:rPr lang="de-DE" sz="1400" kern="1200" dirty="0" err="1">
              <a:solidFill>
                <a:schemeClr val="bg1"/>
              </a:solidFill>
            </a:rPr>
            <a:t>responsiveness</a:t>
          </a:r>
          <a:endParaRPr lang="de-DE" sz="1400" kern="1200" dirty="0">
            <a:solidFill>
              <a:schemeClr val="bg1"/>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119507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a:xfrm>
            <a:off x="8039818" y="6473313"/>
            <a:ext cx="787115" cy="365125"/>
          </a:xfrm>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6359909"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Bohnengel | The Impact of Deep Learning on Speech Synthesis with Mobile Devices</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338731"/>
            <a:ext cx="8508999" cy="410369"/>
          </a:xfrm>
        </p:spPr>
        <p:txBody>
          <a:bodyPr/>
          <a:lstStyle/>
          <a:p>
            <a:r>
              <a:rPr lang="en-US"/>
              <a:t>Text-to-Speech – Function blocks</a:t>
            </a:r>
          </a:p>
        </p:txBody>
      </p:sp>
      <p:sp>
        <p:nvSpPr>
          <p:cNvPr id="10" name="Rechteck 9">
            <a:extLst>
              <a:ext uri="{FF2B5EF4-FFF2-40B4-BE49-F238E27FC236}">
                <a16:creationId xmlns:a16="http://schemas.microsoft.com/office/drawing/2014/main" id="{31981972-D692-46C9-8323-A114D8CEAB6E}"/>
              </a:ext>
            </a:extLst>
          </p:cNvPr>
          <p:cNvSpPr/>
          <p:nvPr/>
        </p:nvSpPr>
        <p:spPr>
          <a:xfrm>
            <a:off x="3006839" y="83105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2117710" y="182813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Text Analysis</a:t>
            </a:r>
            <a:endParaRPr lang="en-US" sz="2800" dirty="0">
              <a:solidFill>
                <a:schemeClr val="bg1"/>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3349827" y="146913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7" name="Rechteck 26">
            <a:extLst>
              <a:ext uri="{FF2B5EF4-FFF2-40B4-BE49-F238E27FC236}">
                <a16:creationId xmlns:a16="http://schemas.microsoft.com/office/drawing/2014/main" id="{E5725490-20FB-4606-91B1-C7AE40B7AAD4}"/>
              </a:ext>
            </a:extLst>
          </p:cNvPr>
          <p:cNvSpPr/>
          <p:nvPr/>
        </p:nvSpPr>
        <p:spPr>
          <a:xfrm>
            <a:off x="3940538" y="4298289"/>
            <a:ext cx="4286455" cy="400110"/>
          </a:xfrm>
          <a:prstGeom prst="rect">
            <a:avLst/>
          </a:prstGeom>
          <a:noFill/>
        </p:spPr>
        <p:txBody>
          <a:bodyPr wrap="square" lIns="91440" tIns="45720" rIns="91440" bIns="45720">
            <a:spAutoFit/>
          </a:bodyPr>
          <a:lstStyle/>
          <a:p>
            <a:r>
              <a:rPr lang="en-US" sz="20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2643470" y="5505941"/>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36706" y="1834182"/>
            <a:ext cx="1937558" cy="3411043"/>
            <a:chOff x="1083878" y="2634712"/>
            <a:chExt cx="1937558" cy="3411043"/>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083878" y="2663554"/>
              <a:ext cx="1619354" cy="2384341"/>
              <a:chOff x="1213269" y="2663554"/>
              <a:chExt cx="1619354" cy="2384341"/>
            </a:xfrm>
          </p:grpSpPr>
          <p:sp>
            <p:nvSpPr>
              <p:cNvPr id="22" name="Rechteck 21">
                <a:extLst>
                  <a:ext uri="{FF2B5EF4-FFF2-40B4-BE49-F238E27FC236}">
                    <a16:creationId xmlns:a16="http://schemas.microsoft.com/office/drawing/2014/main" id="{8CB83EF0-5086-40C2-AA1E-8048EDE1A8EF}"/>
                  </a:ext>
                </a:extLst>
              </p:cNvPr>
              <p:cNvSpPr/>
              <p:nvPr/>
            </p:nvSpPr>
            <p:spPr>
              <a:xfrm>
                <a:off x="1213269" y="2663554"/>
                <a:ext cx="161935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256681" y="4586230"/>
                <a:ext cx="157126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735686" y="3588372"/>
              <a:ext cx="285750" cy="2457383"/>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735686" y="2634712"/>
              <a:ext cx="285750" cy="533950"/>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uppieren 66">
            <a:extLst>
              <a:ext uri="{FF2B5EF4-FFF2-40B4-BE49-F238E27FC236}">
                <a16:creationId xmlns:a16="http://schemas.microsoft.com/office/drawing/2014/main" id="{31721DFB-6A58-4643-9B59-F5BBBA377456}"/>
              </a:ext>
            </a:extLst>
          </p:cNvPr>
          <p:cNvGrpSpPr/>
          <p:nvPr/>
        </p:nvGrpSpPr>
        <p:grpSpPr>
          <a:xfrm>
            <a:off x="3940538" y="886657"/>
            <a:ext cx="4002079" cy="1898401"/>
            <a:chOff x="3940538" y="886657"/>
            <a:chExt cx="4002079" cy="1898401"/>
          </a:xfrm>
        </p:grpSpPr>
        <p:sp>
          <p:nvSpPr>
            <p:cNvPr id="24" name="Rechteck 23">
              <a:extLst>
                <a:ext uri="{FF2B5EF4-FFF2-40B4-BE49-F238E27FC236}">
                  <a16:creationId xmlns:a16="http://schemas.microsoft.com/office/drawing/2014/main" id="{50624DDF-4ABD-4F3E-8E9A-346499394376}"/>
                </a:ext>
              </a:extLst>
            </p:cNvPr>
            <p:cNvSpPr/>
            <p:nvPr/>
          </p:nvSpPr>
          <p:spPr>
            <a:xfrm>
              <a:off x="3940538" y="2378528"/>
              <a:ext cx="2279791"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66" name="Gruppieren 65">
              <a:extLst>
                <a:ext uri="{FF2B5EF4-FFF2-40B4-BE49-F238E27FC236}">
                  <a16:creationId xmlns:a16="http://schemas.microsoft.com/office/drawing/2014/main" id="{396CB418-168B-4545-B447-709E2DE169EB}"/>
                </a:ext>
              </a:extLst>
            </p:cNvPr>
            <p:cNvGrpSpPr/>
            <p:nvPr/>
          </p:nvGrpSpPr>
          <p:grpSpPr>
            <a:xfrm>
              <a:off x="6220329" y="886657"/>
              <a:ext cx="1722288" cy="1898401"/>
              <a:chOff x="6220329" y="886657"/>
              <a:chExt cx="1722288" cy="1898401"/>
            </a:xfrm>
          </p:grpSpPr>
          <p:sp>
            <p:nvSpPr>
              <p:cNvPr id="35" name="Rechteck 34">
                <a:extLst>
                  <a:ext uri="{FF2B5EF4-FFF2-40B4-BE49-F238E27FC236}">
                    <a16:creationId xmlns:a16="http://schemas.microsoft.com/office/drawing/2014/main" id="{3987D21D-92CE-458D-B8D8-7D5F72B46936}"/>
                  </a:ext>
                </a:extLst>
              </p:cNvPr>
              <p:cNvSpPr/>
              <p:nvPr/>
            </p:nvSpPr>
            <p:spPr>
              <a:xfrm>
                <a:off x="6706377" y="2415726"/>
                <a:ext cx="1223413"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789734" y="2011191"/>
                <a:ext cx="1056701"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883" y="1610596"/>
                <a:ext cx="770404"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41034" y="1244273"/>
                <a:ext cx="954107"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693557" y="886657"/>
                <a:ext cx="1249060"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220329" y="2578583"/>
                <a:ext cx="486048" cy="190087"/>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220329" y="894704"/>
                <a:ext cx="528851" cy="1683879"/>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3940538" y="3081574"/>
            <a:ext cx="5213381" cy="819603"/>
            <a:chOff x="3492879" y="3414697"/>
            <a:chExt cx="5213381" cy="819603"/>
          </a:xfrm>
        </p:grpSpPr>
        <p:sp>
          <p:nvSpPr>
            <p:cNvPr id="26" name="Rechteck 25">
              <a:extLst>
                <a:ext uri="{FF2B5EF4-FFF2-40B4-BE49-F238E27FC236}">
                  <a16:creationId xmlns:a16="http://schemas.microsoft.com/office/drawing/2014/main" id="{264E0391-76E6-48ED-9C54-41CFB9B91AC6}"/>
                </a:ext>
              </a:extLst>
            </p:cNvPr>
            <p:cNvSpPr/>
            <p:nvPr/>
          </p:nvSpPr>
          <p:spPr>
            <a:xfrm>
              <a:off x="3492879" y="3669150"/>
              <a:ext cx="2408032"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5900911" y="3414697"/>
              <a:ext cx="2805349" cy="819603"/>
              <a:chOff x="5900911" y="3414697"/>
              <a:chExt cx="2805349" cy="819603"/>
            </a:xfrm>
          </p:grpSpPr>
          <p:sp>
            <p:nvSpPr>
              <p:cNvPr id="54" name="Rechteck 53">
                <a:extLst>
                  <a:ext uri="{FF2B5EF4-FFF2-40B4-BE49-F238E27FC236}">
                    <a16:creationId xmlns:a16="http://schemas.microsoft.com/office/drawing/2014/main" id="{339B7276-2740-452C-9682-5802BFD63B0C}"/>
                  </a:ext>
                </a:extLst>
              </p:cNvPr>
              <p:cNvSpPr/>
              <p:nvPr/>
            </p:nvSpPr>
            <p:spPr>
              <a:xfrm>
                <a:off x="6097854" y="3414697"/>
                <a:ext cx="241604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097854" y="3864968"/>
                <a:ext cx="260840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5900911" y="3479063"/>
                <a:ext cx="196943" cy="390142"/>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5900911" y="3869205"/>
                <a:ext cx="206274" cy="355275"/>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2902776" y="6265432"/>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46" name="Rechteck: abgerundete Ecken 45">
            <a:extLst>
              <a:ext uri="{FF2B5EF4-FFF2-40B4-BE49-F238E27FC236}">
                <a16:creationId xmlns:a16="http://schemas.microsoft.com/office/drawing/2014/main" id="{A5C5F32C-E104-4749-8749-A9657BE1C5DE}"/>
              </a:ext>
            </a:extLst>
          </p:cNvPr>
          <p:cNvSpPr/>
          <p:nvPr/>
        </p:nvSpPr>
        <p:spPr>
          <a:xfrm>
            <a:off x="2116541" y="3746534"/>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Parameter Generation</a:t>
            </a:r>
            <a:endParaRPr lang="en-US" sz="2800" dirty="0">
              <a:solidFill>
                <a:schemeClr val="bg1"/>
              </a:solidFill>
            </a:endParaRPr>
          </a:p>
        </p:txBody>
      </p:sp>
      <p:sp>
        <p:nvSpPr>
          <p:cNvPr id="48" name="Rechteck: abgerundete Ecken 47">
            <a:extLst>
              <a:ext uri="{FF2B5EF4-FFF2-40B4-BE49-F238E27FC236}">
                <a16:creationId xmlns:a16="http://schemas.microsoft.com/office/drawing/2014/main" id="{1A4E37C5-F16E-4898-94E7-845191D66E9D}"/>
              </a:ext>
            </a:extLst>
          </p:cNvPr>
          <p:cNvSpPr/>
          <p:nvPr/>
        </p:nvSpPr>
        <p:spPr>
          <a:xfrm>
            <a:off x="2116541" y="278784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Acoustic</a:t>
            </a:r>
            <a:r>
              <a:rPr lang="de-DE" sz="2000" dirty="0">
                <a:solidFill>
                  <a:schemeClr val="bg1"/>
                </a:solidFill>
              </a:rPr>
              <a:t> Model</a:t>
            </a:r>
            <a:endParaRPr lang="en-US" sz="2800" dirty="0">
              <a:solidFill>
                <a:schemeClr val="bg1"/>
              </a:solidFill>
            </a:endParaRPr>
          </a:p>
        </p:txBody>
      </p:sp>
      <p:sp>
        <p:nvSpPr>
          <p:cNvPr id="49" name="Rechteck: abgerundete Ecken 48">
            <a:extLst>
              <a:ext uri="{FF2B5EF4-FFF2-40B4-BE49-F238E27FC236}">
                <a16:creationId xmlns:a16="http://schemas.microsoft.com/office/drawing/2014/main" id="{1A77FC51-0E4A-4E1D-AE8A-3E82DFE3E1C5}"/>
              </a:ext>
            </a:extLst>
          </p:cNvPr>
          <p:cNvSpPr/>
          <p:nvPr/>
        </p:nvSpPr>
        <p:spPr>
          <a:xfrm>
            <a:off x="2116541" y="4705226"/>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Waveform</a:t>
            </a:r>
            <a:r>
              <a:rPr lang="de-DE" sz="2000" dirty="0">
                <a:solidFill>
                  <a:schemeClr val="bg1"/>
                </a:solidFill>
              </a:rPr>
              <a:t> Synthesis</a:t>
            </a:r>
            <a:endParaRPr lang="en-US" sz="2800" dirty="0">
              <a:solidFill>
                <a:schemeClr val="bg1"/>
              </a:solidFill>
            </a:endParaRPr>
          </a:p>
        </p:txBody>
      </p:sp>
      <p:sp>
        <p:nvSpPr>
          <p:cNvPr id="50" name="Pfeil: nach unten 49">
            <a:extLst>
              <a:ext uri="{FF2B5EF4-FFF2-40B4-BE49-F238E27FC236}">
                <a16:creationId xmlns:a16="http://schemas.microsoft.com/office/drawing/2014/main" id="{B0AFF13B-A090-4CFF-8681-3156CBD2ECF9}"/>
              </a:ext>
            </a:extLst>
          </p:cNvPr>
          <p:cNvSpPr/>
          <p:nvPr/>
        </p:nvSpPr>
        <p:spPr>
          <a:xfrm>
            <a:off x="3344750" y="242884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1" name="Pfeil: nach unten 50">
            <a:extLst>
              <a:ext uri="{FF2B5EF4-FFF2-40B4-BE49-F238E27FC236}">
                <a16:creationId xmlns:a16="http://schemas.microsoft.com/office/drawing/2014/main" id="{F83607F8-A09E-48DA-89A3-24C5AF51934E}"/>
              </a:ext>
            </a:extLst>
          </p:cNvPr>
          <p:cNvSpPr/>
          <p:nvPr/>
        </p:nvSpPr>
        <p:spPr>
          <a:xfrm>
            <a:off x="3344750" y="338855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2" name="Pfeil: nach unten 51">
            <a:extLst>
              <a:ext uri="{FF2B5EF4-FFF2-40B4-BE49-F238E27FC236}">
                <a16:creationId xmlns:a16="http://schemas.microsoft.com/office/drawing/2014/main" id="{1F82F26D-3209-4028-B650-28DBA06552FD}"/>
              </a:ext>
            </a:extLst>
          </p:cNvPr>
          <p:cNvSpPr/>
          <p:nvPr/>
        </p:nvSpPr>
        <p:spPr>
          <a:xfrm>
            <a:off x="3343417" y="4349197"/>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8" name="Pfeil: nach unten 57">
            <a:extLst>
              <a:ext uri="{FF2B5EF4-FFF2-40B4-BE49-F238E27FC236}">
                <a16:creationId xmlns:a16="http://schemas.microsoft.com/office/drawing/2014/main" id="{EFD97C23-46B0-4E0E-A8F1-FD60E9C232DF}"/>
              </a:ext>
            </a:extLst>
          </p:cNvPr>
          <p:cNvSpPr/>
          <p:nvPr/>
        </p:nvSpPr>
        <p:spPr>
          <a:xfrm>
            <a:off x="3343417" y="5307356"/>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431705398"/>
              </p:ext>
            </p:extLst>
          </p:nvPr>
        </p:nvGraphicFramePr>
        <p:xfrm>
          <a:off x="662152" y="1693521"/>
          <a:ext cx="7920000" cy="3780001"/>
        </p:xfrm>
        <a:graphic>
          <a:graphicData uri="http://schemas.openxmlformats.org/drawingml/2006/table">
            <a:tbl>
              <a:tblPr firstRow="1" bandRow="1">
                <a:tableStyleId>{69012ECD-51FC-41F1-AA8D-1B2483CD663E}</a:tableStyleId>
              </a:tblPr>
              <a:tblGrid>
                <a:gridCol w="2640000">
                  <a:extLst>
                    <a:ext uri="{9D8B030D-6E8A-4147-A177-3AD203B41FA5}">
                      <a16:colId xmlns:a16="http://schemas.microsoft.com/office/drawing/2014/main" val="1221610781"/>
                    </a:ext>
                  </a:extLst>
                </a:gridCol>
                <a:gridCol w="2640000">
                  <a:extLst>
                    <a:ext uri="{9D8B030D-6E8A-4147-A177-3AD203B41FA5}">
                      <a16:colId xmlns:a16="http://schemas.microsoft.com/office/drawing/2014/main" val="629480466"/>
                    </a:ext>
                  </a:extLst>
                </a:gridCol>
                <a:gridCol w="2640000">
                  <a:extLst>
                    <a:ext uri="{9D8B030D-6E8A-4147-A177-3AD203B41FA5}">
                      <a16:colId xmlns:a16="http://schemas.microsoft.com/office/drawing/2014/main" val="388423807"/>
                    </a:ext>
                  </a:extLst>
                </a:gridCol>
              </a:tblGrid>
              <a:tr h="885298">
                <a:tc>
                  <a:txBody>
                    <a:bodyPr/>
                    <a:lstStyle/>
                    <a:p>
                      <a:pPr algn="ctr"/>
                      <a:r>
                        <a:rPr lang="en-US" noProof="0" dirty="0">
                          <a:solidFill>
                            <a:schemeClr val="bg1"/>
                          </a:solidFill>
                        </a:rPr>
                        <a:t>Technique</a:t>
                      </a:r>
                    </a:p>
                  </a:txBody>
                  <a:tcPr anchor="ctr">
                    <a:solidFill>
                      <a:srgbClr val="0065BD"/>
                    </a:solidFill>
                  </a:tcPr>
                </a:tc>
                <a:tc>
                  <a:txBody>
                    <a:bodyPr/>
                    <a:lstStyle/>
                    <a:p>
                      <a:pPr algn="ctr"/>
                      <a:r>
                        <a:rPr lang="en-US" noProof="0" dirty="0">
                          <a:solidFill>
                            <a:schemeClr val="bg1"/>
                          </a:solidFill>
                        </a:rPr>
                        <a:t>Advantages</a:t>
                      </a:r>
                    </a:p>
                  </a:txBody>
                  <a:tcPr anchor="ctr">
                    <a:solidFill>
                      <a:srgbClr val="0065BD"/>
                    </a:solidFill>
                  </a:tcPr>
                </a:tc>
                <a:tc>
                  <a:txBody>
                    <a:bodyPr/>
                    <a:lstStyle/>
                    <a:p>
                      <a:pPr algn="ctr"/>
                      <a:r>
                        <a:rPr lang="en-US" noProof="0" dirty="0">
                          <a:solidFill>
                            <a:schemeClr val="bg1"/>
                          </a:solidFill>
                        </a:rPr>
                        <a:t>Drawbacks</a:t>
                      </a:r>
                    </a:p>
                  </a:txBody>
                  <a:tcPr anchor="ctr">
                    <a:solidFill>
                      <a:srgbClr val="0065BD"/>
                    </a:solidFill>
                  </a:tcPr>
                </a:tc>
                <a:extLst>
                  <a:ext uri="{0D108BD9-81ED-4DB2-BD59-A6C34878D82A}">
                    <a16:rowId xmlns:a16="http://schemas.microsoft.com/office/drawing/2014/main" val="3087338158"/>
                  </a:ext>
                </a:extLst>
              </a:tr>
              <a:tr h="964901">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964901">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964901">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60934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1376781"/>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Sample of HMM-based speech</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037009"/>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228015"/>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40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155CC3-A3A3-424A-A0B1-35DDE766D720}"/>
              </a:ext>
            </a:extLst>
          </p:cNvPr>
          <p:cNvSpPr>
            <a:spLocks noGrp="1"/>
          </p:cNvSpPr>
          <p:nvPr>
            <p:ph idx="10"/>
          </p:nvPr>
        </p:nvSpPr>
        <p:spPr>
          <a:xfrm>
            <a:off x="319088" y="1323117"/>
            <a:ext cx="8508999" cy="4321903"/>
          </a:xfrm>
        </p:spPr>
        <p:txBody>
          <a:bodyPr/>
          <a:lstStyle/>
          <a:p>
            <a:r>
              <a:rPr lang="de-DE" dirty="0"/>
              <a:t>Class </a:t>
            </a:r>
            <a:r>
              <a:rPr lang="de-DE" dirty="0" err="1"/>
              <a:t>of</a:t>
            </a:r>
            <a:r>
              <a:rPr lang="de-DE" dirty="0"/>
              <a:t> </a:t>
            </a:r>
            <a:r>
              <a:rPr lang="en-US" dirty="0"/>
              <a:t>machine learning techniques</a:t>
            </a:r>
          </a:p>
          <a:p>
            <a:r>
              <a:rPr lang="en-US" dirty="0"/>
              <a:t>feature extraction and pattern analysis </a:t>
            </a:r>
          </a:p>
          <a:p>
            <a:r>
              <a:rPr lang="en-US" dirty="0"/>
              <a:t>many connected layers of non-linear information processing</a:t>
            </a:r>
          </a:p>
          <a:p>
            <a:endParaRPr lang="en-US" dirty="0"/>
          </a:p>
          <a:p>
            <a:r>
              <a:rPr lang="en-US" dirty="0"/>
              <a:t>Drastically increased chip processing abilities (e.g., GPU units), </a:t>
            </a:r>
          </a:p>
          <a:p>
            <a:r>
              <a:rPr lang="en-US" dirty="0"/>
              <a:t>the significantly lowered cost of computing hardware, </a:t>
            </a:r>
          </a:p>
          <a:p>
            <a:r>
              <a:rPr lang="en-US" dirty="0"/>
              <a:t>Recent advances in machine learning and signal/information processing research.</a:t>
            </a:r>
          </a:p>
        </p:txBody>
      </p:sp>
      <p:sp>
        <p:nvSpPr>
          <p:cNvPr id="3" name="Foliennummernplatzhalter 2">
            <a:extLst>
              <a:ext uri="{FF2B5EF4-FFF2-40B4-BE49-F238E27FC236}">
                <a16:creationId xmlns:a16="http://schemas.microsoft.com/office/drawing/2014/main" id="{869E7094-0177-42E9-940D-10B471AC788E}"/>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3C3F73EB-81DB-4918-9886-4DAB18F4DD28}"/>
              </a:ext>
            </a:extLst>
          </p:cNvPr>
          <p:cNvSpPr>
            <a:spLocks noGrp="1"/>
          </p:cNvSpPr>
          <p:nvPr>
            <p:ph type="title"/>
          </p:nvPr>
        </p:nvSpPr>
        <p:spPr/>
        <p:txBody>
          <a:bodyPr/>
          <a:lstStyle/>
          <a:p>
            <a:r>
              <a:rPr lang="de-DE" dirty="0"/>
              <a:t>Basics </a:t>
            </a:r>
            <a:r>
              <a:rPr lang="de-DE" dirty="0" err="1"/>
              <a:t>of</a:t>
            </a:r>
            <a:r>
              <a:rPr lang="de-DE" dirty="0"/>
              <a:t> Deep Learning</a:t>
            </a:r>
            <a:endParaRPr lang="en-US" dirty="0"/>
          </a:p>
        </p:txBody>
      </p:sp>
      <p:grpSp>
        <p:nvGrpSpPr>
          <p:cNvPr id="7" name="Gruppieren 6">
            <a:extLst>
              <a:ext uri="{FF2B5EF4-FFF2-40B4-BE49-F238E27FC236}">
                <a16:creationId xmlns:a16="http://schemas.microsoft.com/office/drawing/2014/main" id="{D7638658-2B0A-4A6B-A00E-2387DF2815D6}"/>
              </a:ext>
            </a:extLst>
          </p:cNvPr>
          <p:cNvGrpSpPr/>
          <p:nvPr/>
        </p:nvGrpSpPr>
        <p:grpSpPr>
          <a:xfrm>
            <a:off x="4152738" y="3510313"/>
            <a:ext cx="4280637" cy="2548853"/>
            <a:chOff x="2338362" y="3359021"/>
            <a:chExt cx="4280637" cy="2548853"/>
          </a:xfrm>
        </p:grpSpPr>
        <p:pic>
          <p:nvPicPr>
            <p:cNvPr id="5" name="Grafik 4">
              <a:extLst>
                <a:ext uri="{FF2B5EF4-FFF2-40B4-BE49-F238E27FC236}">
                  <a16:creationId xmlns:a16="http://schemas.microsoft.com/office/drawing/2014/main" id="{FFA3371F-A3DD-4B83-BE1F-244021C667E5}"/>
                </a:ext>
              </a:extLst>
            </p:cNvPr>
            <p:cNvPicPr>
              <a:picLocks noChangeAspect="1"/>
            </p:cNvPicPr>
            <p:nvPr/>
          </p:nvPicPr>
          <p:blipFill>
            <a:blip r:embed="rId2"/>
            <a:stretch>
              <a:fillRect/>
            </a:stretch>
          </p:blipFill>
          <p:spPr>
            <a:xfrm>
              <a:off x="2338362" y="3359021"/>
              <a:ext cx="4280637" cy="2420228"/>
            </a:xfrm>
            <a:prstGeom prst="rect">
              <a:avLst/>
            </a:prstGeom>
          </p:spPr>
        </p:pic>
        <p:sp>
          <p:nvSpPr>
            <p:cNvPr id="6" name="Textfeld 5">
              <a:extLst>
                <a:ext uri="{FF2B5EF4-FFF2-40B4-BE49-F238E27FC236}">
                  <a16:creationId xmlns:a16="http://schemas.microsoft.com/office/drawing/2014/main" id="{12B24E00-434E-4320-BAF4-0E00911F0127}"/>
                </a:ext>
              </a:extLst>
            </p:cNvPr>
            <p:cNvSpPr txBox="1"/>
            <p:nvPr/>
          </p:nvSpPr>
          <p:spPr>
            <a:xfrm>
              <a:off x="3824915" y="5779249"/>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pSp>
    </p:spTree>
    <p:extLst>
      <p:ext uri="{BB962C8B-B14F-4D97-AF65-F5344CB8AC3E}">
        <p14:creationId xmlns:p14="http://schemas.microsoft.com/office/powerpoint/2010/main" val="46156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017985" y="1122808"/>
            <a:ext cx="5200360" cy="4952330"/>
            <a:chOff x="2377316" y="1907634"/>
            <a:chExt cx="4397618" cy="418787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3866185"/>
              <a:chOff x="3086098" y="2860829"/>
              <a:chExt cx="3485167" cy="3064000"/>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94066"/>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ICASSP’13</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457506" y="982409"/>
            <a:ext cx="6647492" cy="4115106"/>
            <a:chOff x="3804836" y="1788352"/>
            <a:chExt cx="5268216" cy="3261274"/>
          </a:xfrm>
        </p:grpSpPr>
        <p:sp>
          <p:nvSpPr>
            <p:cNvPr id="21" name="L-Form 20">
              <a:extLst>
                <a:ext uri="{FF2B5EF4-FFF2-40B4-BE49-F238E27FC236}">
                  <a16:creationId xmlns:a16="http://schemas.microsoft.com/office/drawing/2014/main" id="{0DF4A44E-A973-445C-A80A-AA8583FAC018}"/>
                </a:ext>
              </a:extLst>
            </p:cNvPr>
            <p:cNvSpPr/>
            <p:nvPr/>
          </p:nvSpPr>
          <p:spPr>
            <a:xfrm>
              <a:off x="5046823" y="2139750"/>
              <a:ext cx="4026229" cy="2909876"/>
            </a:xfrm>
            <a:prstGeom prst="corner">
              <a:avLst>
                <a:gd name="adj1" fmla="val 76558"/>
                <a:gd name="adj2" fmla="val 52367"/>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3804836" y="1788352"/>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129907" y="3275827"/>
            <a:ext cx="8875567" cy="830998"/>
            <a:chOff x="87867" y="3664708"/>
            <a:chExt cx="8875567" cy="830998"/>
          </a:xfrm>
        </p:grpSpPr>
        <p:sp>
          <p:nvSpPr>
            <p:cNvPr id="11" name="Rechteck 10">
              <a:extLst>
                <a:ext uri="{FF2B5EF4-FFF2-40B4-BE49-F238E27FC236}">
                  <a16:creationId xmlns:a16="http://schemas.microsoft.com/office/drawing/2014/main" id="{3FFDB78D-7EBD-4840-8D66-CC76BE1B87A4}"/>
                </a:ext>
              </a:extLst>
            </p:cNvPr>
            <p:cNvSpPr/>
            <p:nvPr/>
          </p:nvSpPr>
          <p:spPr>
            <a:xfrm>
              <a:off x="87867"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47873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593031"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719979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239037"/>
            <a:ext cx="4116277" cy="2103253"/>
          </a:xfrm>
        </p:spPr>
        <p:txBody>
          <a:bodyPr/>
          <a:lstStyle/>
          <a:p>
            <a:r>
              <a:rPr lang="de-DE" sz="1800" b="1" dirty="0" err="1"/>
              <a:t>Objective</a:t>
            </a:r>
            <a:r>
              <a:rPr lang="de-DE" sz="1800" b="1" dirty="0"/>
              <a:t> </a:t>
            </a:r>
            <a:r>
              <a:rPr lang="de-DE" sz="1800" b="1" dirty="0" err="1"/>
              <a:t>evaluation</a:t>
            </a:r>
            <a:endParaRPr lang="de-DE" sz="1800"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1211236877"/>
              </p:ext>
            </p:extLst>
          </p:nvPr>
        </p:nvGraphicFramePr>
        <p:xfrm>
          <a:off x="1513589" y="3531475"/>
          <a:ext cx="6120000" cy="2195999"/>
        </p:xfrm>
        <a:graphic>
          <a:graphicData uri="http://schemas.openxmlformats.org/drawingml/2006/table">
            <a:tbl>
              <a:tblPr firstRow="1" bandRow="1">
                <a:tableStyleId>{69012ECD-51FC-41F1-AA8D-1B2483CD663E}</a:tableStyleId>
              </a:tblPr>
              <a:tblGrid>
                <a:gridCol w="1844535">
                  <a:extLst>
                    <a:ext uri="{9D8B030D-6E8A-4147-A177-3AD203B41FA5}">
                      <a16:colId xmlns:a16="http://schemas.microsoft.com/office/drawing/2014/main" val="1221610781"/>
                    </a:ext>
                  </a:extLst>
                </a:gridCol>
                <a:gridCol w="2698737">
                  <a:extLst>
                    <a:ext uri="{9D8B030D-6E8A-4147-A177-3AD203B41FA5}">
                      <a16:colId xmlns:a16="http://schemas.microsoft.com/office/drawing/2014/main" val="629480466"/>
                    </a:ext>
                  </a:extLst>
                </a:gridCol>
                <a:gridCol w="1576728">
                  <a:extLst>
                    <a:ext uri="{9D8B030D-6E8A-4147-A177-3AD203B41FA5}">
                      <a16:colId xmlns:a16="http://schemas.microsoft.com/office/drawing/2014/main" val="388423807"/>
                    </a:ext>
                  </a:extLst>
                </a:gridCol>
              </a:tblGrid>
              <a:tr h="715697">
                <a:tc>
                  <a:txBody>
                    <a:bodyPr/>
                    <a:lstStyle/>
                    <a:p>
                      <a:pPr algn="ctr"/>
                      <a:r>
                        <a:rPr lang="de-DE" sz="1600" dirty="0">
                          <a:solidFill>
                            <a:schemeClr val="bg1"/>
                          </a:solidFill>
                        </a:rPr>
                        <a:t>HMM-</a:t>
                      </a:r>
                      <a:r>
                        <a:rPr lang="de-DE" sz="1600" dirty="0" err="1">
                          <a:solidFill>
                            <a:schemeClr val="bg1"/>
                          </a:solidFill>
                        </a:rPr>
                        <a:t>based</a:t>
                      </a:r>
                      <a:endParaRPr lang="de-DE" sz="1600" dirty="0">
                        <a:solidFill>
                          <a:schemeClr val="bg1"/>
                        </a:solidFill>
                      </a:endParaRPr>
                    </a:p>
                    <a:p>
                      <a:pPr algn="ctr">
                        <a:spcBef>
                          <a:spcPts val="0"/>
                        </a:spcBef>
                      </a:pPr>
                      <a:r>
                        <a:rPr lang="de-DE" sz="1200" dirty="0">
                          <a:solidFill>
                            <a:schemeClr val="bg1"/>
                          </a:solidFill>
                        </a:rPr>
                        <a:t>(</a:t>
                      </a:r>
                      <a:r>
                        <a:rPr lang="de-DE" sz="1200" dirty="0" err="1">
                          <a:solidFill>
                            <a:schemeClr val="bg1"/>
                          </a:solidFill>
                        </a:rPr>
                        <a:t>scaling</a:t>
                      </a:r>
                      <a:r>
                        <a:rPr lang="de-DE" sz="1200" dirty="0">
                          <a:solidFill>
                            <a:schemeClr val="bg1"/>
                          </a:solidFill>
                        </a:rPr>
                        <a:t> </a:t>
                      </a:r>
                      <a:r>
                        <a:rPr lang="de-DE" sz="1200" dirty="0" err="1">
                          <a:solidFill>
                            <a:schemeClr val="bg1"/>
                          </a:solidFill>
                        </a:rPr>
                        <a:t>factor</a:t>
                      </a:r>
                      <a:r>
                        <a:rPr lang="de-DE" sz="1200" dirty="0">
                          <a:solidFill>
                            <a:schemeClr val="bg1"/>
                          </a:solidFill>
                        </a:rPr>
                        <a:t>)</a:t>
                      </a:r>
                      <a:endParaRPr lang="en-US" sz="1600" dirty="0">
                        <a:solidFill>
                          <a:schemeClr val="bg1"/>
                        </a:solidFill>
                      </a:endParaRPr>
                    </a:p>
                  </a:txBody>
                  <a:tcPr anchor="ctr">
                    <a:solidFill>
                      <a:srgbClr val="0065BD"/>
                    </a:solidFill>
                  </a:tcPr>
                </a:tc>
                <a:tc>
                  <a:txBody>
                    <a:bodyPr/>
                    <a:lstStyle/>
                    <a:p>
                      <a:pPr algn="ctr"/>
                      <a:r>
                        <a:rPr lang="de-DE" sz="1600" dirty="0">
                          <a:solidFill>
                            <a:schemeClr val="bg1"/>
                          </a:solidFill>
                        </a:rPr>
                        <a:t>DNN-</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neurons</a:t>
                      </a:r>
                      <a:r>
                        <a:rPr lang="de-DE" sz="1200" dirty="0">
                          <a:solidFill>
                            <a:schemeClr val="bg1"/>
                          </a:solidFill>
                        </a:rPr>
                        <a:t> per </a:t>
                      </a:r>
                      <a:r>
                        <a:rPr lang="de-DE" sz="1200" dirty="0" err="1">
                          <a:solidFill>
                            <a:schemeClr val="bg1"/>
                          </a:solidFill>
                        </a:rPr>
                        <a:t>layer</a:t>
                      </a:r>
                      <a:r>
                        <a:rPr lang="de-DE" sz="1200" dirty="0">
                          <a:solidFill>
                            <a:schemeClr val="bg1"/>
                          </a:solidFill>
                        </a:rPr>
                        <a:t>)</a:t>
                      </a:r>
                      <a:endParaRPr lang="en-US" sz="1400" dirty="0">
                        <a:solidFill>
                          <a:schemeClr val="bg1"/>
                        </a:solidFill>
                      </a:endParaRPr>
                    </a:p>
                  </a:txBody>
                  <a:tcPr anchor="ctr">
                    <a:solidFill>
                      <a:srgbClr val="0065BD"/>
                    </a:solidFill>
                  </a:tcPr>
                </a:tc>
                <a:tc>
                  <a:txBody>
                    <a:bodyPr/>
                    <a:lstStyle/>
                    <a:p>
                      <a:pPr algn="ctr"/>
                      <a:r>
                        <a:rPr lang="de-DE" sz="1600" dirty="0">
                          <a:solidFill>
                            <a:schemeClr val="bg1"/>
                          </a:solidFill>
                        </a:rPr>
                        <a:t>Neutral</a:t>
                      </a:r>
                    </a:p>
                  </a:txBody>
                  <a:tcPr anchor="ctr">
                    <a:solidFill>
                      <a:srgbClr val="0065BD"/>
                    </a:solidFill>
                  </a:tcPr>
                </a:tc>
                <a:extLst>
                  <a:ext uri="{0D108BD9-81ED-4DB2-BD59-A6C34878D82A}">
                    <a16:rowId xmlns:a16="http://schemas.microsoft.com/office/drawing/2014/main" val="3087338158"/>
                  </a:ext>
                </a:extLst>
              </a:tr>
              <a:tr h="493434">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93434">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93434">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2368540" y="3221269"/>
            <a:ext cx="4147405" cy="2899531"/>
            <a:chOff x="4541517" y="3528020"/>
            <a:chExt cx="4147405" cy="2899531"/>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5280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7" y="6158567"/>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
        <p:nvSpPr>
          <p:cNvPr id="9" name="Inhaltsplatzhalter 1">
            <a:extLst>
              <a:ext uri="{FF2B5EF4-FFF2-40B4-BE49-F238E27FC236}">
                <a16:creationId xmlns:a16="http://schemas.microsoft.com/office/drawing/2014/main" id="{51B08F76-5310-43D1-9136-624012C48C97}"/>
              </a:ext>
            </a:extLst>
          </p:cNvPr>
          <p:cNvSpPr txBox="1">
            <a:spLocks/>
          </p:cNvSpPr>
          <p:nvPr/>
        </p:nvSpPr>
        <p:spPr>
          <a:xfrm>
            <a:off x="4917193" y="1239036"/>
            <a:ext cx="3943028" cy="16933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Subjective evaluation</a:t>
            </a:r>
            <a:endParaRPr lang="en-US" sz="1800" dirty="0"/>
          </a:p>
          <a:p>
            <a:r>
              <a:rPr lang="en-US" dirty="0">
                <a:sym typeface="Wingdings" panose="05000000000000000000" pitchFamily="2" charset="2"/>
              </a:rPr>
              <a:t> DNN-based systems are preferred</a:t>
            </a:r>
          </a:p>
          <a:p>
            <a:r>
              <a:rPr lang="en-US" dirty="0">
                <a:sym typeface="Wingdings" panose="05000000000000000000" pitchFamily="2" charset="2"/>
              </a:rPr>
              <a:t></a:t>
            </a:r>
            <a:r>
              <a:rPr lang="en-US" dirty="0"/>
              <a:t> Described as less muffled</a:t>
            </a:r>
          </a:p>
          <a:p>
            <a:endParaRPr lang="en-US" dirty="0"/>
          </a:p>
        </p:txBody>
      </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7582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323118"/>
            <a:ext cx="8583028" cy="562832"/>
          </a:xfrm>
        </p:spPr>
        <p:txBody>
          <a:bodyPr/>
          <a:lstStyle/>
          <a:p>
            <a:pPr>
              <a:tabLst>
                <a:tab pos="5830888" algn="l"/>
              </a:tabLst>
            </a:pPr>
            <a:r>
              <a:rPr lang="en-US" sz="1800" dirty="0">
                <a:sym typeface="Wingdings" panose="05000000000000000000" pitchFamily="2" charset="2"/>
              </a:rPr>
              <a:t> </a:t>
            </a:r>
            <a:r>
              <a:rPr lang="en-US" sz="1800" dirty="0"/>
              <a:t>Introducing a DNN into the front-end of a TTS-System to decrease the model size</a:t>
            </a:r>
            <a:endParaRPr lang="en-US" dirty="0"/>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Speech Synthesis on Mobile Devices</a:t>
            </a:r>
          </a:p>
        </p:txBody>
      </p:sp>
      <p:sp>
        <p:nvSpPr>
          <p:cNvPr id="5" name="Rechteck: abgerundete Ecken 4">
            <a:extLst>
              <a:ext uri="{FF2B5EF4-FFF2-40B4-BE49-F238E27FC236}">
                <a16:creationId xmlns:a16="http://schemas.microsoft.com/office/drawing/2014/main" id="{1E827A9E-21BD-415D-9CD9-01EF54364D6D}"/>
              </a:ext>
            </a:extLst>
          </p:cNvPr>
          <p:cNvSpPr/>
          <p:nvPr/>
        </p:nvSpPr>
        <p:spPr>
          <a:xfrm>
            <a:off x="1624370" y="2242430"/>
            <a:ext cx="3992135" cy="2585579"/>
          </a:xfrm>
          <a:prstGeom prst="roundRect">
            <a:avLst>
              <a:gd name="adj" fmla="val 7826"/>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Front-End</a:t>
            </a:r>
            <a:endParaRPr lang="en-US" sz="2000" b="1" dirty="0">
              <a:solidFill>
                <a:schemeClr val="bg1"/>
              </a:solidFill>
            </a:endParaRPr>
          </a:p>
          <a:p>
            <a:pPr marL="342900" lvl="0" indent="-342900">
              <a:lnSpc>
                <a:spcPct val="150000"/>
              </a:lnSpc>
              <a:buAutoNum type="arabicPeriod"/>
            </a:pPr>
            <a:r>
              <a:rPr lang="en-US" b="1" dirty="0">
                <a:solidFill>
                  <a:schemeClr val="bg1"/>
                </a:solidFill>
              </a:rPr>
              <a:t>Syllabification (SYL) </a:t>
            </a:r>
          </a:p>
          <a:p>
            <a:pPr marL="342900" lvl="0" indent="-342900">
              <a:lnSpc>
                <a:spcPct val="150000"/>
              </a:lnSpc>
              <a:buAutoNum type="arabicPeriod"/>
            </a:pPr>
            <a:r>
              <a:rPr lang="en-US" b="1" dirty="0">
                <a:solidFill>
                  <a:schemeClr val="bg1"/>
                </a:solidFill>
              </a:rPr>
              <a:t>Phonetic transcription (PT)</a:t>
            </a:r>
          </a:p>
          <a:p>
            <a:pPr marL="342900" lvl="0" indent="-342900">
              <a:lnSpc>
                <a:spcPct val="150000"/>
              </a:lnSpc>
              <a:buAutoNum type="arabicPeriod"/>
            </a:pPr>
            <a:r>
              <a:rPr lang="en-US" b="1" dirty="0">
                <a:solidFill>
                  <a:schemeClr val="bg1"/>
                </a:solidFill>
              </a:rPr>
              <a:t>Part-of-speech tagging (POT)</a:t>
            </a:r>
          </a:p>
          <a:p>
            <a:pPr marL="342900" lvl="0" indent="-342900">
              <a:lnSpc>
                <a:spcPct val="150000"/>
              </a:lnSpc>
              <a:buAutoNum type="arabicPeriod"/>
            </a:pPr>
            <a:r>
              <a:rPr lang="en-US" b="1" dirty="0">
                <a:solidFill>
                  <a:schemeClr val="bg1"/>
                </a:solidFill>
              </a:rPr>
              <a:t>Lexical stress prediction (LSP)</a:t>
            </a:r>
          </a:p>
        </p:txBody>
      </p:sp>
      <p:sp>
        <p:nvSpPr>
          <p:cNvPr id="6" name="Rechteck 5">
            <a:extLst>
              <a:ext uri="{FF2B5EF4-FFF2-40B4-BE49-F238E27FC236}">
                <a16:creationId xmlns:a16="http://schemas.microsoft.com/office/drawing/2014/main" id="{3C3C75DF-459E-4AB7-B30D-086ED5180793}"/>
              </a:ext>
            </a:extLst>
          </p:cNvPr>
          <p:cNvSpPr/>
          <p:nvPr/>
        </p:nvSpPr>
        <p:spPr>
          <a:xfrm>
            <a:off x="-13074" y="3212052"/>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abgerundete Ecken 7">
            <a:extLst>
              <a:ext uri="{FF2B5EF4-FFF2-40B4-BE49-F238E27FC236}">
                <a16:creationId xmlns:a16="http://schemas.microsoft.com/office/drawing/2014/main" id="{D8C1718A-0EDA-4538-A548-D5AB92DFA47F}"/>
              </a:ext>
            </a:extLst>
          </p:cNvPr>
          <p:cNvSpPr/>
          <p:nvPr/>
        </p:nvSpPr>
        <p:spPr>
          <a:xfrm>
            <a:off x="6102217" y="5388366"/>
            <a:ext cx="2734582" cy="75809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Back-End</a:t>
            </a:r>
            <a:endParaRPr lang="en-US" sz="2000" b="1" dirty="0">
              <a:solidFill>
                <a:schemeClr val="bg1"/>
              </a:solidFill>
            </a:endParaRPr>
          </a:p>
        </p:txBody>
      </p:sp>
      <p:sp>
        <p:nvSpPr>
          <p:cNvPr id="9" name="Rechteck: abgerundete Ecken 8">
            <a:extLst>
              <a:ext uri="{FF2B5EF4-FFF2-40B4-BE49-F238E27FC236}">
                <a16:creationId xmlns:a16="http://schemas.microsoft.com/office/drawing/2014/main" id="{9B129D37-9912-4EB4-8A72-32E982878246}"/>
              </a:ext>
            </a:extLst>
          </p:cNvPr>
          <p:cNvSpPr/>
          <p:nvPr/>
        </p:nvSpPr>
        <p:spPr>
          <a:xfrm>
            <a:off x="6167534" y="2242427"/>
            <a:ext cx="2734582" cy="2585579"/>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err="1">
                <a:solidFill>
                  <a:srgbClr val="0065BD"/>
                </a:solidFill>
              </a:rPr>
              <a:t>Context</a:t>
            </a:r>
            <a:r>
              <a:rPr lang="de-DE" sz="2000" b="1" dirty="0">
                <a:solidFill>
                  <a:srgbClr val="0065BD"/>
                </a:solidFill>
              </a:rPr>
              <a:t> Features</a:t>
            </a:r>
            <a:endParaRPr lang="en-US" sz="2000" b="1" dirty="0">
              <a:solidFill>
                <a:srgbClr val="0065BD"/>
              </a:solidFill>
            </a:endParaRPr>
          </a:p>
          <a:p>
            <a:pPr marL="342900" lvl="0" indent="-342900">
              <a:lnSpc>
                <a:spcPct val="150000"/>
              </a:lnSpc>
              <a:buAutoNum type="arabicPeriod"/>
            </a:pPr>
            <a:r>
              <a:rPr lang="en-US" b="1" dirty="0">
                <a:solidFill>
                  <a:srgbClr val="0065BD"/>
                </a:solidFill>
              </a:rPr>
              <a:t>Syllables </a:t>
            </a:r>
          </a:p>
          <a:p>
            <a:pPr marL="342900" lvl="0" indent="-342900">
              <a:lnSpc>
                <a:spcPct val="150000"/>
              </a:lnSpc>
              <a:buAutoNum type="arabicPeriod"/>
            </a:pPr>
            <a:r>
              <a:rPr lang="en-US" b="1" dirty="0">
                <a:solidFill>
                  <a:srgbClr val="0065BD"/>
                </a:solidFill>
              </a:rPr>
              <a:t>Phonemes</a:t>
            </a:r>
          </a:p>
          <a:p>
            <a:pPr marL="342900" lvl="0" indent="-342900">
              <a:lnSpc>
                <a:spcPct val="150000"/>
              </a:lnSpc>
              <a:buAutoNum type="arabicPeriod"/>
            </a:pPr>
            <a:r>
              <a:rPr lang="en-US" b="1" dirty="0">
                <a:solidFill>
                  <a:srgbClr val="0065BD"/>
                </a:solidFill>
              </a:rPr>
              <a:t>Unified tags</a:t>
            </a:r>
          </a:p>
          <a:p>
            <a:pPr marL="342900" lvl="0" indent="-342900">
              <a:lnSpc>
                <a:spcPct val="150000"/>
              </a:lnSpc>
              <a:buAutoNum type="arabicPeriod"/>
            </a:pPr>
            <a:r>
              <a:rPr lang="de-DE" b="1" dirty="0">
                <a:solidFill>
                  <a:srgbClr val="0065BD"/>
                </a:solidFill>
              </a:rPr>
              <a:t>S</a:t>
            </a:r>
            <a:r>
              <a:rPr lang="en-US" b="1" dirty="0">
                <a:solidFill>
                  <a:srgbClr val="0065BD"/>
                </a:solidFill>
              </a:rPr>
              <a:t>tress on syllable</a:t>
            </a:r>
            <a:endParaRPr lang="en-US" sz="2000" b="1" dirty="0">
              <a:solidFill>
                <a:srgbClr val="0065BD"/>
              </a:solidFill>
            </a:endParaRPr>
          </a:p>
        </p:txBody>
      </p:sp>
      <p:sp>
        <p:nvSpPr>
          <p:cNvPr id="11" name="Rechteck 10">
            <a:extLst>
              <a:ext uri="{FF2B5EF4-FFF2-40B4-BE49-F238E27FC236}">
                <a16:creationId xmlns:a16="http://schemas.microsoft.com/office/drawing/2014/main" id="{6DFF16E4-DC2C-4157-8006-A4220CF7F1CE}"/>
              </a:ext>
            </a:extLst>
          </p:cNvPr>
          <p:cNvSpPr/>
          <p:nvPr/>
        </p:nvSpPr>
        <p:spPr>
          <a:xfrm>
            <a:off x="3853805" y="5444247"/>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Gleichschenkliges Dreieck 12">
            <a:extLst>
              <a:ext uri="{FF2B5EF4-FFF2-40B4-BE49-F238E27FC236}">
                <a16:creationId xmlns:a16="http://schemas.microsoft.com/office/drawing/2014/main" id="{03CE4E87-6DCE-4A77-9EF8-0C8D600ACD25}"/>
              </a:ext>
            </a:extLst>
          </p:cNvPr>
          <p:cNvSpPr/>
          <p:nvPr/>
        </p:nvSpPr>
        <p:spPr>
          <a:xfrm rot="5400000">
            <a:off x="5003783" y="3387608"/>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4" name="Gleichschenkliges Dreieck 13">
            <a:extLst>
              <a:ext uri="{FF2B5EF4-FFF2-40B4-BE49-F238E27FC236}">
                <a16:creationId xmlns:a16="http://schemas.microsoft.com/office/drawing/2014/main" id="{C1C2EEE7-2DEB-40E6-B1CB-90B905B54109}"/>
              </a:ext>
            </a:extLst>
          </p:cNvPr>
          <p:cNvSpPr/>
          <p:nvPr/>
        </p:nvSpPr>
        <p:spPr>
          <a:xfrm rot="10800000">
            <a:off x="6581272" y="4986530"/>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5" name="Pfeil: nach unten 14">
            <a:extLst>
              <a:ext uri="{FF2B5EF4-FFF2-40B4-BE49-F238E27FC236}">
                <a16:creationId xmlns:a16="http://schemas.microsoft.com/office/drawing/2014/main" id="{19A3FD7A-473F-459C-A5DE-04E23485CD06}"/>
              </a:ext>
            </a:extLst>
          </p:cNvPr>
          <p:cNvSpPr/>
          <p:nvPr/>
        </p:nvSpPr>
        <p:spPr>
          <a:xfrm rot="16200000">
            <a:off x="1085982" y="3409549"/>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Pfeil: nach unten 15">
            <a:extLst>
              <a:ext uri="{FF2B5EF4-FFF2-40B4-BE49-F238E27FC236}">
                <a16:creationId xmlns:a16="http://schemas.microsoft.com/office/drawing/2014/main" id="{8BE110FE-33E8-455A-9A9B-87C83B1A192D}"/>
              </a:ext>
            </a:extLst>
          </p:cNvPr>
          <p:cNvSpPr/>
          <p:nvPr/>
        </p:nvSpPr>
        <p:spPr>
          <a:xfrm rot="5400000">
            <a:off x="5685203" y="5618868"/>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20" name="Gruppieren 19">
            <a:extLst>
              <a:ext uri="{FF2B5EF4-FFF2-40B4-BE49-F238E27FC236}">
                <a16:creationId xmlns:a16="http://schemas.microsoft.com/office/drawing/2014/main" id="{B702F79D-4136-4B1A-969A-23EC7C173AB1}"/>
              </a:ext>
            </a:extLst>
          </p:cNvPr>
          <p:cNvGrpSpPr/>
          <p:nvPr/>
        </p:nvGrpSpPr>
        <p:grpSpPr>
          <a:xfrm>
            <a:off x="1530220" y="2114783"/>
            <a:ext cx="7473821" cy="3221335"/>
            <a:chOff x="1530220" y="2114783"/>
            <a:chExt cx="7473821" cy="3221335"/>
          </a:xfrm>
        </p:grpSpPr>
        <p:sp>
          <p:nvSpPr>
            <p:cNvPr id="18" name="Rechteck 17">
              <a:extLst>
                <a:ext uri="{FF2B5EF4-FFF2-40B4-BE49-F238E27FC236}">
                  <a16:creationId xmlns:a16="http://schemas.microsoft.com/office/drawing/2014/main" id="{96F0A895-00CC-4512-9206-7D0E077C4775}"/>
                </a:ext>
              </a:extLst>
            </p:cNvPr>
            <p:cNvSpPr/>
            <p:nvPr/>
          </p:nvSpPr>
          <p:spPr>
            <a:xfrm>
              <a:off x="1530220" y="2114783"/>
              <a:ext cx="7473821" cy="2793119"/>
            </a:xfrm>
            <a:prstGeom prst="rect">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9" name="Rechteck 18">
              <a:extLst>
                <a:ext uri="{FF2B5EF4-FFF2-40B4-BE49-F238E27FC236}">
                  <a16:creationId xmlns:a16="http://schemas.microsoft.com/office/drawing/2014/main" id="{B14998C3-6F12-4C77-9F21-5F1925F856EF}"/>
                </a:ext>
              </a:extLst>
            </p:cNvPr>
            <p:cNvSpPr/>
            <p:nvPr/>
          </p:nvSpPr>
          <p:spPr>
            <a:xfrm>
              <a:off x="1750778" y="4936008"/>
              <a:ext cx="192232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Multiple DNNs</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1" name="Textfeld 20">
            <a:extLst>
              <a:ext uri="{FF2B5EF4-FFF2-40B4-BE49-F238E27FC236}">
                <a16:creationId xmlns:a16="http://schemas.microsoft.com/office/drawing/2014/main" id="{5EDCE0B1-F88B-4B96-837B-C9C31D111459}"/>
              </a:ext>
            </a:extLst>
          </p:cNvPr>
          <p:cNvSpPr txBox="1"/>
          <p:nvPr/>
        </p:nvSpPr>
        <p:spPr>
          <a:xfrm>
            <a:off x="3919824" y="622516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p:bldP spid="8" grpId="0" animBg="1"/>
      <p:bldP spid="9" grpId="0" animBg="1"/>
      <p:bldP spid="11" grpId="0"/>
      <p:bldP spid="13" grpId="0" animBg="1"/>
      <p:bldP spid="14" grpId="0" animBg="1"/>
      <p:bldP spid="15" grpId="0" animBg="1"/>
      <p:bldP spid="16"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1618591" y="4902021"/>
            <a:ext cx="5906816" cy="736939"/>
          </a:xfrm>
        </p:spPr>
        <p:txBody>
          <a:bodyPr/>
          <a:lstStyle/>
          <a:p>
            <a:pPr algn="ctr">
              <a:lnSpc>
                <a:spcPct val="200000"/>
              </a:lnSpc>
            </a:pPr>
            <a:r>
              <a:rPr lang="de-DE" sz="2400" dirty="0">
                <a:solidFill>
                  <a:schemeClr val="tx1"/>
                </a:solidFill>
              </a:rPr>
              <a:t>Overall </a:t>
            </a:r>
            <a:r>
              <a:rPr lang="de-DE" sz="2400" dirty="0" err="1">
                <a:solidFill>
                  <a:schemeClr val="tx1"/>
                </a:solidFill>
              </a:rPr>
              <a:t>reduction</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model</a:t>
            </a:r>
            <a:r>
              <a:rPr lang="de-DE" sz="2400" dirty="0">
                <a:solidFill>
                  <a:schemeClr val="tx1"/>
                </a:solidFill>
              </a:rPr>
              <a:t> </a:t>
            </a:r>
            <a:r>
              <a:rPr lang="de-DE" sz="2400" dirty="0" err="1">
                <a:solidFill>
                  <a:schemeClr val="tx1"/>
                </a:solidFill>
              </a:rPr>
              <a:t>size</a:t>
            </a:r>
            <a:r>
              <a:rPr lang="de-DE" sz="2400" dirty="0">
                <a:solidFill>
                  <a:schemeClr val="tx1"/>
                </a:solidFill>
              </a:rPr>
              <a:t> </a:t>
            </a:r>
            <a:r>
              <a:rPr lang="de-DE" sz="2400" dirty="0" err="1">
                <a:solidFill>
                  <a:schemeClr val="tx1"/>
                </a:solidFill>
              </a:rPr>
              <a:t>by</a:t>
            </a:r>
            <a:r>
              <a:rPr lang="de-DE" sz="2400" dirty="0">
                <a:solidFill>
                  <a:schemeClr val="tx1"/>
                </a:solidFill>
              </a:rPr>
              <a:t> ~ 60 %</a:t>
            </a:r>
            <a:endParaRPr lang="de-DE" sz="20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134463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1259986" y="3869840"/>
            <a:ext cx="6624025"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6602713"/>
              </p:ext>
            </p:extLst>
          </p:nvPr>
        </p:nvGraphicFramePr>
        <p:xfrm>
          <a:off x="343589" y="1598369"/>
          <a:ext cx="8460000" cy="216000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50588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SYL</a:t>
                      </a:r>
                      <a:endParaRPr lang="en-US" sz="1600" dirty="0">
                        <a:solidFill>
                          <a:schemeClr val="bg1"/>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55137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55137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55137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186152"/>
            <a:ext cx="6212435" cy="147144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177506" y="4313355"/>
            <a:ext cx="4782616" cy="588666"/>
          </a:xfrm>
          <a:prstGeom prst="triangle">
            <a:avLst>
              <a:gd name="adj" fmla="val 50000"/>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3190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999999"/>
                                      </p:to>
                                    </p:animClr>
                                    <p:animClr clrSpc="rgb" dir="cw">
                                      <p:cBhvr>
                                        <p:cTn id="22" dur="500" fill="hold"/>
                                        <p:tgtEl>
                                          <p:spTgt spid="2">
                                            <p:txEl>
                                              <p:pRg st="3" end="3"/>
                                            </p:txEl>
                                          </p:spTgt>
                                        </p:tgtEl>
                                        <p:attrNameLst>
                                          <p:attrName>fillcolor</p:attrName>
                                        </p:attrNameLst>
                                      </p:cBhvr>
                                      <p:to>
                                        <a:srgbClr val="999999"/>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7934" y="1206832"/>
            <a:ext cx="8508999" cy="4136945"/>
          </a:xfrm>
        </p:spPr>
        <p:txBody>
          <a:bodyPr/>
          <a:lstStyle/>
          <a:p>
            <a:r>
              <a:rPr lang="en-US" sz="2000" b="1" dirty="0">
                <a:solidFill>
                  <a:schemeClr val="tx1"/>
                </a:solidFill>
              </a:rPr>
              <a:t>Speech synthesis is an important technology </a:t>
            </a:r>
          </a:p>
          <a:p>
            <a:pPr marL="285750" indent="-285750">
              <a:buFont typeface="Wingdings" panose="05000000000000000000" pitchFamily="2" charset="2"/>
              <a:buChar char="à"/>
            </a:pPr>
            <a:r>
              <a:rPr lang="en-US" sz="1800" dirty="0">
                <a:solidFill>
                  <a:schemeClr val="tx1"/>
                </a:solidFill>
                <a:sym typeface="Wingdings" panose="05000000000000000000" pitchFamily="2" charset="2"/>
              </a:rPr>
              <a:t>Huge research volume</a:t>
            </a:r>
          </a:p>
          <a:p>
            <a:pPr marL="285750" indent="-285750">
              <a:buFont typeface="Wingdings" panose="05000000000000000000" pitchFamily="2" charset="2"/>
              <a:buChar char="à"/>
            </a:pPr>
            <a:r>
              <a:rPr lang="en-US" sz="1800" dirty="0">
                <a:solidFill>
                  <a:schemeClr val="tx1"/>
                </a:solidFill>
              </a:rPr>
              <a:t>Practical relevance with many application</a:t>
            </a:r>
          </a:p>
          <a:p>
            <a:pPr>
              <a:spcBef>
                <a:spcPts val="1800"/>
              </a:spcBef>
            </a:pPr>
            <a:r>
              <a:rPr lang="en-US" sz="2000" b="1" dirty="0">
                <a:solidFill>
                  <a:schemeClr val="tx1"/>
                </a:solidFill>
              </a:rPr>
              <a:t>Deep learning models have emerged in the last decade</a:t>
            </a:r>
          </a:p>
          <a:p>
            <a:pPr marL="342900" indent="-342900">
              <a:buFont typeface="Wingdings" panose="05000000000000000000" pitchFamily="2" charset="2"/>
              <a:buChar char="à"/>
            </a:pPr>
            <a:r>
              <a:rPr lang="de-DE" sz="1800" dirty="0" err="1">
                <a:solidFill>
                  <a:schemeClr val="tx1"/>
                </a:solidFill>
                <a:sym typeface="Wingdings" panose="05000000000000000000" pitchFamily="2" charset="2"/>
              </a:rPr>
              <a:t>Strength</a:t>
            </a:r>
            <a:r>
              <a:rPr lang="de-DE" sz="1800" dirty="0">
                <a:solidFill>
                  <a:schemeClr val="tx1"/>
                </a:solidFill>
                <a:sym typeface="Wingdings" panose="05000000000000000000" pitchFamily="2" charset="2"/>
              </a:rPr>
              <a:t>: Mapping </a:t>
            </a:r>
            <a:r>
              <a:rPr lang="de-DE" sz="1800" dirty="0" err="1">
                <a:solidFill>
                  <a:schemeClr val="tx1"/>
                </a:solidFill>
                <a:sym typeface="Wingdings" panose="05000000000000000000" pitchFamily="2" charset="2"/>
              </a:rPr>
              <a:t>complex</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input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simple </a:t>
            </a:r>
            <a:r>
              <a:rPr lang="de-DE" sz="1800" dirty="0" err="1">
                <a:solidFill>
                  <a:schemeClr val="tx1"/>
                </a:solidFill>
                <a:sym typeface="Wingdings" panose="05000000000000000000" pitchFamily="2" charset="2"/>
              </a:rPr>
              <a:t>output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endParaRPr lang="de-DE" sz="1800" dirty="0">
              <a:solidFill>
                <a:schemeClr val="tx1"/>
              </a:solidFill>
              <a:sym typeface="Wingdings" panose="05000000000000000000" pitchFamily="2" charset="2"/>
            </a:endParaRPr>
          </a:p>
          <a:p>
            <a:pPr marL="342900" indent="-342900">
              <a:buFont typeface="Wingdings" panose="05000000000000000000" pitchFamily="2" charset="2"/>
              <a:buChar char="à"/>
            </a:pPr>
            <a:r>
              <a:rPr lang="de-DE" sz="1800" dirty="0">
                <a:solidFill>
                  <a:schemeClr val="tx1"/>
                </a:solidFill>
                <a:sym typeface="Wingdings" panose="05000000000000000000" pitchFamily="2" charset="2"/>
              </a:rPr>
              <a:t>Deep </a:t>
            </a:r>
            <a:r>
              <a:rPr lang="de-DE" sz="1800" dirty="0" err="1">
                <a:solidFill>
                  <a:schemeClr val="tx1"/>
                </a:solidFill>
                <a:sym typeface="Wingdings" panose="05000000000000000000" pitchFamily="2" charset="2"/>
              </a:rPr>
              <a:t>learning</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can</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be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used</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improve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speech</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synthesis</a:t>
            </a:r>
            <a:endParaRPr lang="en-US" sz="1800" dirty="0">
              <a:solidFill>
                <a:schemeClr val="tx1"/>
              </a:solidFill>
            </a:endParaRPr>
          </a:p>
          <a:p>
            <a:pPr>
              <a:spcBef>
                <a:spcPts val="1800"/>
              </a:spcBef>
            </a:pPr>
            <a:r>
              <a:rPr lang="en-US" sz="2000" b="1" dirty="0"/>
              <a:t>Huge number of mobile devices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Need for robust and resource-efficient implementations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Deep learning model</a:t>
            </a:r>
            <a:r>
              <a:rPr lang="de-DE" sz="1800" dirty="0">
                <a:solidFill>
                  <a:schemeClr val="tx1"/>
                </a:solidFill>
                <a:sym typeface="Wingdings" panose="05000000000000000000" pitchFamily="2" charset="2"/>
              </a:rPr>
              <a:t>s </a:t>
            </a:r>
            <a:r>
              <a:rPr lang="en-US" sz="1800"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
        <p:nvSpPr>
          <p:cNvPr id="2" name="Flussdiagramm: Datenträger mit sequenziellem Zugriff 1">
            <a:extLst>
              <a:ext uri="{FF2B5EF4-FFF2-40B4-BE49-F238E27FC236}">
                <a16:creationId xmlns:a16="http://schemas.microsoft.com/office/drawing/2014/main" id="{7197EF2E-AD87-42D4-B086-AA3901699FBB}"/>
              </a:ext>
            </a:extLst>
          </p:cNvPr>
          <p:cNvSpPr/>
          <p:nvPr/>
        </p:nvSpPr>
        <p:spPr>
          <a:xfrm>
            <a:off x="7363603" y="4813140"/>
            <a:ext cx="1538343" cy="1538343"/>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Speech sample</a:t>
            </a:r>
            <a:endParaRPr lang="en-US" dirty="0"/>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7934" y="1206832"/>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
        <p:nvSpPr>
          <p:cNvPr id="2" name="Flussdiagramm: Datenträger mit sequenziellem Zugriff 1">
            <a:extLst>
              <a:ext uri="{FF2B5EF4-FFF2-40B4-BE49-F238E27FC236}">
                <a16:creationId xmlns:a16="http://schemas.microsoft.com/office/drawing/2014/main" id="{7197EF2E-AD87-42D4-B086-AA3901699FBB}"/>
              </a:ext>
            </a:extLst>
          </p:cNvPr>
          <p:cNvSpPr/>
          <p:nvPr/>
        </p:nvSpPr>
        <p:spPr>
          <a:xfrm>
            <a:off x="6262591" y="3894269"/>
            <a:ext cx="1538343" cy="1538343"/>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Speech sample</a:t>
            </a:r>
            <a:endParaRPr lang="en-US" dirty="0"/>
          </a:p>
        </p:txBody>
      </p:sp>
    </p:spTree>
    <p:extLst>
      <p:ext uri="{BB962C8B-B14F-4D97-AF65-F5344CB8AC3E}">
        <p14:creationId xmlns:p14="http://schemas.microsoft.com/office/powerpoint/2010/main" val="361337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4217026344"/>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128625"/>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429276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27</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533627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28</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999999"/>
                                      </p:to>
                                    </p:animClr>
                                    <p:animClr clrSpc="rgb" dir="cw">
                                      <p:cBhvr>
                                        <p:cTn id="7" dur="500" fill="hold"/>
                                        <p:tgtEl>
                                          <p:spTgt spid="2">
                                            <p:txEl>
                                              <p:pRg st="1" end="1"/>
                                            </p:txEl>
                                          </p:spTgt>
                                        </p:tgtEl>
                                        <p:attrNameLst>
                                          <p:attrName>fillcolor</p:attrName>
                                        </p:attrNameLst>
                                      </p:cBhvr>
                                      <p:to>
                                        <a:srgbClr val="999999"/>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1"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1"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Content </a:t>
            </a:r>
            <a:r>
              <a:rPr lang="de-DE" dirty="0" err="1"/>
              <a:t>of</a:t>
            </a:r>
            <a:r>
              <a:rPr lang="de-DE" dirty="0"/>
              <a:t> Paper</a:t>
            </a:r>
            <a:endParaRPr lang="en-US" dirty="0"/>
          </a:p>
        </p:txBody>
      </p:sp>
      <p:sp>
        <p:nvSpPr>
          <p:cNvPr id="5" name="Inhaltsplatzhalter 1">
            <a:extLst>
              <a:ext uri="{FF2B5EF4-FFF2-40B4-BE49-F238E27FC236}">
                <a16:creationId xmlns:a16="http://schemas.microsoft.com/office/drawing/2014/main" id="{74071558-8369-452D-B9B2-7EC071C0B032}"/>
              </a:ext>
            </a:extLst>
          </p:cNvPr>
          <p:cNvSpPr txBox="1">
            <a:spLocks/>
          </p:cNvSpPr>
          <p:nvPr/>
        </p:nvSpPr>
        <p:spPr>
          <a:xfrm>
            <a:off x="319088" y="1323117"/>
            <a:ext cx="8508999" cy="50346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800" b="1" dirty="0"/>
              <a:t>Intro</a:t>
            </a:r>
          </a:p>
          <a:p>
            <a:pPr marL="342900" indent="-342900">
              <a:spcBef>
                <a:spcPts val="600"/>
              </a:spcBef>
              <a:buFont typeface="+mj-lt"/>
              <a:buAutoNum type="arabicPeriod"/>
            </a:pPr>
            <a:r>
              <a:rPr lang="en-US" sz="1800" b="1" dirty="0"/>
              <a:t>Conventional Speech Synthesis</a:t>
            </a:r>
          </a:p>
          <a:p>
            <a:pPr marL="519113" lvl="1" indent="-342900">
              <a:lnSpc>
                <a:spcPct val="150000"/>
              </a:lnSpc>
              <a:buFont typeface="+mj-lt"/>
              <a:buAutoNum type="alphaLcParenR"/>
            </a:pPr>
            <a:r>
              <a:rPr lang="en-US" dirty="0"/>
              <a:t>Motivation and Approaches</a:t>
            </a:r>
          </a:p>
          <a:p>
            <a:pPr marL="519113" lvl="1" indent="-342900">
              <a:lnSpc>
                <a:spcPct val="150000"/>
              </a:lnSpc>
              <a:buFont typeface="+mj-lt"/>
              <a:buAutoNum type="alphaLcParenR"/>
            </a:pPr>
            <a:r>
              <a:rPr lang="en-US" dirty="0"/>
              <a:t>HMM-based Synthesis			</a:t>
            </a:r>
            <a:r>
              <a:rPr lang="en-US" dirty="0">
                <a:sym typeface="Wingdings" panose="05000000000000000000" pitchFamily="2" charset="2"/>
              </a:rPr>
              <a:t> Black et al. (2007), ICASSP ’07</a:t>
            </a:r>
            <a:endParaRPr lang="en-US" dirty="0"/>
          </a:p>
          <a:p>
            <a:pPr marL="342900" indent="-342900">
              <a:spcBef>
                <a:spcPts val="600"/>
              </a:spcBef>
              <a:buFont typeface="+mj-lt"/>
              <a:buAutoNum type="arabicPeriod"/>
            </a:pPr>
            <a:r>
              <a:rPr lang="en-US" sz="1800" b="1" dirty="0"/>
              <a:t>Speech Synthesis with Deep Learning Models</a:t>
            </a:r>
          </a:p>
          <a:p>
            <a:pPr marL="519113" lvl="1" indent="-342900">
              <a:lnSpc>
                <a:spcPct val="150000"/>
              </a:lnSpc>
              <a:buFont typeface="+mj-lt"/>
              <a:buAutoNum type="alphaLcParenR"/>
            </a:pPr>
            <a:r>
              <a:rPr lang="en-US" dirty="0"/>
              <a:t>One Specific Approach for Improvement	</a:t>
            </a:r>
            <a:r>
              <a:rPr lang="en-US" dirty="0">
                <a:sym typeface="Wingdings" panose="05000000000000000000" pitchFamily="2" charset="2"/>
              </a:rPr>
              <a:t> Zen et al. (2013), ICASSP ’13</a:t>
            </a:r>
            <a:endParaRPr lang="en-US" dirty="0"/>
          </a:p>
          <a:p>
            <a:pPr marL="519113" lvl="1" indent="-342900">
              <a:lnSpc>
                <a:spcPct val="150000"/>
              </a:lnSpc>
              <a:buFont typeface="+mj-lt"/>
              <a:buAutoNum type="alphaLcParenR"/>
            </a:pPr>
            <a:r>
              <a:rPr lang="en-US" dirty="0"/>
              <a:t>Other Ways for Improvement		</a:t>
            </a:r>
            <a:r>
              <a:rPr lang="en-US" dirty="0">
                <a:sym typeface="Wingdings" panose="05000000000000000000" pitchFamily="2" charset="2"/>
              </a:rPr>
              <a:t> Hashimoto et al. (2015), ICASSP ’13</a:t>
            </a:r>
            <a:endParaRPr lang="en-US" dirty="0"/>
          </a:p>
          <a:p>
            <a:pPr marL="342900" indent="-342900">
              <a:spcBef>
                <a:spcPts val="600"/>
              </a:spcBef>
              <a:buFont typeface="+mj-lt"/>
              <a:buAutoNum type="arabicPeriod"/>
            </a:pPr>
            <a:r>
              <a:rPr lang="en-US" sz="1800" b="1" dirty="0"/>
              <a:t>Speech Synthesis on Mobile Devices</a:t>
            </a:r>
          </a:p>
          <a:p>
            <a:pPr marL="519113" lvl="1" indent="-342900">
              <a:lnSpc>
                <a:spcPct val="150000"/>
              </a:lnSpc>
              <a:buFont typeface="+mj-lt"/>
              <a:buAutoNum type="alphaLcParenR"/>
            </a:pPr>
            <a:r>
              <a:rPr lang="en-US" dirty="0"/>
              <a:t>Motivation and Challenges	</a:t>
            </a:r>
          </a:p>
          <a:p>
            <a:pPr marL="519113" lvl="1" indent="-342900">
              <a:lnSpc>
                <a:spcPct val="150000"/>
              </a:lnSpc>
              <a:buFont typeface="+mj-lt"/>
              <a:buAutoNum type="alphaLcParenR"/>
            </a:pPr>
            <a:r>
              <a:rPr lang="en-US" dirty="0"/>
              <a:t>Optimized HMM-based Synthesis		</a:t>
            </a:r>
            <a:r>
              <a:rPr lang="en-US" dirty="0">
                <a:sym typeface="Wingdings" panose="05000000000000000000" pitchFamily="2" charset="2"/>
              </a:rPr>
              <a:t> </a:t>
            </a:r>
            <a:r>
              <a:rPr lang="en-US" dirty="0" err="1"/>
              <a:t>Tóth</a:t>
            </a:r>
            <a:r>
              <a:rPr lang="en-US" dirty="0"/>
              <a:t> et al. (2012), JACIII ’12</a:t>
            </a:r>
          </a:p>
          <a:p>
            <a:pPr marL="519113" lvl="1" indent="-342900">
              <a:lnSpc>
                <a:spcPct val="150000"/>
              </a:lnSpc>
              <a:buFont typeface="+mj-lt"/>
              <a:buAutoNum type="alphaLcParenR"/>
            </a:pPr>
            <a:r>
              <a:rPr lang="en-US" dirty="0"/>
              <a:t>Deep Learning-based Synthesis		</a:t>
            </a:r>
            <a:r>
              <a:rPr lang="en-US" dirty="0">
                <a:sym typeface="Wingdings" panose="05000000000000000000" pitchFamily="2" charset="2"/>
              </a:rPr>
              <a:t> </a:t>
            </a:r>
            <a:r>
              <a:rPr lang="en-US" dirty="0" err="1"/>
              <a:t>Boroş</a:t>
            </a:r>
            <a:r>
              <a:rPr lang="en-US" dirty="0"/>
              <a:t> et al. (2015)</a:t>
            </a:r>
            <a:r>
              <a:rPr lang="en-US" dirty="0">
                <a:sym typeface="Wingdings" panose="05000000000000000000" pitchFamily="2" charset="2"/>
              </a:rPr>
              <a:t>, MEDES ’15</a:t>
            </a:r>
            <a:endParaRPr lang="en-US" dirty="0"/>
          </a:p>
          <a:p>
            <a:pPr marL="342900" indent="-342900">
              <a:spcBef>
                <a:spcPts val="600"/>
              </a:spcBef>
              <a:buFont typeface="+mj-lt"/>
              <a:buAutoNum type="arabicPeriod"/>
            </a:pPr>
            <a:r>
              <a:rPr lang="en-US" sz="1800" b="1" dirty="0"/>
              <a:t>Conclusions</a:t>
            </a:r>
          </a:p>
        </p:txBody>
      </p:sp>
      <p:sp>
        <p:nvSpPr>
          <p:cNvPr id="6" name="Rechteck: abgerundete Ecken 5">
            <a:extLst>
              <a:ext uri="{FF2B5EF4-FFF2-40B4-BE49-F238E27FC236}">
                <a16:creationId xmlns:a16="http://schemas.microsoft.com/office/drawing/2014/main" id="{E9EE7A46-9781-4695-ABAC-E96A7B1BE982}"/>
              </a:ext>
            </a:extLst>
          </p:cNvPr>
          <p:cNvSpPr/>
          <p:nvPr/>
        </p:nvSpPr>
        <p:spPr>
          <a:xfrm>
            <a:off x="149542" y="3504032"/>
            <a:ext cx="8122099"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7" name="Rechteck: abgerundete Ecken 6">
            <a:extLst>
              <a:ext uri="{FF2B5EF4-FFF2-40B4-BE49-F238E27FC236}">
                <a16:creationId xmlns:a16="http://schemas.microsoft.com/office/drawing/2014/main" id="{EA82030C-0B3F-4626-95BD-368D88F1D0AE}"/>
              </a:ext>
            </a:extLst>
          </p:cNvPr>
          <p:cNvSpPr/>
          <p:nvPr/>
        </p:nvSpPr>
        <p:spPr>
          <a:xfrm>
            <a:off x="149543" y="5432680"/>
            <a:ext cx="8122098"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8" name="Rechteck: abgerundete Ecken 7">
            <a:extLst>
              <a:ext uri="{FF2B5EF4-FFF2-40B4-BE49-F238E27FC236}">
                <a16:creationId xmlns:a16="http://schemas.microsoft.com/office/drawing/2014/main" id="{C3A925C6-530C-4F62-B37F-7A0C08A8CED0}"/>
              </a:ext>
            </a:extLst>
          </p:cNvPr>
          <p:cNvSpPr/>
          <p:nvPr/>
        </p:nvSpPr>
        <p:spPr>
          <a:xfrm>
            <a:off x="149543" y="2281172"/>
            <a:ext cx="3371424"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Tree>
    <p:extLst>
      <p:ext uri="{BB962C8B-B14F-4D97-AF65-F5344CB8AC3E}">
        <p14:creationId xmlns:p14="http://schemas.microsoft.com/office/powerpoint/2010/main" val="34524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19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126435" y="1475770"/>
            <a:ext cx="3602268"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26854" y="141863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0803147">
            <a:off x="2411485" y="1815048"/>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1057823">
            <a:off x="334912" y="3773235"/>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2655624" y="5373159"/>
            <a:ext cx="5771708"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a:off x="410779" y="4865170"/>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787635">
            <a:off x="5380308" y="3652386"/>
            <a:ext cx="3622851"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461972">
            <a:off x="4169790" y="4256372"/>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423053">
            <a:off x="1545451" y="2667023"/>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2286656769"/>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hteck: abgerundete Ecken 11">
            <a:extLst>
              <a:ext uri="{FF2B5EF4-FFF2-40B4-BE49-F238E27FC236}">
                <a16:creationId xmlns:a16="http://schemas.microsoft.com/office/drawing/2014/main" id="{580024FC-5AED-4503-A563-928631C27B86}"/>
              </a:ext>
            </a:extLst>
          </p:cNvPr>
          <p:cNvSpPr/>
          <p:nvPr/>
        </p:nvSpPr>
        <p:spPr>
          <a:xfrm>
            <a:off x="612000"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Playback </a:t>
            </a:r>
            <a:r>
              <a:rPr lang="de-DE" sz="1400" b="1" dirty="0" err="1">
                <a:solidFill>
                  <a:srgbClr val="0065BD"/>
                </a:solidFill>
              </a:rPr>
              <a:t>of</a:t>
            </a:r>
            <a:endParaRPr lang="de-DE" sz="1400" b="1" dirty="0">
              <a:solidFill>
                <a:srgbClr val="0065BD"/>
              </a:solidFill>
            </a:endParaRPr>
          </a:p>
          <a:p>
            <a:pPr lvl="0" algn="ctr">
              <a:lnSpc>
                <a:spcPct val="114000"/>
              </a:lnSpc>
            </a:pPr>
            <a:r>
              <a:rPr lang="de-DE" sz="1400" b="1" dirty="0" err="1">
                <a:solidFill>
                  <a:srgbClr val="0065BD"/>
                </a:solidFill>
              </a:rPr>
              <a:t>prerecorded</a:t>
            </a:r>
            <a:r>
              <a:rPr lang="de-DE" sz="1400" b="1" dirty="0">
                <a:solidFill>
                  <a:srgbClr val="0065BD"/>
                </a:solidFill>
              </a:rPr>
              <a:t> </a:t>
            </a:r>
            <a:r>
              <a:rPr lang="de-DE" sz="1400" b="1" dirty="0" err="1">
                <a:solidFill>
                  <a:srgbClr val="0065BD"/>
                </a:solidFill>
              </a:rPr>
              <a:t>speech</a:t>
            </a:r>
            <a:endParaRPr lang="de-DE" sz="1400" b="1" dirty="0">
              <a:solidFill>
                <a:srgbClr val="0065BD"/>
              </a:solidFill>
            </a:endParaRPr>
          </a:p>
        </p:txBody>
      </p:sp>
      <p:sp>
        <p:nvSpPr>
          <p:cNvPr id="13" name="Rechteck: abgerundete Ecken 12">
            <a:extLst>
              <a:ext uri="{FF2B5EF4-FFF2-40B4-BE49-F238E27FC236}">
                <a16:creationId xmlns:a16="http://schemas.microsoft.com/office/drawing/2014/main" id="{2F18327B-92A9-48A7-912D-BB09B6DF0BB2}"/>
              </a:ext>
            </a:extLst>
          </p:cNvPr>
          <p:cNvSpPr/>
          <p:nvPr/>
        </p:nvSpPr>
        <p:spPr>
          <a:xfrm>
            <a:off x="612000"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err="1">
                <a:solidFill>
                  <a:srgbClr val="0065BD"/>
                </a:solidFill>
              </a:rPr>
              <a:t>No</a:t>
            </a:r>
            <a:r>
              <a:rPr lang="de-DE" sz="1400" b="1" dirty="0">
                <a:solidFill>
                  <a:srgbClr val="0065BD"/>
                </a:solidFill>
              </a:rPr>
              <a:t> </a:t>
            </a:r>
            <a:r>
              <a:rPr lang="de-DE" sz="1400" b="1" dirty="0" err="1">
                <a:solidFill>
                  <a:srgbClr val="0065BD"/>
                </a:solidFill>
              </a:rPr>
              <a:t>flexibility</a:t>
            </a:r>
            <a:endParaRPr lang="de-DE" sz="1400" b="1" dirty="0">
              <a:solidFill>
                <a:srgbClr val="0065BD"/>
              </a:solidFill>
            </a:endParaRPr>
          </a:p>
        </p:txBody>
      </p:sp>
      <p:sp>
        <p:nvSpPr>
          <p:cNvPr id="15" name="Rechteck: abgerundete Ecken 14">
            <a:extLst>
              <a:ext uri="{FF2B5EF4-FFF2-40B4-BE49-F238E27FC236}">
                <a16:creationId xmlns:a16="http://schemas.microsoft.com/office/drawing/2014/main" id="{9AC0C836-62AC-441A-9288-754D8388C7B2}"/>
              </a:ext>
            </a:extLst>
          </p:cNvPr>
          <p:cNvSpPr/>
          <p:nvPr/>
        </p:nvSpPr>
        <p:spPr>
          <a:xfrm>
            <a:off x="3422317"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Speech is generated of linguistic descriptions</a:t>
            </a:r>
          </a:p>
        </p:txBody>
      </p:sp>
      <p:sp>
        <p:nvSpPr>
          <p:cNvPr id="16" name="Rechteck: abgerundete Ecken 15">
            <a:extLst>
              <a:ext uri="{FF2B5EF4-FFF2-40B4-BE49-F238E27FC236}">
                <a16:creationId xmlns:a16="http://schemas.microsoft.com/office/drawing/2014/main" id="{C8369175-34FD-4B47-89AF-C8CD74EEE79C}"/>
              </a:ext>
            </a:extLst>
          </p:cNvPr>
          <p:cNvSpPr/>
          <p:nvPr/>
        </p:nvSpPr>
        <p:spPr>
          <a:xfrm>
            <a:off x="3422317"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Independent of text</a:t>
            </a:r>
          </a:p>
        </p:txBody>
      </p:sp>
      <p:sp>
        <p:nvSpPr>
          <p:cNvPr id="17" name="Rechteck: abgerundete Ecken 16">
            <a:extLst>
              <a:ext uri="{FF2B5EF4-FFF2-40B4-BE49-F238E27FC236}">
                <a16:creationId xmlns:a16="http://schemas.microsoft.com/office/drawing/2014/main" id="{81323A08-E602-4ED2-A747-B7223BC5F5A1}"/>
              </a:ext>
            </a:extLst>
          </p:cNvPr>
          <p:cNvSpPr/>
          <p:nvPr/>
        </p:nvSpPr>
        <p:spPr>
          <a:xfrm>
            <a:off x="6232634"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Arbitrary text is converted to speech</a:t>
            </a:r>
          </a:p>
        </p:txBody>
      </p:sp>
      <p:sp>
        <p:nvSpPr>
          <p:cNvPr id="18" name="Rechteck: abgerundete Ecken 17">
            <a:extLst>
              <a:ext uri="{FF2B5EF4-FFF2-40B4-BE49-F238E27FC236}">
                <a16:creationId xmlns:a16="http://schemas.microsoft.com/office/drawing/2014/main" id="{47F2C97C-946C-4D64-B120-DA19DF22D129}"/>
              </a:ext>
            </a:extLst>
          </p:cNvPr>
          <p:cNvSpPr/>
          <p:nvPr/>
        </p:nvSpPr>
        <p:spPr>
          <a:xfrm>
            <a:off x="6232634"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Natural language processing required</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965306-EFCA-4131-8B01-DCCCBBBD5D3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FC05ECB1-F665-4C54-A27F-7B054BD863E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30FE88A-EAB6-44A5-AB33-0EC98067AAB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8301A8A2-3E71-4921-9BE3-5E2EF27A951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61F4B90-94EE-4FF8-9809-F4EFFC1459A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7D7350E8-474D-46C3-8EDA-D98292300C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7B47AD0-240A-484B-8715-49F48CF6D28C}"/>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P spid="12" grpId="0" uiExpand="1" animBg="1"/>
      <p:bldP spid="13" grpId="0" uiExpand="1" animBg="1"/>
      <p:bldP spid="15" grpId="0" uiExpand="1" animBg="1"/>
      <p:bldP spid="16" grpId="0" uiExpand="1"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546538" y="1013392"/>
            <a:ext cx="3457903" cy="4567601"/>
            <a:chOff x="546538" y="2116978"/>
            <a:chExt cx="3457903" cy="4567601"/>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546538" y="3133203"/>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de-DE" sz="2000" b="1" dirty="0">
                  <a:solidFill>
                    <a:schemeClr val="bg1"/>
                  </a:solidFill>
                </a:rPr>
                <a:t>Natural Language </a:t>
              </a:r>
            </a:p>
            <a:p>
              <a:pPr algn="ctr">
                <a:lnSpc>
                  <a:spcPct val="114000"/>
                </a:lnSpc>
                <a:spcBef>
                  <a:spcPts val="0"/>
                </a:spcBef>
              </a:pPr>
              <a:r>
                <a:rPr lang="de-DE" sz="2000" b="1" dirty="0">
                  <a:solidFill>
                    <a:schemeClr val="bg1"/>
                  </a:solidFill>
                </a:rPr>
                <a:t>Processing</a:t>
              </a:r>
            </a:p>
            <a:p>
              <a:pPr marL="357188" indent="-180975">
                <a:lnSpc>
                  <a:spcPct val="150000"/>
                </a:lnSpc>
                <a:spcBef>
                  <a:spcPts val="600"/>
                </a:spcBef>
                <a:buFont typeface="Arial" panose="020B0604020202020204" pitchFamily="34" charset="0"/>
                <a:buChar char="•"/>
              </a:pPr>
              <a:r>
                <a:rPr lang="en-US" sz="1700" dirty="0">
                  <a:solidFill>
                    <a:schemeClr val="bg1"/>
                  </a:solidFill>
                </a:rPr>
                <a:t>Part-of-speech tagging</a:t>
              </a:r>
            </a:p>
            <a:p>
              <a:pPr marL="357188" indent="-180975">
                <a:lnSpc>
                  <a:spcPct val="150000"/>
                </a:lnSpc>
                <a:buFont typeface="Arial" panose="020B0604020202020204" pitchFamily="34" charset="0"/>
                <a:buChar char="•"/>
              </a:pPr>
              <a:r>
                <a:rPr lang="en-US" sz="1700" dirty="0">
                  <a:solidFill>
                    <a:schemeClr val="bg1"/>
                  </a:solidFill>
                </a:rPr>
                <a:t>Text normalization</a:t>
              </a:r>
            </a:p>
            <a:p>
              <a:pPr marL="357188" indent="-180975">
                <a:lnSpc>
                  <a:spcPct val="150000"/>
                </a:lnSpc>
                <a:buFont typeface="Arial" panose="020B0604020202020204" pitchFamily="34" charset="0"/>
                <a:buChar char="•"/>
              </a:pPr>
              <a:r>
                <a:rPr lang="en-US" sz="1700" dirty="0">
                  <a:solidFill>
                    <a:schemeClr val="bg1"/>
                  </a:solidFill>
                </a:rPr>
                <a:t>Phonetic transcription</a:t>
              </a:r>
            </a:p>
            <a:p>
              <a:pPr marL="357188" indent="-180975">
                <a:lnSpc>
                  <a:spcPct val="150000"/>
                </a:lnSpc>
                <a:buFont typeface="Arial" panose="020B0604020202020204" pitchFamily="34" charset="0"/>
                <a:buChar char="•"/>
              </a:pPr>
              <a:r>
                <a:rPr lang="en-US" sz="1700" dirty="0">
                  <a:solidFill>
                    <a:schemeClr val="bg1"/>
                  </a:solidFill>
                </a:rPr>
                <a:t>Syllabification</a:t>
              </a:r>
            </a:p>
            <a:p>
              <a:pPr marL="357188" indent="-180975">
                <a:lnSpc>
                  <a:spcPct val="150000"/>
                </a:lnSpc>
                <a:buFont typeface="Arial" panose="020B0604020202020204" pitchFamily="34" charset="0"/>
                <a:buChar char="•"/>
              </a:pPr>
              <a:r>
                <a:rPr lang="en-US" sz="1700" dirty="0">
                  <a:solidFill>
                    <a:schemeClr val="bg1"/>
                  </a:solidFill>
                </a:rPr>
                <a:t>Stress prediction</a:t>
              </a:r>
            </a:p>
            <a:p>
              <a:pPr marL="357188" indent="-180975">
                <a:lnSpc>
                  <a:spcPct val="150000"/>
                </a:lnSpc>
                <a:buFont typeface="Arial" panose="020B0604020202020204" pitchFamily="34" charset="0"/>
                <a:buChar char="•"/>
              </a:pPr>
              <a:r>
                <a:rPr lang="en-US" sz="1700" dirty="0">
                  <a:solidFill>
                    <a:schemeClr val="bg1"/>
                  </a:solidFill>
                </a:rPr>
                <a:t>Prosodic analysis</a:t>
              </a:r>
              <a:endParaRPr lang="de-DE" sz="1700" dirty="0">
                <a:solidFill>
                  <a:schemeClr val="bg1"/>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sp>
        <p:nvSpPr>
          <p:cNvPr id="14" name="Textfeld 13">
            <a:extLst>
              <a:ext uri="{FF2B5EF4-FFF2-40B4-BE49-F238E27FC236}">
                <a16:creationId xmlns:a16="http://schemas.microsoft.com/office/drawing/2014/main" id="{7B2454C6-B587-4E2F-9534-37BBDD7C1B9C}"/>
              </a:ext>
            </a:extLst>
          </p:cNvPr>
          <p:cNvSpPr txBox="1"/>
          <p:nvPr/>
        </p:nvSpPr>
        <p:spPr>
          <a:xfrm>
            <a:off x="942025" y="5952549"/>
            <a:ext cx="7272909" cy="280718"/>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MEDES’15</a:t>
            </a:r>
          </a:p>
          <a:p>
            <a:pPr algn="ctr">
              <a:lnSpc>
                <a:spcPct val="114000"/>
              </a:lnSpc>
            </a:pPr>
            <a:endParaRPr lang="en-US" sz="800" dirty="0">
              <a:latin typeface="+mn-lt"/>
            </a:endParaRPr>
          </a:p>
        </p:txBody>
      </p:sp>
      <p:grpSp>
        <p:nvGrpSpPr>
          <p:cNvPr id="9" name="Gruppieren 8">
            <a:extLst>
              <a:ext uri="{FF2B5EF4-FFF2-40B4-BE49-F238E27FC236}">
                <a16:creationId xmlns:a16="http://schemas.microsoft.com/office/drawing/2014/main" id="{05665E4C-B05E-4119-80FE-F197FFC8BC72}"/>
              </a:ext>
            </a:extLst>
          </p:cNvPr>
          <p:cNvGrpSpPr/>
          <p:nvPr/>
        </p:nvGrpSpPr>
        <p:grpSpPr>
          <a:xfrm>
            <a:off x="4572000" y="1013392"/>
            <a:ext cx="4025463" cy="4704236"/>
            <a:chOff x="4572000" y="1013392"/>
            <a:chExt cx="4025463" cy="4704236"/>
          </a:xfrm>
        </p:grpSpPr>
        <p:grpSp>
          <p:nvGrpSpPr>
            <p:cNvPr id="6" name="Gruppieren 5">
              <a:extLst>
                <a:ext uri="{FF2B5EF4-FFF2-40B4-BE49-F238E27FC236}">
                  <a16:creationId xmlns:a16="http://schemas.microsoft.com/office/drawing/2014/main" id="{E120E6A8-B325-49D5-AB65-BE7558D64BEA}"/>
                </a:ext>
              </a:extLst>
            </p:cNvPr>
            <p:cNvGrpSpPr/>
            <p:nvPr/>
          </p:nvGrpSpPr>
          <p:grpSpPr>
            <a:xfrm>
              <a:off x="4572000" y="1013392"/>
              <a:ext cx="3327534" cy="4704236"/>
              <a:chOff x="4572000" y="2116978"/>
              <a:chExt cx="3327534" cy="4704236"/>
            </a:xfrm>
          </p:grpSpPr>
          <p:cxnSp>
            <p:nvCxnSpPr>
              <p:cNvPr id="15" name="Gerader Verbinder 14">
                <a:extLst>
                  <a:ext uri="{FF2B5EF4-FFF2-40B4-BE49-F238E27FC236}">
                    <a16:creationId xmlns:a16="http://schemas.microsoft.com/office/drawing/2014/main" id="{B00C22F1-2B79-44C4-A1AD-CB2651FFE82D}"/>
                  </a:ext>
                </a:extLst>
              </p:cNvPr>
              <p:cNvCxnSpPr>
                <a:cxnSpLocks/>
              </p:cNvCxnSpPr>
              <p:nvPr/>
            </p:nvCxnSpPr>
            <p:spPr>
              <a:xfrm>
                <a:off x="4572000" y="2116978"/>
                <a:ext cx="0" cy="4704236"/>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sp>
          <p:nvSpPr>
            <p:cNvPr id="17" name="Rechteck: abgerundete Ecken 16">
              <a:extLst>
                <a:ext uri="{FF2B5EF4-FFF2-40B4-BE49-F238E27FC236}">
                  <a16:creationId xmlns:a16="http://schemas.microsoft.com/office/drawing/2014/main" id="{786C35B8-4BF4-4254-BB8D-CAAAB7C5A067}"/>
                </a:ext>
              </a:extLst>
            </p:cNvPr>
            <p:cNvSpPr/>
            <p:nvPr/>
          </p:nvSpPr>
          <p:spPr>
            <a:xfrm>
              <a:off x="5139560" y="2029617"/>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en-US" sz="2000" b="1" dirty="0">
                  <a:solidFill>
                    <a:schemeClr val="bg1"/>
                  </a:solidFill>
                </a:rPr>
                <a:t>Digital Signal</a:t>
              </a:r>
            </a:p>
            <a:p>
              <a:pPr algn="ctr">
                <a:lnSpc>
                  <a:spcPct val="114000"/>
                </a:lnSpc>
                <a:spcBef>
                  <a:spcPts val="0"/>
                </a:spcBef>
              </a:pPr>
              <a:r>
                <a:rPr lang="en-US" sz="2000" b="1" dirty="0">
                  <a:solidFill>
                    <a:schemeClr val="bg1"/>
                  </a:solidFill>
                </a:rPr>
                <a:t>Processing</a:t>
              </a:r>
            </a:p>
            <a:p>
              <a:pPr>
                <a:lnSpc>
                  <a:spcPct val="150000"/>
                </a:lnSpc>
                <a:spcBef>
                  <a:spcPts val="600"/>
                </a:spcBef>
                <a:spcAft>
                  <a:spcPts val="600"/>
                </a:spcAft>
              </a:pPr>
              <a:r>
                <a:rPr lang="en-US" dirty="0">
                  <a:solidFill>
                    <a:schemeClr val="bg1"/>
                  </a:solidFill>
                </a:rPr>
                <a:t>Depends on synthesis model</a:t>
              </a:r>
            </a:p>
            <a:p>
              <a:pPr marL="357188" indent="-177800">
                <a:lnSpc>
                  <a:spcPct val="200000"/>
                </a:lnSpc>
                <a:spcBef>
                  <a:spcPts val="0"/>
                </a:spcBef>
                <a:buFont typeface="Arial" panose="020B0604020202020204" pitchFamily="34" charset="0"/>
                <a:buChar char="•"/>
              </a:pPr>
              <a:r>
                <a:rPr lang="en-US" dirty="0">
                  <a:solidFill>
                    <a:schemeClr val="bg1"/>
                  </a:solidFill>
                </a:rPr>
                <a:t>Parametric</a:t>
              </a:r>
            </a:p>
            <a:p>
              <a:pPr marL="357188" indent="-177800">
                <a:lnSpc>
                  <a:spcPct val="200000"/>
                </a:lnSpc>
                <a:spcBef>
                  <a:spcPts val="0"/>
                </a:spcBef>
                <a:buFont typeface="Arial" panose="020B0604020202020204" pitchFamily="34" charset="0"/>
                <a:buChar char="•"/>
              </a:pPr>
              <a:r>
                <a:rPr lang="en-US" dirty="0">
                  <a:solidFill>
                    <a:schemeClr val="bg1"/>
                  </a:solidFill>
                </a:rPr>
                <a:t>Concatenative</a:t>
              </a:r>
            </a:p>
            <a:p>
              <a:pPr marL="357188" indent="-177800">
                <a:lnSpc>
                  <a:spcPct val="200000"/>
                </a:lnSpc>
                <a:spcBef>
                  <a:spcPts val="0"/>
                </a:spcBef>
                <a:buFont typeface="Arial" panose="020B0604020202020204" pitchFamily="34" charset="0"/>
                <a:buChar char="•"/>
              </a:pPr>
              <a:r>
                <a:rPr lang="en-US" dirty="0">
                  <a:solidFill>
                    <a:schemeClr val="bg1"/>
                  </a:solidFill>
                </a:rPr>
                <a:t>Statistical parametric</a:t>
              </a:r>
              <a:endParaRPr lang="en-US" sz="1600" dirty="0">
                <a:solidFill>
                  <a:schemeClr val="bg1"/>
                </a:solidFill>
              </a:endParaRPr>
            </a:p>
          </p:txBody>
        </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2108</Words>
  <Application>Microsoft Office PowerPoint</Application>
  <PresentationFormat>Bildschirmpräsentation (4:3)</PresentationFormat>
  <Paragraphs>429</Paragraphs>
  <Slides>28</Slides>
  <Notes>13</Notes>
  <HiddenSlides>5</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28</vt:i4>
      </vt:variant>
    </vt:vector>
  </HeadingPairs>
  <TitlesOfParts>
    <vt:vector size="39"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Outline</vt:lpstr>
      <vt:lpstr>Typical Applications of Speech Synthesis</vt:lpstr>
      <vt:lpstr>Types of Speech Synthesis</vt:lpstr>
      <vt:lpstr>Text-to-Speech – Overview</vt:lpstr>
      <vt:lpstr>Text-to-Speech – Function blocks</vt:lpstr>
      <vt:lpstr>Text-to-Speech – Synthesis Models</vt:lpstr>
      <vt:lpstr>Sample of HMM-based speech</vt:lpstr>
      <vt:lpstr>Outline</vt:lpstr>
      <vt:lpstr>Basics of Deep Learning</vt:lpstr>
      <vt:lpstr>Introducing Deep Learning Models</vt:lpstr>
      <vt:lpstr>Results of Experiments</vt:lpstr>
      <vt:lpstr>Outline</vt:lpstr>
      <vt:lpstr>Speech Synthesis on Mobile Devices</vt:lpstr>
      <vt:lpstr>Results of Experiments</vt:lpstr>
      <vt:lpstr>Outline</vt:lpstr>
      <vt:lpstr>Conclusions</vt:lpstr>
      <vt:lpstr>Conclusions</vt:lpstr>
      <vt:lpstr>Thank you for your attention!</vt:lpstr>
      <vt:lpstr>Speech Synthesis on Mobile Devices</vt:lpstr>
      <vt:lpstr>HMM-based Speech Synthesis Model</vt:lpstr>
      <vt:lpstr>HMM-based Speech Synthesis</vt:lpstr>
      <vt:lpstr>Context Features</vt:lpstr>
      <vt:lpstr>Acoustic Features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452</cp:revision>
  <cp:lastPrinted>2015-07-30T14:04:45Z</cp:lastPrinted>
  <dcterms:created xsi:type="dcterms:W3CDTF">2017-07-04T06:34:07Z</dcterms:created>
  <dcterms:modified xsi:type="dcterms:W3CDTF">2017-07-20T15:41:40Z</dcterms:modified>
</cp:coreProperties>
</file>