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403" r:id="rId7"/>
    <p:sldId id="397" r:id="rId8"/>
    <p:sldId id="402" r:id="rId9"/>
    <p:sldId id="398" r:id="rId10"/>
    <p:sldId id="399" r:id="rId11"/>
    <p:sldId id="410" r:id="rId12"/>
    <p:sldId id="412" r:id="rId13"/>
    <p:sldId id="411" r:id="rId14"/>
    <p:sldId id="406" r:id="rId15"/>
    <p:sldId id="400" r:id="rId16"/>
    <p:sldId id="413" r:id="rId17"/>
    <p:sldId id="405" r:id="rId18"/>
    <p:sldId id="401" r:id="rId19"/>
    <p:sldId id="408" r:id="rId20"/>
    <p:sldId id="407" r:id="rId21"/>
    <p:sldId id="409" r:id="rId22"/>
    <p:sldId id="371" r:id="rId23"/>
    <p:sldId id="372" r:id="rId24"/>
    <p:sldId id="394" r:id="rId25"/>
    <p:sldId id="379" r:id="rId26"/>
    <p:sldId id="395" r:id="rId27"/>
    <p:sldId id="380" r:id="rId28"/>
    <p:sldId id="381" r:id="rId29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222"/>
    <a:srgbClr val="FFFFFF"/>
    <a:srgbClr val="DAD7CB"/>
    <a:srgbClr val="0065BD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88283" autoAdjust="0"/>
  </p:normalViewPr>
  <p:slideViewPr>
    <p:cSldViewPr snapToGrid="0">
      <p:cViewPr>
        <p:scale>
          <a:sx n="125" d="100"/>
          <a:sy n="125" d="100"/>
        </p:scale>
        <p:origin x="59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4448490622305"/>
          <c:y val="2.9692476916371611E-3"/>
          <c:w val="0.4620606955380589"/>
          <c:h val="0.842852197425493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F-4945-A849-B883D2259D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BF-4945-A849-B883D2259D6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F-4945-A849-B883D2259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80160"/>
        <c:axId val="49981696"/>
      </c:barChart>
      <c:catAx>
        <c:axId val="499801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crossAx val="49981696"/>
        <c:crosses val="autoZero"/>
        <c:auto val="1"/>
        <c:lblAlgn val="ctr"/>
        <c:lblOffset val="100"/>
        <c:noMultiLvlLbl val="0"/>
      </c:catAx>
      <c:valAx>
        <c:axId val="4998169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4998016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2911754177788201"/>
          <c:y val="0.88845197256189412"/>
          <c:w val="0.63252645439265498"/>
          <c:h val="4.761421234583899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0FB-A44C-6C018C04D64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0FB-A44C-6C018C04D64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0FB-A44C-6C018C04D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57421553649131"/>
          <c:y val="0.94919412095734657"/>
          <c:w val="0.43285156892702098"/>
          <c:h val="5.08058790426528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AC9B-CA7E-4C49-9A0F-767F64CA1C98}" type="doc">
      <dgm:prSet loTypeId="urn:microsoft.com/office/officeart/2008/layout/RadialCluster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67FFEAD-CB49-41BB-8317-077360DF18C7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/>
            <a:t>Speech Synthesis</a:t>
          </a:r>
        </a:p>
      </dgm:t>
    </dgm:pt>
    <dgm:pt modelId="{DA5F35A2-0467-484F-872A-15A50545173B}" type="parTrans" cxnId="{0B57019E-D007-4074-8404-BDF51EB756AC}">
      <dgm:prSet/>
      <dgm:spPr/>
      <dgm:t>
        <a:bodyPr/>
        <a:lstStyle/>
        <a:p>
          <a:endParaRPr lang="de-DE"/>
        </a:p>
      </dgm:t>
    </dgm:pt>
    <dgm:pt modelId="{C0B79A5B-4A4E-433B-9A70-5D6F8C7202D0}" type="sibTrans" cxnId="{0B57019E-D007-4074-8404-BDF51EB756AC}">
      <dgm:prSet/>
      <dgm:spPr/>
      <dgm:t>
        <a:bodyPr/>
        <a:lstStyle/>
        <a:p>
          <a:endParaRPr lang="de-DE"/>
        </a:p>
      </dgm:t>
    </dgm:pt>
    <dgm:pt modelId="{5973B48E-E351-4BE9-BCBF-B8314B1AAF89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/>
            <a:t>Text-</a:t>
          </a:r>
          <a:r>
            <a:rPr lang="de-DE" sz="1400" dirty="0" err="1"/>
            <a:t>to</a:t>
          </a:r>
          <a:r>
            <a:rPr lang="de-DE" sz="1400" dirty="0"/>
            <a:t>-Speech</a:t>
          </a:r>
          <a:br>
            <a:rPr lang="de-DE" sz="1400" dirty="0"/>
          </a:br>
          <a:r>
            <a:rPr lang="de-DE" sz="1400" dirty="0"/>
            <a:t>(TTS)</a:t>
          </a:r>
        </a:p>
      </dgm:t>
    </dgm:pt>
    <dgm:pt modelId="{AB531B34-F09B-46D1-AA71-61459AE8A38E}" type="parTrans" cxnId="{88A421AD-C379-40F9-B6FB-A317E6573A2E}">
      <dgm:prSet/>
      <dgm:spPr/>
      <dgm:t>
        <a:bodyPr/>
        <a:lstStyle/>
        <a:p>
          <a:endParaRPr lang="de-DE"/>
        </a:p>
      </dgm:t>
    </dgm:pt>
    <dgm:pt modelId="{CA5A1C1F-A3C6-49E0-93E4-7C8D8E815831}" type="sibTrans" cxnId="{88A421AD-C379-40F9-B6FB-A317E6573A2E}">
      <dgm:prSet/>
      <dgm:spPr/>
      <dgm:t>
        <a:bodyPr/>
        <a:lstStyle/>
        <a:p>
          <a:endParaRPr lang="de-DE"/>
        </a:p>
      </dgm:t>
    </dgm:pt>
    <dgm:pt modelId="{8CB7F9F2-964C-4FE6-8FAC-BEB6AF627E9F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/>
            <a:t>Context-to-Speech</a:t>
          </a:r>
          <a:br>
            <a:rPr lang="de-DE" sz="1400"/>
          </a:br>
          <a:r>
            <a:rPr lang="de-DE" sz="1400"/>
            <a:t>(CTS)</a:t>
          </a:r>
          <a:endParaRPr lang="de-DE" sz="1400" dirty="0"/>
        </a:p>
      </dgm:t>
    </dgm:pt>
    <dgm:pt modelId="{0606E574-4FE3-441A-BC2A-D72E956C49B7}" type="sibTrans" cxnId="{C18084C4-9489-44EA-8306-F7A5FE397DBF}">
      <dgm:prSet/>
      <dgm:spPr/>
      <dgm:t>
        <a:bodyPr/>
        <a:lstStyle/>
        <a:p>
          <a:endParaRPr lang="de-DE"/>
        </a:p>
      </dgm:t>
    </dgm:pt>
    <dgm:pt modelId="{BE051610-7691-4E6F-A541-7F7DA726F9BD}" type="parTrans" cxnId="{C18084C4-9489-44EA-8306-F7A5FE397DBF}">
      <dgm:prSet/>
      <dgm:spPr/>
      <dgm:t>
        <a:bodyPr/>
        <a:lstStyle/>
        <a:p>
          <a:endParaRPr lang="de-DE"/>
        </a:p>
      </dgm:t>
    </dgm:pt>
    <dgm:pt modelId="{2A5BBEC4-1208-41F4-BB3F-4D0AFBB6E704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/>
            <a:t>Canned</a:t>
          </a:r>
          <a:r>
            <a:rPr lang="de-DE" sz="1400" dirty="0"/>
            <a:t> Speech</a:t>
          </a:r>
        </a:p>
      </dgm:t>
    </dgm:pt>
    <dgm:pt modelId="{8E21150C-112F-44DD-827B-CA5F3F6AA725}" type="sibTrans" cxnId="{E6D4E6A7-D6A0-4609-B736-B82438CD8D27}">
      <dgm:prSet/>
      <dgm:spPr/>
      <dgm:t>
        <a:bodyPr/>
        <a:lstStyle/>
        <a:p>
          <a:endParaRPr lang="de-DE"/>
        </a:p>
      </dgm:t>
    </dgm:pt>
    <dgm:pt modelId="{20C092F8-3274-420A-8609-D029F74722E7}" type="parTrans" cxnId="{E6D4E6A7-D6A0-4609-B736-B82438CD8D27}">
      <dgm:prSet/>
      <dgm:spPr/>
      <dgm:t>
        <a:bodyPr/>
        <a:lstStyle/>
        <a:p>
          <a:endParaRPr lang="de-DE"/>
        </a:p>
      </dgm:t>
    </dgm:pt>
    <dgm:pt modelId="{F6934BD1-EC49-4089-89A8-40C27E1A2EB8}" type="pres">
      <dgm:prSet presAssocID="{5D0FAC9B-CA7E-4C49-9A0F-767F64CA1C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EDC936-CCBF-46A5-A29C-AFB6B1F8A97C}" type="pres">
      <dgm:prSet presAssocID="{B67FFEAD-CB49-41BB-8317-077360DF18C7}" presName="singleCycle" presStyleCnt="0"/>
      <dgm:spPr/>
    </dgm:pt>
    <dgm:pt modelId="{5CE9E46A-A270-4320-BAC8-4040DA667647}" type="pres">
      <dgm:prSet presAssocID="{B67FFEAD-CB49-41BB-8317-077360DF18C7}" presName="singleCenter" presStyleLbl="node1" presStyleIdx="0" presStyleCnt="4" custLinFactNeighborX="42" custLinFactNeighborY="-7262">
        <dgm:presLayoutVars>
          <dgm:chMax val="7"/>
          <dgm:chPref val="7"/>
        </dgm:presLayoutVars>
      </dgm:prSet>
      <dgm:spPr/>
    </dgm:pt>
    <dgm:pt modelId="{4C29F58F-00D9-43F6-8D88-025F6A292C3F}" type="pres">
      <dgm:prSet presAssocID="{20C092F8-3274-420A-8609-D029F74722E7}" presName="Name56" presStyleLbl="parChTrans1D2" presStyleIdx="0" presStyleCnt="3"/>
      <dgm:spPr/>
    </dgm:pt>
    <dgm:pt modelId="{31A3DF99-8659-406C-BEE7-F39AD2297B83}" type="pres">
      <dgm:prSet presAssocID="{2A5BBEC4-1208-41F4-BB3F-4D0AFBB6E704}" presName="text0" presStyleLbl="node1" presStyleIdx="1" presStyleCnt="4" custScaleX="220355" custScaleY="66106">
        <dgm:presLayoutVars>
          <dgm:bulletEnabled val="1"/>
        </dgm:presLayoutVars>
      </dgm:prSet>
      <dgm:spPr/>
    </dgm:pt>
    <dgm:pt modelId="{87B76314-E5F3-4C3D-9A52-689AB841A118}" type="pres">
      <dgm:prSet presAssocID="{BE051610-7691-4E6F-A541-7F7DA726F9BD}" presName="Name56" presStyleLbl="parChTrans1D2" presStyleIdx="1" presStyleCnt="3"/>
      <dgm:spPr/>
    </dgm:pt>
    <dgm:pt modelId="{3249EC3E-C3A9-4AD5-A894-47E93FED7D96}" type="pres">
      <dgm:prSet presAssocID="{8CB7F9F2-964C-4FE6-8FAC-BEB6AF627E9F}" presName="text0" presStyleLbl="node1" presStyleIdx="2" presStyleCnt="4" custScaleX="220355" custScaleY="66106">
        <dgm:presLayoutVars>
          <dgm:bulletEnabled val="1"/>
        </dgm:presLayoutVars>
      </dgm:prSet>
      <dgm:spPr/>
    </dgm:pt>
    <dgm:pt modelId="{ECB5DE8D-14F8-45E6-AE84-C80B4B780DF7}" type="pres">
      <dgm:prSet presAssocID="{AB531B34-F09B-46D1-AA71-61459AE8A38E}" presName="Name56" presStyleLbl="parChTrans1D2" presStyleIdx="2" presStyleCnt="3"/>
      <dgm:spPr/>
    </dgm:pt>
    <dgm:pt modelId="{45C214AA-913B-4D9D-9BF7-794B9B2AAB9F}" type="pres">
      <dgm:prSet presAssocID="{5973B48E-E351-4BE9-BCBF-B8314B1AAF89}" presName="text0" presStyleLbl="node1" presStyleIdx="3" presStyleCnt="4" custScaleX="220355" custScaleY="66106">
        <dgm:presLayoutVars>
          <dgm:bulletEnabled val="1"/>
        </dgm:presLayoutVars>
      </dgm:prSet>
      <dgm:spPr/>
    </dgm:pt>
  </dgm:ptLst>
  <dgm:cxnLst>
    <dgm:cxn modelId="{414E9029-5F5D-4C24-BE01-418F75BB08B5}" type="presOf" srcId="{AB531B34-F09B-46D1-AA71-61459AE8A38E}" destId="{ECB5DE8D-14F8-45E6-AE84-C80B4B780DF7}" srcOrd="0" destOrd="0" presId="urn:microsoft.com/office/officeart/2008/layout/RadialCluster"/>
    <dgm:cxn modelId="{DAAB6334-9F5F-4DF4-80D6-30C50650B4A5}" type="presOf" srcId="{5973B48E-E351-4BE9-BCBF-B8314B1AAF89}" destId="{45C214AA-913B-4D9D-9BF7-794B9B2AAB9F}" srcOrd="0" destOrd="0" presId="urn:microsoft.com/office/officeart/2008/layout/RadialCluster"/>
    <dgm:cxn modelId="{5CCA0151-1844-44A3-BB9F-049A8BFEBAA1}" type="presOf" srcId="{B67FFEAD-CB49-41BB-8317-077360DF18C7}" destId="{5CE9E46A-A270-4320-BAC8-4040DA667647}" srcOrd="0" destOrd="0" presId="urn:microsoft.com/office/officeart/2008/layout/RadialCluster"/>
    <dgm:cxn modelId="{DAD3C17E-3E35-450D-98E7-D6EDBB4AED7C}" type="presOf" srcId="{2A5BBEC4-1208-41F4-BB3F-4D0AFBB6E704}" destId="{31A3DF99-8659-406C-BEE7-F39AD2297B83}" srcOrd="0" destOrd="0" presId="urn:microsoft.com/office/officeart/2008/layout/RadialCluster"/>
    <dgm:cxn modelId="{A110AA89-0858-4A92-89E8-E1DA8B75C34D}" type="presOf" srcId="{20C092F8-3274-420A-8609-D029F74722E7}" destId="{4C29F58F-00D9-43F6-8D88-025F6A292C3F}" srcOrd="0" destOrd="0" presId="urn:microsoft.com/office/officeart/2008/layout/RadialCluster"/>
    <dgm:cxn modelId="{21B1FF9A-1A68-4034-86E5-3334BD85229C}" type="presOf" srcId="{8CB7F9F2-964C-4FE6-8FAC-BEB6AF627E9F}" destId="{3249EC3E-C3A9-4AD5-A894-47E93FED7D96}" srcOrd="0" destOrd="0" presId="urn:microsoft.com/office/officeart/2008/layout/RadialCluster"/>
    <dgm:cxn modelId="{0B57019E-D007-4074-8404-BDF51EB756AC}" srcId="{5D0FAC9B-CA7E-4C49-9A0F-767F64CA1C98}" destId="{B67FFEAD-CB49-41BB-8317-077360DF18C7}" srcOrd="0" destOrd="0" parTransId="{DA5F35A2-0467-484F-872A-15A50545173B}" sibTransId="{C0B79A5B-4A4E-433B-9A70-5D6F8C7202D0}"/>
    <dgm:cxn modelId="{E6D4E6A7-D6A0-4609-B736-B82438CD8D27}" srcId="{B67FFEAD-CB49-41BB-8317-077360DF18C7}" destId="{2A5BBEC4-1208-41F4-BB3F-4D0AFBB6E704}" srcOrd="0" destOrd="0" parTransId="{20C092F8-3274-420A-8609-D029F74722E7}" sibTransId="{8E21150C-112F-44DD-827B-CA5F3F6AA725}"/>
    <dgm:cxn modelId="{88A421AD-C379-40F9-B6FB-A317E6573A2E}" srcId="{B67FFEAD-CB49-41BB-8317-077360DF18C7}" destId="{5973B48E-E351-4BE9-BCBF-B8314B1AAF89}" srcOrd="2" destOrd="0" parTransId="{AB531B34-F09B-46D1-AA71-61459AE8A38E}" sibTransId="{CA5A1C1F-A3C6-49E0-93E4-7C8D8E815831}"/>
    <dgm:cxn modelId="{D60566BC-325F-4D14-8259-6F68DE6A8FDF}" type="presOf" srcId="{5D0FAC9B-CA7E-4C49-9A0F-767F64CA1C98}" destId="{F6934BD1-EC49-4089-89A8-40C27E1A2EB8}" srcOrd="0" destOrd="0" presId="urn:microsoft.com/office/officeart/2008/layout/RadialCluster"/>
    <dgm:cxn modelId="{C18084C4-9489-44EA-8306-F7A5FE397DBF}" srcId="{B67FFEAD-CB49-41BB-8317-077360DF18C7}" destId="{8CB7F9F2-964C-4FE6-8FAC-BEB6AF627E9F}" srcOrd="1" destOrd="0" parTransId="{BE051610-7691-4E6F-A541-7F7DA726F9BD}" sibTransId="{0606E574-4FE3-441A-BC2A-D72E956C49B7}"/>
    <dgm:cxn modelId="{B90954DC-6F16-4A8E-AD78-2653595481AF}" type="presOf" srcId="{BE051610-7691-4E6F-A541-7F7DA726F9BD}" destId="{87B76314-E5F3-4C3D-9A52-689AB841A118}" srcOrd="0" destOrd="0" presId="urn:microsoft.com/office/officeart/2008/layout/RadialCluster"/>
    <dgm:cxn modelId="{5ABA4F24-5495-4627-B3BB-3796BBE87F32}" type="presParOf" srcId="{F6934BD1-EC49-4089-89A8-40C27E1A2EB8}" destId="{47EDC936-CCBF-46A5-A29C-AFB6B1F8A97C}" srcOrd="0" destOrd="0" presId="urn:microsoft.com/office/officeart/2008/layout/RadialCluster"/>
    <dgm:cxn modelId="{4008D9F3-74A9-4690-9618-214A5D824E74}" type="presParOf" srcId="{47EDC936-CCBF-46A5-A29C-AFB6B1F8A97C}" destId="{5CE9E46A-A270-4320-BAC8-4040DA667647}" srcOrd="0" destOrd="0" presId="urn:microsoft.com/office/officeart/2008/layout/RadialCluster"/>
    <dgm:cxn modelId="{848DB178-CF2B-4744-9455-4ACB3C245799}" type="presParOf" srcId="{47EDC936-CCBF-46A5-A29C-AFB6B1F8A97C}" destId="{4C29F58F-00D9-43F6-8D88-025F6A292C3F}" srcOrd="1" destOrd="0" presId="urn:microsoft.com/office/officeart/2008/layout/RadialCluster"/>
    <dgm:cxn modelId="{F38B46A4-FE1E-4227-BE8F-192A1534432C}" type="presParOf" srcId="{47EDC936-CCBF-46A5-A29C-AFB6B1F8A97C}" destId="{31A3DF99-8659-406C-BEE7-F39AD2297B83}" srcOrd="2" destOrd="0" presId="urn:microsoft.com/office/officeart/2008/layout/RadialCluster"/>
    <dgm:cxn modelId="{0ABCFC12-F409-4264-A251-C0E7F2785638}" type="presParOf" srcId="{47EDC936-CCBF-46A5-A29C-AFB6B1F8A97C}" destId="{87B76314-E5F3-4C3D-9A52-689AB841A118}" srcOrd="3" destOrd="0" presId="urn:microsoft.com/office/officeart/2008/layout/RadialCluster"/>
    <dgm:cxn modelId="{DFBB7679-6CCD-4909-A60C-79717F44F117}" type="presParOf" srcId="{47EDC936-CCBF-46A5-A29C-AFB6B1F8A97C}" destId="{3249EC3E-C3A9-4AD5-A894-47E93FED7D96}" srcOrd="4" destOrd="0" presId="urn:microsoft.com/office/officeart/2008/layout/RadialCluster"/>
    <dgm:cxn modelId="{FF68CACE-74DC-40CA-A55F-88417326C88A}" type="presParOf" srcId="{47EDC936-CCBF-46A5-A29C-AFB6B1F8A97C}" destId="{ECB5DE8D-14F8-45E6-AE84-C80B4B780DF7}" srcOrd="5" destOrd="0" presId="urn:microsoft.com/office/officeart/2008/layout/RadialCluster"/>
    <dgm:cxn modelId="{7142BAA4-E69F-4620-A85E-C00B244EE921}" type="presParOf" srcId="{47EDC936-CCBF-46A5-A29C-AFB6B1F8A97C}" destId="{45C214AA-913B-4D9D-9BF7-794B9B2AAB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0FAC9B-CA7E-4C49-9A0F-767F64CA1C98}" type="doc">
      <dgm:prSet loTypeId="urn:microsoft.com/office/officeart/2008/layout/RadialCluster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67FFEAD-CB49-41BB-8317-077360DF18C7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pPr>
            <a:lnSpc>
              <a:spcPct val="125000"/>
            </a:lnSpc>
          </a:pPr>
          <a:r>
            <a:rPr lang="en-US" sz="1400" dirty="0"/>
            <a:t>The Impact of Deep Learning on Speech Synthesis with Mobile Devices</a:t>
          </a:r>
          <a:endParaRPr lang="de-DE" sz="1400" b="1" dirty="0"/>
        </a:p>
      </dgm:t>
    </dgm:pt>
    <dgm:pt modelId="{DA5F35A2-0467-484F-872A-15A50545173B}" type="parTrans" cxnId="{0B57019E-D007-4074-8404-BDF51EB756AC}">
      <dgm:prSet/>
      <dgm:spPr/>
      <dgm:t>
        <a:bodyPr/>
        <a:lstStyle/>
        <a:p>
          <a:endParaRPr lang="de-DE"/>
        </a:p>
      </dgm:t>
    </dgm:pt>
    <dgm:pt modelId="{C0B79A5B-4A4E-433B-9A70-5D6F8C7202D0}" type="sibTrans" cxnId="{0B57019E-D007-4074-8404-BDF51EB756AC}">
      <dgm:prSet/>
      <dgm:spPr/>
      <dgm:t>
        <a:bodyPr/>
        <a:lstStyle/>
        <a:p>
          <a:endParaRPr lang="de-DE"/>
        </a:p>
      </dgm:t>
    </dgm:pt>
    <dgm:pt modelId="{5973B48E-E351-4BE9-BCBF-B8314B1AAF89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/>
            <a:t>Low-</a:t>
          </a:r>
          <a:r>
            <a:rPr lang="de-DE" sz="1400" dirty="0" err="1"/>
            <a:t>Latency</a:t>
          </a:r>
          <a:endParaRPr lang="de-DE" sz="1400" dirty="0"/>
        </a:p>
      </dgm:t>
    </dgm:pt>
    <dgm:pt modelId="{AB531B34-F09B-46D1-AA71-61459AE8A38E}" type="parTrans" cxnId="{88A421AD-C379-40F9-B6FB-A317E6573A2E}">
      <dgm:prSet/>
      <dgm:spPr/>
      <dgm:t>
        <a:bodyPr/>
        <a:lstStyle/>
        <a:p>
          <a:endParaRPr lang="de-DE"/>
        </a:p>
      </dgm:t>
    </dgm:pt>
    <dgm:pt modelId="{CA5A1C1F-A3C6-49E0-93E4-7C8D8E815831}" type="sibTrans" cxnId="{88A421AD-C379-40F9-B6FB-A317E6573A2E}">
      <dgm:prSet/>
      <dgm:spPr/>
      <dgm:t>
        <a:bodyPr/>
        <a:lstStyle/>
        <a:p>
          <a:endParaRPr lang="de-DE"/>
        </a:p>
      </dgm:t>
    </dgm:pt>
    <dgm:pt modelId="{8CB7F9F2-964C-4FE6-8FAC-BEB6AF627E9F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/>
            <a:t>Increased</a:t>
          </a:r>
          <a:r>
            <a:rPr lang="de-DE" sz="1400" dirty="0"/>
            <a:t> </a:t>
          </a:r>
          <a:r>
            <a:rPr lang="de-DE" sz="1400" dirty="0" err="1"/>
            <a:t>prediction</a:t>
          </a:r>
          <a:r>
            <a:rPr lang="de-DE" sz="1400" dirty="0"/>
            <a:t> </a:t>
          </a:r>
          <a:r>
            <a:rPr lang="de-DE" sz="1400" dirty="0" err="1"/>
            <a:t>performance</a:t>
          </a:r>
          <a:endParaRPr lang="de-DE" sz="1400" dirty="0"/>
        </a:p>
      </dgm:t>
    </dgm:pt>
    <dgm:pt modelId="{0606E574-4FE3-441A-BC2A-D72E956C49B7}" type="sibTrans" cxnId="{C18084C4-9489-44EA-8306-F7A5FE397DBF}">
      <dgm:prSet/>
      <dgm:spPr/>
      <dgm:t>
        <a:bodyPr/>
        <a:lstStyle/>
        <a:p>
          <a:endParaRPr lang="de-DE"/>
        </a:p>
      </dgm:t>
    </dgm:pt>
    <dgm:pt modelId="{BE051610-7691-4E6F-A541-7F7DA726F9BD}" type="parTrans" cxnId="{C18084C4-9489-44EA-8306-F7A5FE397DBF}">
      <dgm:prSet/>
      <dgm:spPr/>
      <dgm:t>
        <a:bodyPr/>
        <a:lstStyle/>
        <a:p>
          <a:endParaRPr lang="de-DE"/>
        </a:p>
      </dgm:t>
    </dgm:pt>
    <dgm:pt modelId="{2A5BBEC4-1208-41F4-BB3F-4D0AFBB6E704}">
      <dgm:prSet phldrT="[Text]" custT="1"/>
      <dgm:spPr>
        <a:solidFill>
          <a:srgbClr val="0065BD"/>
        </a:solidFill>
        <a:ln>
          <a:solidFill>
            <a:srgbClr val="DAD7CB"/>
          </a:solidFill>
        </a:ln>
      </dgm:spPr>
      <dgm:t>
        <a:bodyPr/>
        <a:lstStyle/>
        <a:p>
          <a:r>
            <a:rPr lang="de-DE" sz="1400" dirty="0" err="1"/>
            <a:t>Smaller</a:t>
          </a:r>
          <a:r>
            <a:rPr lang="de-DE" sz="1400" dirty="0"/>
            <a:t> </a:t>
          </a:r>
          <a:r>
            <a:rPr lang="de-DE" sz="1400" dirty="0" err="1"/>
            <a:t>memory</a:t>
          </a:r>
          <a:r>
            <a:rPr lang="de-DE" sz="1400" dirty="0"/>
            <a:t> </a:t>
          </a:r>
          <a:r>
            <a:rPr lang="de-DE" sz="1400" dirty="0" err="1"/>
            <a:t>footprint</a:t>
          </a:r>
          <a:endParaRPr lang="de-DE" sz="1400" dirty="0"/>
        </a:p>
      </dgm:t>
    </dgm:pt>
    <dgm:pt modelId="{8E21150C-112F-44DD-827B-CA5F3F6AA725}" type="sibTrans" cxnId="{E6D4E6A7-D6A0-4609-B736-B82438CD8D27}">
      <dgm:prSet/>
      <dgm:spPr/>
      <dgm:t>
        <a:bodyPr/>
        <a:lstStyle/>
        <a:p>
          <a:endParaRPr lang="de-DE"/>
        </a:p>
      </dgm:t>
    </dgm:pt>
    <dgm:pt modelId="{20C092F8-3274-420A-8609-D029F74722E7}" type="parTrans" cxnId="{E6D4E6A7-D6A0-4609-B736-B82438CD8D27}">
      <dgm:prSet/>
      <dgm:spPr/>
      <dgm:t>
        <a:bodyPr/>
        <a:lstStyle/>
        <a:p>
          <a:endParaRPr lang="de-DE"/>
        </a:p>
      </dgm:t>
    </dgm:pt>
    <dgm:pt modelId="{F6934BD1-EC49-4089-89A8-40C27E1A2EB8}" type="pres">
      <dgm:prSet presAssocID="{5D0FAC9B-CA7E-4C49-9A0F-767F64CA1C9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7EDC936-CCBF-46A5-A29C-AFB6B1F8A97C}" type="pres">
      <dgm:prSet presAssocID="{B67FFEAD-CB49-41BB-8317-077360DF18C7}" presName="singleCycle" presStyleCnt="0"/>
      <dgm:spPr/>
    </dgm:pt>
    <dgm:pt modelId="{5CE9E46A-A270-4320-BAC8-4040DA667647}" type="pres">
      <dgm:prSet presAssocID="{B67FFEAD-CB49-41BB-8317-077360DF18C7}" presName="singleCenter" presStyleLbl="node1" presStyleIdx="0" presStyleCnt="4" custScaleX="154425" custScaleY="112927" custLinFactNeighborX="42" custLinFactNeighborY="-7262">
        <dgm:presLayoutVars>
          <dgm:chMax val="7"/>
          <dgm:chPref val="7"/>
        </dgm:presLayoutVars>
      </dgm:prSet>
      <dgm:spPr/>
    </dgm:pt>
    <dgm:pt modelId="{4C29F58F-00D9-43F6-8D88-025F6A292C3F}" type="pres">
      <dgm:prSet presAssocID="{20C092F8-3274-420A-8609-D029F74722E7}" presName="Name56" presStyleLbl="parChTrans1D2" presStyleIdx="0" presStyleCnt="3"/>
      <dgm:spPr/>
    </dgm:pt>
    <dgm:pt modelId="{31A3DF99-8659-406C-BEE7-F39AD2297B83}" type="pres">
      <dgm:prSet presAssocID="{2A5BBEC4-1208-41F4-BB3F-4D0AFBB6E704}" presName="text0" presStyleLbl="node1" presStyleIdx="1" presStyleCnt="4" custScaleX="220355" custScaleY="66106">
        <dgm:presLayoutVars>
          <dgm:bulletEnabled val="1"/>
        </dgm:presLayoutVars>
      </dgm:prSet>
      <dgm:spPr/>
    </dgm:pt>
    <dgm:pt modelId="{87B76314-E5F3-4C3D-9A52-689AB841A118}" type="pres">
      <dgm:prSet presAssocID="{BE051610-7691-4E6F-A541-7F7DA726F9BD}" presName="Name56" presStyleLbl="parChTrans1D2" presStyleIdx="1" presStyleCnt="3"/>
      <dgm:spPr/>
    </dgm:pt>
    <dgm:pt modelId="{3249EC3E-C3A9-4AD5-A894-47E93FED7D96}" type="pres">
      <dgm:prSet presAssocID="{8CB7F9F2-964C-4FE6-8FAC-BEB6AF627E9F}" presName="text0" presStyleLbl="node1" presStyleIdx="2" presStyleCnt="4" custScaleX="220355" custScaleY="66106">
        <dgm:presLayoutVars>
          <dgm:bulletEnabled val="1"/>
        </dgm:presLayoutVars>
      </dgm:prSet>
      <dgm:spPr/>
    </dgm:pt>
    <dgm:pt modelId="{ECB5DE8D-14F8-45E6-AE84-C80B4B780DF7}" type="pres">
      <dgm:prSet presAssocID="{AB531B34-F09B-46D1-AA71-61459AE8A38E}" presName="Name56" presStyleLbl="parChTrans1D2" presStyleIdx="2" presStyleCnt="3"/>
      <dgm:spPr/>
    </dgm:pt>
    <dgm:pt modelId="{45C214AA-913B-4D9D-9BF7-794B9B2AAB9F}" type="pres">
      <dgm:prSet presAssocID="{5973B48E-E351-4BE9-BCBF-B8314B1AAF89}" presName="text0" presStyleLbl="node1" presStyleIdx="3" presStyleCnt="4" custScaleX="220355" custScaleY="66106">
        <dgm:presLayoutVars>
          <dgm:bulletEnabled val="1"/>
        </dgm:presLayoutVars>
      </dgm:prSet>
      <dgm:spPr/>
    </dgm:pt>
  </dgm:ptLst>
  <dgm:cxnLst>
    <dgm:cxn modelId="{414E9029-5F5D-4C24-BE01-418F75BB08B5}" type="presOf" srcId="{AB531B34-F09B-46D1-AA71-61459AE8A38E}" destId="{ECB5DE8D-14F8-45E6-AE84-C80B4B780DF7}" srcOrd="0" destOrd="0" presId="urn:microsoft.com/office/officeart/2008/layout/RadialCluster"/>
    <dgm:cxn modelId="{DAAB6334-9F5F-4DF4-80D6-30C50650B4A5}" type="presOf" srcId="{5973B48E-E351-4BE9-BCBF-B8314B1AAF89}" destId="{45C214AA-913B-4D9D-9BF7-794B9B2AAB9F}" srcOrd="0" destOrd="0" presId="urn:microsoft.com/office/officeart/2008/layout/RadialCluster"/>
    <dgm:cxn modelId="{5CCA0151-1844-44A3-BB9F-049A8BFEBAA1}" type="presOf" srcId="{B67FFEAD-CB49-41BB-8317-077360DF18C7}" destId="{5CE9E46A-A270-4320-BAC8-4040DA667647}" srcOrd="0" destOrd="0" presId="urn:microsoft.com/office/officeart/2008/layout/RadialCluster"/>
    <dgm:cxn modelId="{DAD3C17E-3E35-450D-98E7-D6EDBB4AED7C}" type="presOf" srcId="{2A5BBEC4-1208-41F4-BB3F-4D0AFBB6E704}" destId="{31A3DF99-8659-406C-BEE7-F39AD2297B83}" srcOrd="0" destOrd="0" presId="urn:microsoft.com/office/officeart/2008/layout/RadialCluster"/>
    <dgm:cxn modelId="{A110AA89-0858-4A92-89E8-E1DA8B75C34D}" type="presOf" srcId="{20C092F8-3274-420A-8609-D029F74722E7}" destId="{4C29F58F-00D9-43F6-8D88-025F6A292C3F}" srcOrd="0" destOrd="0" presId="urn:microsoft.com/office/officeart/2008/layout/RadialCluster"/>
    <dgm:cxn modelId="{21B1FF9A-1A68-4034-86E5-3334BD85229C}" type="presOf" srcId="{8CB7F9F2-964C-4FE6-8FAC-BEB6AF627E9F}" destId="{3249EC3E-C3A9-4AD5-A894-47E93FED7D96}" srcOrd="0" destOrd="0" presId="urn:microsoft.com/office/officeart/2008/layout/RadialCluster"/>
    <dgm:cxn modelId="{0B57019E-D007-4074-8404-BDF51EB756AC}" srcId="{5D0FAC9B-CA7E-4C49-9A0F-767F64CA1C98}" destId="{B67FFEAD-CB49-41BB-8317-077360DF18C7}" srcOrd="0" destOrd="0" parTransId="{DA5F35A2-0467-484F-872A-15A50545173B}" sibTransId="{C0B79A5B-4A4E-433B-9A70-5D6F8C7202D0}"/>
    <dgm:cxn modelId="{E6D4E6A7-D6A0-4609-B736-B82438CD8D27}" srcId="{B67FFEAD-CB49-41BB-8317-077360DF18C7}" destId="{2A5BBEC4-1208-41F4-BB3F-4D0AFBB6E704}" srcOrd="0" destOrd="0" parTransId="{20C092F8-3274-420A-8609-D029F74722E7}" sibTransId="{8E21150C-112F-44DD-827B-CA5F3F6AA725}"/>
    <dgm:cxn modelId="{88A421AD-C379-40F9-B6FB-A317E6573A2E}" srcId="{B67FFEAD-CB49-41BB-8317-077360DF18C7}" destId="{5973B48E-E351-4BE9-BCBF-B8314B1AAF89}" srcOrd="2" destOrd="0" parTransId="{AB531B34-F09B-46D1-AA71-61459AE8A38E}" sibTransId="{CA5A1C1F-A3C6-49E0-93E4-7C8D8E815831}"/>
    <dgm:cxn modelId="{D60566BC-325F-4D14-8259-6F68DE6A8FDF}" type="presOf" srcId="{5D0FAC9B-CA7E-4C49-9A0F-767F64CA1C98}" destId="{F6934BD1-EC49-4089-89A8-40C27E1A2EB8}" srcOrd="0" destOrd="0" presId="urn:microsoft.com/office/officeart/2008/layout/RadialCluster"/>
    <dgm:cxn modelId="{C18084C4-9489-44EA-8306-F7A5FE397DBF}" srcId="{B67FFEAD-CB49-41BB-8317-077360DF18C7}" destId="{8CB7F9F2-964C-4FE6-8FAC-BEB6AF627E9F}" srcOrd="1" destOrd="0" parTransId="{BE051610-7691-4E6F-A541-7F7DA726F9BD}" sibTransId="{0606E574-4FE3-441A-BC2A-D72E956C49B7}"/>
    <dgm:cxn modelId="{B90954DC-6F16-4A8E-AD78-2653595481AF}" type="presOf" srcId="{BE051610-7691-4E6F-A541-7F7DA726F9BD}" destId="{87B76314-E5F3-4C3D-9A52-689AB841A118}" srcOrd="0" destOrd="0" presId="urn:microsoft.com/office/officeart/2008/layout/RadialCluster"/>
    <dgm:cxn modelId="{5ABA4F24-5495-4627-B3BB-3796BBE87F32}" type="presParOf" srcId="{F6934BD1-EC49-4089-89A8-40C27E1A2EB8}" destId="{47EDC936-CCBF-46A5-A29C-AFB6B1F8A97C}" srcOrd="0" destOrd="0" presId="urn:microsoft.com/office/officeart/2008/layout/RadialCluster"/>
    <dgm:cxn modelId="{4008D9F3-74A9-4690-9618-214A5D824E74}" type="presParOf" srcId="{47EDC936-CCBF-46A5-A29C-AFB6B1F8A97C}" destId="{5CE9E46A-A270-4320-BAC8-4040DA667647}" srcOrd="0" destOrd="0" presId="urn:microsoft.com/office/officeart/2008/layout/RadialCluster"/>
    <dgm:cxn modelId="{848DB178-CF2B-4744-9455-4ACB3C245799}" type="presParOf" srcId="{47EDC936-CCBF-46A5-A29C-AFB6B1F8A97C}" destId="{4C29F58F-00D9-43F6-8D88-025F6A292C3F}" srcOrd="1" destOrd="0" presId="urn:microsoft.com/office/officeart/2008/layout/RadialCluster"/>
    <dgm:cxn modelId="{F38B46A4-FE1E-4227-BE8F-192A1534432C}" type="presParOf" srcId="{47EDC936-CCBF-46A5-A29C-AFB6B1F8A97C}" destId="{31A3DF99-8659-406C-BEE7-F39AD2297B83}" srcOrd="2" destOrd="0" presId="urn:microsoft.com/office/officeart/2008/layout/RadialCluster"/>
    <dgm:cxn modelId="{0ABCFC12-F409-4264-A251-C0E7F2785638}" type="presParOf" srcId="{47EDC936-CCBF-46A5-A29C-AFB6B1F8A97C}" destId="{87B76314-E5F3-4C3D-9A52-689AB841A118}" srcOrd="3" destOrd="0" presId="urn:microsoft.com/office/officeart/2008/layout/RadialCluster"/>
    <dgm:cxn modelId="{DFBB7679-6CCD-4909-A60C-79717F44F117}" type="presParOf" srcId="{47EDC936-CCBF-46A5-A29C-AFB6B1F8A97C}" destId="{3249EC3E-C3A9-4AD5-A894-47E93FED7D96}" srcOrd="4" destOrd="0" presId="urn:microsoft.com/office/officeart/2008/layout/RadialCluster"/>
    <dgm:cxn modelId="{FF68CACE-74DC-40CA-A55F-88417326C88A}" type="presParOf" srcId="{47EDC936-CCBF-46A5-A29C-AFB6B1F8A97C}" destId="{ECB5DE8D-14F8-45E6-AE84-C80B4B780DF7}" srcOrd="5" destOrd="0" presId="urn:microsoft.com/office/officeart/2008/layout/RadialCluster"/>
    <dgm:cxn modelId="{7142BAA4-E69F-4620-A85E-C00B244EE921}" type="presParOf" srcId="{47EDC936-CCBF-46A5-A29C-AFB6B1F8A97C}" destId="{45C214AA-913B-4D9D-9BF7-794B9B2AAB9F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E46A-A270-4320-BAC8-4040DA667647}">
      <dsp:nvSpPr>
        <dsp:cNvPr id="0" name=""/>
        <dsp:cNvSpPr/>
      </dsp:nvSpPr>
      <dsp:spPr>
        <a:xfrm>
          <a:off x="2439973" y="1618641"/>
          <a:ext cx="1219200" cy="1219200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Speech Synthesis</a:t>
          </a:r>
        </a:p>
      </dsp:txBody>
      <dsp:txXfrm>
        <a:off x="2499489" y="1678157"/>
        <a:ext cx="1100168" cy="1100168"/>
      </dsp:txXfrm>
    </dsp:sp>
    <dsp:sp modelId="{4C29F58F-00D9-43F6-8D88-025F6A292C3F}">
      <dsp:nvSpPr>
        <dsp:cNvPr id="0" name=""/>
        <dsp:cNvSpPr/>
      </dsp:nvSpPr>
      <dsp:spPr>
        <a:xfrm rot="16196622">
          <a:off x="2687829" y="1257851"/>
          <a:ext cx="7215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158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DF99-8659-406C-BEE7-F39AD2297B83}">
      <dsp:nvSpPr>
        <dsp:cNvPr id="0" name=""/>
        <dsp:cNvSpPr/>
      </dsp:nvSpPr>
      <dsp:spPr>
        <a:xfrm>
          <a:off x="2147999" y="357064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Canned</a:t>
          </a:r>
          <a:r>
            <a:rPr lang="de-DE" sz="1400" kern="1200" dirty="0"/>
            <a:t> Speech</a:t>
          </a:r>
        </a:p>
      </dsp:txBody>
      <dsp:txXfrm>
        <a:off x="2174359" y="383424"/>
        <a:ext cx="1747280" cy="487276"/>
      </dsp:txXfrm>
    </dsp:sp>
    <dsp:sp modelId="{87B76314-E5F3-4C3D-9A52-689AB841A118}">
      <dsp:nvSpPr>
        <dsp:cNvPr id="0" name=""/>
        <dsp:cNvSpPr/>
      </dsp:nvSpPr>
      <dsp:spPr>
        <a:xfrm rot="2202896">
          <a:off x="3578858" y="2924905"/>
          <a:ext cx="8097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970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EC3E-C3A9-4AD5-A894-47E93FED7D96}">
      <dsp:nvSpPr>
        <dsp:cNvPr id="0" name=""/>
        <dsp:cNvSpPr/>
      </dsp:nvSpPr>
      <dsp:spPr>
        <a:xfrm>
          <a:off x="3770281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Context-to-Speech</a:t>
          </a:r>
          <a:br>
            <a:rPr lang="de-DE" sz="1400" kern="1200"/>
          </a:br>
          <a:r>
            <a:rPr lang="de-DE" sz="1400" kern="1200"/>
            <a:t>(CTS)</a:t>
          </a:r>
          <a:endParaRPr lang="de-DE" sz="1400" kern="1200" dirty="0"/>
        </a:p>
      </dsp:txBody>
      <dsp:txXfrm>
        <a:off x="3796641" y="3193299"/>
        <a:ext cx="1747280" cy="487276"/>
      </dsp:txXfrm>
    </dsp:sp>
    <dsp:sp modelId="{ECB5DE8D-14F8-45E6-AE84-C80B4B780DF7}">
      <dsp:nvSpPr>
        <dsp:cNvPr id="0" name=""/>
        <dsp:cNvSpPr/>
      </dsp:nvSpPr>
      <dsp:spPr>
        <a:xfrm rot="8600300">
          <a:off x="1708118" y="2924464"/>
          <a:ext cx="812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219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14AA-913B-4D9D-9BF7-794B9B2AAB9F}">
      <dsp:nvSpPr>
        <dsp:cNvPr id="0" name=""/>
        <dsp:cNvSpPr/>
      </dsp:nvSpPr>
      <dsp:spPr>
        <a:xfrm>
          <a:off x="525717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Text-</a:t>
          </a:r>
          <a:r>
            <a:rPr lang="de-DE" sz="1400" kern="1200" dirty="0" err="1"/>
            <a:t>to</a:t>
          </a:r>
          <a:r>
            <a:rPr lang="de-DE" sz="1400" kern="1200" dirty="0"/>
            <a:t>-Speech</a:t>
          </a:r>
          <a:br>
            <a:rPr lang="de-DE" sz="1400" kern="1200" dirty="0"/>
          </a:br>
          <a:r>
            <a:rPr lang="de-DE" sz="1400" kern="1200" dirty="0"/>
            <a:t>(TTS)</a:t>
          </a:r>
        </a:p>
      </dsp:txBody>
      <dsp:txXfrm>
        <a:off x="552077" y="3193299"/>
        <a:ext cx="1747280" cy="487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9E46A-A270-4320-BAC8-4040DA667647}">
      <dsp:nvSpPr>
        <dsp:cNvPr id="0" name=""/>
        <dsp:cNvSpPr/>
      </dsp:nvSpPr>
      <dsp:spPr>
        <a:xfrm>
          <a:off x="2108198" y="1539838"/>
          <a:ext cx="1882749" cy="1376805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125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Impact of Deep Learning on Speech Synthesis with Mobile Devices</a:t>
          </a:r>
          <a:endParaRPr lang="de-DE" sz="1400" b="1" kern="1200" dirty="0"/>
        </a:p>
      </dsp:txBody>
      <dsp:txXfrm>
        <a:off x="2175408" y="1607048"/>
        <a:ext cx="1748329" cy="1242385"/>
      </dsp:txXfrm>
    </dsp:sp>
    <dsp:sp modelId="{4C29F58F-00D9-43F6-8D88-025F6A292C3F}">
      <dsp:nvSpPr>
        <dsp:cNvPr id="0" name=""/>
        <dsp:cNvSpPr/>
      </dsp:nvSpPr>
      <dsp:spPr>
        <a:xfrm rot="16196622">
          <a:off x="2727191" y="1218449"/>
          <a:ext cx="642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778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3DF99-8659-406C-BEE7-F39AD2297B83}">
      <dsp:nvSpPr>
        <dsp:cNvPr id="0" name=""/>
        <dsp:cNvSpPr/>
      </dsp:nvSpPr>
      <dsp:spPr>
        <a:xfrm>
          <a:off x="2147999" y="357064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Smaller</a:t>
          </a:r>
          <a:r>
            <a:rPr lang="de-DE" sz="1400" kern="1200" dirty="0"/>
            <a:t> </a:t>
          </a:r>
          <a:r>
            <a:rPr lang="de-DE" sz="1400" kern="1200" dirty="0" err="1"/>
            <a:t>memory</a:t>
          </a:r>
          <a:r>
            <a:rPr lang="de-DE" sz="1400" kern="1200" dirty="0"/>
            <a:t> </a:t>
          </a:r>
          <a:r>
            <a:rPr lang="de-DE" sz="1400" kern="1200" dirty="0" err="1"/>
            <a:t>footprint</a:t>
          </a:r>
          <a:endParaRPr lang="de-DE" sz="1400" kern="1200" dirty="0"/>
        </a:p>
      </dsp:txBody>
      <dsp:txXfrm>
        <a:off x="2174359" y="383424"/>
        <a:ext cx="1747280" cy="487276"/>
      </dsp:txXfrm>
    </dsp:sp>
    <dsp:sp modelId="{87B76314-E5F3-4C3D-9A52-689AB841A118}">
      <dsp:nvSpPr>
        <dsp:cNvPr id="0" name=""/>
        <dsp:cNvSpPr/>
      </dsp:nvSpPr>
      <dsp:spPr>
        <a:xfrm rot="2202896">
          <a:off x="3931107" y="3041792"/>
          <a:ext cx="4186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866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9EC3E-C3A9-4AD5-A894-47E93FED7D96}">
      <dsp:nvSpPr>
        <dsp:cNvPr id="0" name=""/>
        <dsp:cNvSpPr/>
      </dsp:nvSpPr>
      <dsp:spPr>
        <a:xfrm>
          <a:off x="3770281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Increased</a:t>
          </a:r>
          <a:r>
            <a:rPr lang="de-DE" sz="1400" kern="1200" dirty="0"/>
            <a:t> </a:t>
          </a:r>
          <a:r>
            <a:rPr lang="de-DE" sz="1400" kern="1200" dirty="0" err="1"/>
            <a:t>prediction</a:t>
          </a:r>
          <a:r>
            <a:rPr lang="de-DE" sz="1400" kern="1200" dirty="0"/>
            <a:t> </a:t>
          </a:r>
          <a:r>
            <a:rPr lang="de-DE" sz="1400" kern="1200" dirty="0" err="1"/>
            <a:t>performance</a:t>
          </a:r>
          <a:endParaRPr lang="de-DE" sz="1400" kern="1200" dirty="0"/>
        </a:p>
      </dsp:txBody>
      <dsp:txXfrm>
        <a:off x="3796641" y="3193299"/>
        <a:ext cx="1747280" cy="487276"/>
      </dsp:txXfrm>
    </dsp:sp>
    <dsp:sp modelId="{ECB5DE8D-14F8-45E6-AE84-C80B4B780DF7}">
      <dsp:nvSpPr>
        <dsp:cNvPr id="0" name=""/>
        <dsp:cNvSpPr/>
      </dsp:nvSpPr>
      <dsp:spPr>
        <a:xfrm rot="8600300">
          <a:off x="1746990" y="3041792"/>
          <a:ext cx="4191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9191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214AA-913B-4D9D-9BF7-794B9B2AAB9F}">
      <dsp:nvSpPr>
        <dsp:cNvPr id="0" name=""/>
        <dsp:cNvSpPr/>
      </dsp:nvSpPr>
      <dsp:spPr>
        <a:xfrm>
          <a:off x="525717" y="3166939"/>
          <a:ext cx="1800000" cy="539996"/>
        </a:xfrm>
        <a:prstGeom prst="roundRect">
          <a:avLst/>
        </a:prstGeom>
        <a:solidFill>
          <a:srgbClr val="0065BD"/>
        </a:solidFill>
        <a:ln w="25400" cap="flat" cmpd="sng" algn="ctr">
          <a:solidFill>
            <a:srgbClr val="DAD7C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Low-</a:t>
          </a:r>
          <a:r>
            <a:rPr lang="de-DE" sz="1400" kern="1200" dirty="0" err="1"/>
            <a:t>Latency</a:t>
          </a:r>
          <a:endParaRPr lang="de-DE" sz="1400" kern="1200" dirty="0"/>
        </a:p>
      </dsp:txBody>
      <dsp:txXfrm>
        <a:off x="552077" y="3193299"/>
        <a:ext cx="1747280" cy="48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7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en-US" noProof="0" dirty="0"/>
              <a:t>Referent</a:t>
            </a:r>
            <a:br>
              <a:rPr lang="en-US" noProof="0" dirty="0"/>
            </a:br>
            <a:r>
              <a:rPr lang="en-US" noProof="0" dirty="0"/>
              <a:t>Ort, Datum (</a:t>
            </a:r>
            <a:r>
              <a:rPr lang="en-US" noProof="0" dirty="0" err="1"/>
              <a:t>Schreibweise</a:t>
            </a:r>
            <a:r>
              <a:rPr lang="en-US" noProof="0" dirty="0"/>
              <a:t>: 00. </a:t>
            </a:r>
            <a:r>
              <a:rPr lang="en-US" noProof="0" dirty="0" err="1"/>
              <a:t>Januar</a:t>
            </a:r>
            <a:r>
              <a:rPr lang="en-US" noProof="0" dirty="0"/>
              <a:t>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A3795AF6-DD72-44CD-8BE0-CF32C11D6FB6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D6D82D74-E15D-4541-BDA8-EC24361506F2}"/>
              </a:ext>
            </a:extLst>
          </p:cNvPr>
          <p:cNvSpPr txBox="1">
            <a:spLocks/>
          </p:cNvSpPr>
          <p:nvPr userDrawn="1"/>
        </p:nvSpPr>
        <p:spPr>
          <a:xfrm>
            <a:off x="319088" y="6473312"/>
            <a:ext cx="1451655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US" dirty="0"/>
              <a:t>Hannes </a:t>
            </a:r>
            <a:r>
              <a:rPr lang="en-US" dirty="0" err="1"/>
              <a:t>Bohnengel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4E8201-B35F-4AEB-9D55-98A47F2D35A6}"/>
              </a:ext>
            </a:extLst>
          </p:cNvPr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bg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 | Final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Seminar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7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Real-Time Computer Systems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7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3" y="6473313"/>
            <a:ext cx="141603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5F2F18F-0C70-4D9E-A4DC-A1828FC814E9}"/>
              </a:ext>
            </a:extLst>
          </p:cNvPr>
          <p:cNvSpPr txBox="1">
            <a:spLocks/>
          </p:cNvSpPr>
          <p:nvPr userDrawn="1"/>
        </p:nvSpPr>
        <p:spPr>
          <a:xfrm>
            <a:off x="3367314" y="4557427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AE184BF3-0815-47BE-93D8-9D9A15AEA8F0}"/>
              </a:ext>
            </a:extLst>
          </p:cNvPr>
          <p:cNvSpPr txBox="1">
            <a:spLocks/>
          </p:cNvSpPr>
          <p:nvPr userDrawn="1"/>
        </p:nvSpPr>
        <p:spPr>
          <a:xfrm>
            <a:off x="3048000" y="6473312"/>
            <a:ext cx="3048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tro-01">
            <a:hlinkClick r:id="" action="ppaction://media"/>
            <a:extLst>
              <a:ext uri="{FF2B5EF4-FFF2-40B4-BE49-F238E27FC236}">
                <a16:creationId xmlns:a16="http://schemas.microsoft.com/office/drawing/2014/main" id="{E9DAB0C4-0742-4B9D-8495-5F035E5EE1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08230" y="2380891"/>
            <a:ext cx="2323382" cy="232338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197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8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6FC924-F0D2-4E73-9706-D994C155494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9" y="1978720"/>
            <a:ext cx="4443411" cy="127412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a Deep Neural Network (DNN) as acoustic model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in Back-end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0340793-FA47-4D52-990C-8EC0D8127117}"/>
              </a:ext>
            </a:extLst>
          </p:cNvPr>
          <p:cNvGrpSpPr/>
          <p:nvPr/>
        </p:nvGrpSpPr>
        <p:grpSpPr>
          <a:xfrm>
            <a:off x="5271465" y="1978720"/>
            <a:ext cx="3262935" cy="3261276"/>
            <a:chOff x="2382215" y="2133600"/>
            <a:chExt cx="3790321" cy="366103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57B58F4-C6C9-44B9-B9C9-F01B9DA1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2215" y="2133600"/>
              <a:ext cx="3790321" cy="329565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C1EDCCA-84E4-4DDF-99B6-46055841ED30}"/>
                </a:ext>
              </a:extLst>
            </p:cNvPr>
            <p:cNvSpPr txBox="1"/>
            <p:nvPr/>
          </p:nvSpPr>
          <p:spPr>
            <a:xfrm>
              <a:off x="2382215" y="5584130"/>
              <a:ext cx="726161" cy="2105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Source: …</a:t>
              </a:r>
              <a:endParaRPr lang="en-US" sz="1200" dirty="0" err="1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741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B5DD24-403D-46FA-8326-391926CA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BDCA49-7FDE-4D61-AB7D-4D1510B0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Introducing</a:t>
            </a:r>
            <a:r>
              <a:rPr lang="de-DE" dirty="0"/>
              <a:t> </a:t>
            </a:r>
            <a:r>
              <a:rPr lang="en-US" dirty="0"/>
              <a:t>Deep</a:t>
            </a:r>
            <a:r>
              <a:rPr lang="de-DE" dirty="0"/>
              <a:t> </a:t>
            </a:r>
            <a:r>
              <a:rPr lang="en-US" dirty="0"/>
              <a:t>Learning</a:t>
            </a:r>
            <a:r>
              <a:rPr lang="de-DE" dirty="0"/>
              <a:t> </a:t>
            </a:r>
            <a:r>
              <a:rPr lang="en-US" dirty="0"/>
              <a:t>Models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09321070-3227-412B-B57E-8CCCB6CD8DA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 </a:t>
            </a:r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77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B24830-1F4C-428D-9214-7C8500A3F8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Approach with DL -&gt; Only front-end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810AEA-BBE2-44B1-88DD-478EA67CF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25736C8-94FE-4213-9737-485C4282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Speech</a:t>
            </a:r>
            <a:r>
              <a:rPr lang="en-US" dirty="0"/>
              <a:t> Synthesis on Mobile Devices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CF3C7FE-696E-4765-9CE6-46076DD1CCBC}"/>
              </a:ext>
            </a:extLst>
          </p:cNvPr>
          <p:cNvGrpSpPr/>
          <p:nvPr/>
        </p:nvGrpSpPr>
        <p:grpSpPr>
          <a:xfrm>
            <a:off x="867252" y="3429131"/>
            <a:ext cx="7301388" cy="1839636"/>
            <a:chOff x="867252" y="3429131"/>
            <a:chExt cx="7301388" cy="183963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F79F059-3C1D-4F72-AF31-8141827FC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252" y="3429131"/>
              <a:ext cx="7301388" cy="1569590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830F31-C826-4FC5-9AB5-A74B42510CA1}"/>
                </a:ext>
              </a:extLst>
            </p:cNvPr>
            <p:cNvSpPr txBox="1"/>
            <p:nvPr/>
          </p:nvSpPr>
          <p:spPr>
            <a:xfrm>
              <a:off x="951072" y="5081246"/>
              <a:ext cx="625123" cy="1875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de-DE" sz="1200" dirty="0">
                  <a:latin typeface="+mn-lt"/>
                </a:rPr>
                <a:t>Source: …</a:t>
              </a:r>
              <a:endParaRPr lang="en-US" sz="1200" dirty="0" err="1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0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Conventional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Speech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Introducing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Deep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Learning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2" grpId="2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7A3DDF39-3C85-4840-A378-C46730DF4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128889"/>
              </p:ext>
            </p:extLst>
          </p:nvPr>
        </p:nvGraphicFramePr>
        <p:xfrm>
          <a:off x="1524000" y="19411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07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E9E46A-A270-4320-BAC8-4040DA667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9F58F-00D9-43F6-8D88-025F6A292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A3DF99-8659-406C-BEE7-F39AD2297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B76314-E5F3-4C3D-9A52-689AB841A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49EC3E-C3A9-4AD5-A894-47E93FED7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B5DE8D-14F8-45E6-AE84-C80B4B78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C214AA-913B-4D9D-9BF7-794B9B2AA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66489A-8C80-4D71-99AB-A1991302B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6ADE80A-1283-4AF4-A236-A4BF09D9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3223816"/>
            <a:ext cx="8508999" cy="410369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2AE0B6B-AC65-420B-8A32-AC61F1BE0F75}"/>
              </a:ext>
            </a:extLst>
          </p:cNvPr>
          <p:cNvSpPr/>
          <p:nvPr/>
        </p:nvSpPr>
        <p:spPr>
          <a:xfrm>
            <a:off x="1559045" y="4331315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Sound Playback ??</a:t>
            </a:r>
          </a:p>
        </p:txBody>
      </p:sp>
    </p:spTree>
    <p:extLst>
      <p:ext uri="{BB962C8B-B14F-4D97-AF65-F5344CB8AC3E}">
        <p14:creationId xmlns:p14="http://schemas.microsoft.com/office/powerpoint/2010/main" val="357910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 Grundprinzip ist, Informationen bestmöglich zu transportieren. Dazu muss vor allem die Schrift einheitlich und für alle im Raum lesbar sein. </a:t>
            </a:r>
          </a:p>
          <a:p>
            <a:endParaRPr dirty="0"/>
          </a:p>
          <a:p>
            <a:r>
              <a:rPr dirty="0" err="1"/>
              <a:t>Schriftart</a:t>
            </a:r>
            <a:r>
              <a:rPr dirty="0"/>
              <a:t>: Arial</a:t>
            </a:r>
          </a:p>
          <a:p>
            <a:endParaRPr dirty="0"/>
          </a:p>
          <a:p>
            <a:r>
              <a:rPr dirty="0" err="1"/>
              <a:t>Schriftgr</a:t>
            </a:r>
            <a:r>
              <a:rPr lang="de-DE" dirty="0" err="1"/>
              <a:t>ößen</a:t>
            </a:r>
            <a:r>
              <a:rPr dirty="0"/>
              <a:t>:</a:t>
            </a:r>
            <a:r>
              <a:rPr lang="de-DE" dirty="0"/>
              <a:t>30 | 22 | 16 | 12</a:t>
            </a:r>
            <a:endParaRPr dirty="0"/>
          </a:p>
          <a:p>
            <a:endParaRPr dirty="0"/>
          </a:p>
          <a:p>
            <a:r>
              <a:rPr dirty="0" err="1"/>
              <a:t>Zeilenabstand</a:t>
            </a:r>
            <a:r>
              <a:rPr dirty="0"/>
              <a:t>: 1,15mm</a:t>
            </a:r>
          </a:p>
          <a:p>
            <a:endParaRPr dirty="0"/>
          </a:p>
          <a:p>
            <a:r>
              <a:rPr dirty="0"/>
              <a:t>Die Einstellungen sind in den Textfeldern und Textfeldvorlagen dieses ppt-Masters als Standard eingestellt. Bei Diagrammen und Tabellen muss die Schriftgröße ggf. angepasst werden.</a:t>
            </a:r>
            <a:r>
              <a:rPr lang="de-DE" dirty="0"/>
              <a:t> Für Auszeichnungen im Fließtext kann auch </a:t>
            </a:r>
            <a:r>
              <a:rPr lang="de-DE" b="1" dirty="0"/>
              <a:t>fett </a:t>
            </a:r>
            <a:r>
              <a:rPr lang="de-DE" dirty="0"/>
              <a:t>markiert werden.</a:t>
            </a:r>
            <a:endParaRPr dirty="0"/>
          </a:p>
          <a:p>
            <a:r>
              <a:rPr dirty="0"/>
              <a:t>Bei großer Distanz bzw. </a:t>
            </a:r>
            <a:r>
              <a:rPr dirty="0" err="1"/>
              <a:t>kleinem</a:t>
            </a:r>
            <a:r>
              <a:rPr dirty="0"/>
              <a:t> </a:t>
            </a:r>
            <a:r>
              <a:rPr dirty="0" err="1"/>
              <a:t>Präsentationsmedium</a:t>
            </a:r>
            <a:r>
              <a:rPr dirty="0"/>
              <a:t> kann der Schriftgrad notfalls proportional erhöht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Schrift</a:t>
            </a:r>
            <a:endParaRPr lang="de-DE" sz="30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EF033C2-BFE5-463A-8665-11E06BDCE5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Als erstes soll mit schwarz und weiß gearbeitet werden.</a:t>
            </a:r>
            <a:br>
              <a:rPr dirty="0"/>
            </a:br>
            <a:r>
              <a:rPr dirty="0"/>
              <a:t>Für Aufwändigere Darstellungen sind Farben mit Bedacht und in möglichst geringem Umfang einzusetzen.</a:t>
            </a:r>
            <a:br>
              <a:rPr dirty="0"/>
            </a:br>
            <a:endParaRPr dirty="0"/>
          </a:p>
          <a:p>
            <a:r>
              <a:rPr dirty="0"/>
              <a:t>In diesem Folienmaster ist die Farbpalette festgelegt.</a:t>
            </a:r>
          </a:p>
          <a:p>
            <a:endParaRPr dirty="0"/>
          </a:p>
          <a:p>
            <a:r>
              <a:rPr dirty="0"/>
              <a:t>Zuerst mit </a:t>
            </a:r>
            <a:r>
              <a:rPr lang="de-DE" dirty="0"/>
              <a:t>den Primärfarben </a:t>
            </a:r>
            <a:r>
              <a:rPr dirty="0"/>
              <a:t>arbeiten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dirty="0"/>
              <a:t>Für z.B. komplexe Diagramme stehen noch</a:t>
            </a:r>
            <a:r>
              <a:rPr lang="de-DE" dirty="0"/>
              <a:t>Sekundärfarben </a:t>
            </a:r>
            <a:r>
              <a:rPr dirty="0"/>
              <a:t>zur Verfügung.</a:t>
            </a:r>
          </a:p>
          <a:p>
            <a:endParaRPr dirty="0"/>
          </a:p>
          <a:p>
            <a:endParaRPr dirty="0"/>
          </a:p>
          <a:p>
            <a:r>
              <a:rPr lang="de-DE" dirty="0"/>
              <a:t>Gering im Einsatz sind die Akzentfarben.</a:t>
            </a:r>
            <a:endParaRPr dirty="0"/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Farben</a:t>
            </a:r>
            <a:endParaRPr lang="de-DE" sz="3000" dirty="0"/>
          </a:p>
        </p:txBody>
      </p:sp>
      <p:sp>
        <p:nvSpPr>
          <p:cNvPr id="14" name="Rechteck 13"/>
          <p:cNvSpPr/>
          <p:nvPr/>
        </p:nvSpPr>
        <p:spPr>
          <a:xfrm>
            <a:off x="321735" y="3843868"/>
            <a:ext cx="855132" cy="245531"/>
          </a:xfrm>
          <a:prstGeom prst="rect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3843868"/>
            <a:ext cx="855132" cy="245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3843868"/>
            <a:ext cx="855132" cy="24553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321735" y="4665135"/>
            <a:ext cx="855132" cy="245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295402" y="4665135"/>
            <a:ext cx="855132" cy="245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2260602" y="4665135"/>
            <a:ext cx="855132" cy="245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225802" y="4665135"/>
            <a:ext cx="855132" cy="24553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321735" y="5529793"/>
            <a:ext cx="855132" cy="245531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295402" y="5529793"/>
            <a:ext cx="855132" cy="245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2260602" y="5529793"/>
            <a:ext cx="855132" cy="245531"/>
          </a:xfrm>
          <a:prstGeom prst="rect">
            <a:avLst/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EB3F7DAC-614D-4776-A8BF-0C8AB298A0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96B9A911-4D91-41E4-8270-9C1667A8ED5C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Bei kleinen Aufzählungen auf Aufzählungszeichen verzichten und ggf. zusätzliche Leerzeile</a:t>
            </a:r>
          </a:p>
          <a:p>
            <a:r>
              <a:rPr lang="de-DE"/>
              <a:t>Nur die wesentlichen Punkte nennen und Themen auf verschiedene Seiten splitten.</a:t>
            </a:r>
          </a:p>
          <a:p>
            <a:endParaRPr lang="de-DE"/>
          </a:p>
          <a:p>
            <a:r>
              <a:rPr lang="de-DE"/>
              <a:t>Punkt 1</a:t>
            </a:r>
          </a:p>
          <a:p>
            <a:endParaRPr lang="de-DE"/>
          </a:p>
          <a:p>
            <a:r>
              <a:rPr lang="de-DE"/>
              <a:t>Punkt 2</a:t>
            </a:r>
          </a:p>
          <a:p>
            <a:endParaRPr lang="de-DE"/>
          </a:p>
          <a:p>
            <a:r>
              <a:rPr lang="de-DE"/>
              <a:t>Wenn Unterpunkte in einer Aufzählung nötig sind ist ein Einrücken mit – möglich</a:t>
            </a:r>
          </a:p>
          <a:p>
            <a:pPr lvl="1"/>
            <a:r>
              <a:rPr lang="de-DE"/>
              <a:t>Unterpunkt 1</a:t>
            </a:r>
          </a:p>
          <a:p>
            <a:pPr lvl="2"/>
            <a:r>
              <a:rPr lang="de-DE"/>
              <a:t>Unterpunkt 1</a:t>
            </a:r>
          </a:p>
          <a:p>
            <a:pPr lvl="2"/>
            <a:r>
              <a:rPr lang="de-DE"/>
              <a:t>Unterpunkt 2</a:t>
            </a:r>
          </a:p>
          <a:p>
            <a:endParaRPr lang="de-DE"/>
          </a:p>
          <a:p>
            <a:r>
              <a:rPr lang="de-DE"/>
              <a:t>Bei größeren Listen die Standardeinstellung • verwenden</a:t>
            </a:r>
          </a:p>
          <a:p>
            <a:pPr lvl="1"/>
            <a:r>
              <a:rPr lang="de-DE"/>
              <a:t>Unterpunkt 1</a:t>
            </a:r>
          </a:p>
          <a:p>
            <a:pPr lvl="1"/>
            <a:r>
              <a:rPr lang="de-DE"/>
              <a:t>Unterpunkt 2</a:t>
            </a:r>
          </a:p>
          <a:p>
            <a:pPr lvl="1"/>
            <a:r>
              <a:rPr lang="de-DE"/>
              <a:t>Unterpunkt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Aufzählung</a:t>
            </a:r>
            <a:endParaRPr lang="de-DE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6D9C17F9-4EA6-49F4-A284-80C513D34E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01415AD-5547-4E3E-A0F9-C9236DDB1935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6E1B4B54-6271-48C4-BF68-95E6A46C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C2C0AF-CED8-47C6-94F8-41D6EFFAB6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62017"/>
            <a:ext cx="8508999" cy="2085280"/>
          </a:xfrm>
        </p:spPr>
        <p:txBody>
          <a:bodyPr/>
          <a:lstStyle/>
          <a:p>
            <a:r>
              <a:rPr lang="de-DE" dirty="0"/>
              <a:t>Hannes Bohnengel</a:t>
            </a:r>
          </a:p>
          <a:p>
            <a:r>
              <a:rPr lang="en-US" dirty="0"/>
              <a:t>Technical</a:t>
            </a:r>
            <a:r>
              <a:rPr lang="de-DE" dirty="0"/>
              <a:t> </a:t>
            </a:r>
            <a:r>
              <a:rPr lang="en-US" dirty="0"/>
              <a:t>University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Chair of Real-Time Computer Systems</a:t>
            </a:r>
            <a:endParaRPr lang="de-DE" dirty="0"/>
          </a:p>
          <a:p>
            <a:r>
              <a:rPr lang="de-DE" dirty="0"/>
              <a:t>Munich, 21 </a:t>
            </a:r>
            <a:r>
              <a:rPr lang="de-DE" dirty="0" err="1"/>
              <a:t>July</a:t>
            </a:r>
            <a:r>
              <a:rPr lang="de-DE" dirty="0"/>
              <a:t>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82248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Final Presentation of Advanced Seminar</a:t>
            </a:r>
          </a:p>
        </p:txBody>
      </p:sp>
    </p:spTree>
    <p:extLst>
      <p:ext uri="{BB962C8B-B14F-4D97-AF65-F5344CB8AC3E}">
        <p14:creationId xmlns:p14="http://schemas.microsoft.com/office/powerpoint/2010/main" val="208625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0" marR="0" marT="180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ohne Farbe und kein Rand</a:t>
            </a:r>
            <a:br>
              <a:rPr lang="de-DE"/>
            </a:br>
            <a:r>
              <a:rPr lang="de-DE"/>
              <a:t>innerer Seitenrand links 0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237996D-EC48-42E4-B6E2-55F433129E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DE4DC19-A96C-4D3E-B5B0-F1C9D38E62ED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498725"/>
          <a:ext cx="8509507" cy="21192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Strecke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39 km/Tag (14.360 km/Jahr)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Geschwindigkeit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25 km/h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Ø - Verfügbare Ladezeit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22 h/Tag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Kosten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Kleinwagen mit Verbrennungsmotor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Einsatzgebiet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Stadt und Umland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F44847D6-D473-4782-8068-E7CC46586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D7850ECB-04F0-4F00-A13E-6D7BE4989D5A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graphicFrame>
        <p:nvGraphicFramePr>
          <p:cNvPr id="14" name="Diagramm 13"/>
          <p:cNvGraphicFramePr/>
          <p:nvPr>
            <p:extLst/>
          </p:nvPr>
        </p:nvGraphicFramePr>
        <p:xfrm>
          <a:off x="209868" y="2388199"/>
          <a:ext cx="8515032" cy="420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0D93E4A3-F30C-443F-96A6-1595D8C478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30671E81-DDD6-4024-873B-D6815D04AA6F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EC952E2-2D63-4299-AC21-BE6E6BCB92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3" y="6473313"/>
            <a:ext cx="1430552" cy="365125"/>
          </a:xfrm>
        </p:spPr>
        <p:txBody>
          <a:bodyPr/>
          <a:lstStyle/>
          <a:p>
            <a:r>
              <a:rPr lang="de-DE" dirty="0"/>
              <a:t>Hannes Bohnengel</a:t>
            </a:r>
            <a:endParaRPr lang="en-US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16FA2C21-85E5-42BD-A13D-9DF76DF47B58}"/>
              </a:ext>
            </a:extLst>
          </p:cNvPr>
          <p:cNvSpPr txBox="1">
            <a:spLocks/>
          </p:cNvSpPr>
          <p:nvPr/>
        </p:nvSpPr>
        <p:spPr>
          <a:xfrm>
            <a:off x="3062514" y="6473312"/>
            <a:ext cx="302214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dirty="0"/>
              <a:t>Final Presentation of Advanced Seminar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213FCD-08FA-4BC4-81FE-A0909B6864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6">
            <a:extLst>
              <a:ext uri="{FF2B5EF4-FFF2-40B4-BE49-F238E27FC236}">
                <a16:creationId xmlns:a16="http://schemas.microsoft.com/office/drawing/2014/main" id="{872DD76F-BEE7-4636-9E47-99FFD47457EE}"/>
              </a:ext>
            </a:extLst>
          </p:cNvPr>
          <p:cNvSpPr txBox="1">
            <a:spLocks/>
          </p:cNvSpPr>
          <p:nvPr/>
        </p:nvSpPr>
        <p:spPr>
          <a:xfrm>
            <a:off x="317501" y="2819603"/>
            <a:ext cx="8508999" cy="12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dirty="0"/>
              <a:t>The Impact of Deep Learning on Speech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Synthesis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4702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Types of</a:t>
            </a:r>
            <a:r>
              <a:rPr lang="de-DE" dirty="0"/>
              <a:t> </a:t>
            </a:r>
            <a:r>
              <a:rPr lang="en-US" dirty="0"/>
              <a:t>Speech</a:t>
            </a:r>
            <a:r>
              <a:rPr lang="de-DE" dirty="0"/>
              <a:t> </a:t>
            </a:r>
            <a:r>
              <a:rPr lang="en-US" dirty="0"/>
              <a:t>Synthesis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F58630B9-1EE5-4000-AD19-8384CBC1F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877478"/>
              </p:ext>
            </p:extLst>
          </p:nvPr>
        </p:nvGraphicFramePr>
        <p:xfrm>
          <a:off x="1524000" y="19411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8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E9E46A-A270-4320-BAC8-4040DA667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29F58F-00D9-43F6-8D88-025F6A292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A3DF99-8659-406C-BEE7-F39AD2297B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B76314-E5F3-4C3D-9A52-689AB841A1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249EC3E-C3A9-4AD5-A894-47E93FED7D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B5DE8D-14F8-45E6-AE84-C80B4B780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C214AA-913B-4D9D-9BF7-794B9B2AA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-Speech - </a:t>
            </a:r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7F17DBC-9D2D-4E8A-AB46-A04AEC450360}"/>
              </a:ext>
            </a:extLst>
          </p:cNvPr>
          <p:cNvSpPr/>
          <p:nvPr/>
        </p:nvSpPr>
        <p:spPr>
          <a:xfrm>
            <a:off x="942025" y="3133203"/>
            <a:ext cx="2880000" cy="270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b="1" dirty="0"/>
              <a:t>Natural Language Processing</a:t>
            </a:r>
          </a:p>
          <a:p>
            <a:pPr algn="ctr">
              <a:lnSpc>
                <a:spcPct val="114000"/>
              </a:lnSpc>
            </a:pPr>
            <a:endParaRPr lang="de-DE" sz="1400" b="1" dirty="0"/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Part-of-speech tagging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normalization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Phonetic transcription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Syllabification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Stress prediction</a:t>
            </a:r>
          </a:p>
          <a:p>
            <a:pPr marL="180975" indent="-18097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Prosodic analysis</a:t>
            </a:r>
            <a:endParaRPr lang="de-DE" sz="1400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CA971AA-304D-43DB-BB36-CD4DF1860586}"/>
              </a:ext>
            </a:extLst>
          </p:cNvPr>
          <p:cNvSpPr/>
          <p:nvPr/>
        </p:nvSpPr>
        <p:spPr>
          <a:xfrm>
            <a:off x="5334934" y="3133203"/>
            <a:ext cx="2880000" cy="270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b="1" dirty="0"/>
              <a:t>Digital Signal </a:t>
            </a:r>
          </a:p>
          <a:p>
            <a:pPr algn="ctr">
              <a:lnSpc>
                <a:spcPct val="114000"/>
              </a:lnSpc>
            </a:pPr>
            <a:r>
              <a:rPr lang="de-DE" sz="1400" b="1" dirty="0"/>
              <a:t>Processing</a:t>
            </a:r>
          </a:p>
          <a:p>
            <a:pPr>
              <a:lnSpc>
                <a:spcPct val="114000"/>
              </a:lnSpc>
            </a:pPr>
            <a:endParaRPr lang="de-DE" sz="1400" dirty="0"/>
          </a:p>
          <a:p>
            <a:pPr>
              <a:lnSpc>
                <a:spcPct val="114000"/>
              </a:lnSpc>
            </a:pPr>
            <a:r>
              <a:rPr lang="de-DE" sz="1400" dirty="0"/>
              <a:t>Different </a:t>
            </a:r>
            <a:r>
              <a:rPr lang="en-US" sz="1400" dirty="0"/>
              <a:t>Synthesis Models</a:t>
            </a:r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Parametric</a:t>
            </a:r>
            <a:endParaRPr lang="de-DE" sz="1400" dirty="0"/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 err="1"/>
              <a:t>Concatenative</a:t>
            </a:r>
            <a:endParaRPr lang="de-DE" sz="1400" dirty="0"/>
          </a:p>
          <a:p>
            <a:pPr marL="271463" lvl="1" indent="-174625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400" dirty="0"/>
              <a:t>Statistical </a:t>
            </a:r>
            <a:r>
              <a:rPr lang="de-DE" sz="1400" dirty="0" err="1"/>
              <a:t>parametric</a:t>
            </a:r>
            <a:endParaRPr lang="de-DE" sz="1400" dirty="0"/>
          </a:p>
          <a:p>
            <a:pPr marL="446088" lvl="1" indent="-265113">
              <a:lnSpc>
                <a:spcPct val="114000"/>
              </a:lnSpc>
              <a:buFont typeface="Arial" panose="020B0604020202020204" pitchFamily="34" charset="0"/>
              <a:buChar char="→"/>
            </a:pPr>
            <a:endParaRPr lang="de-DE" sz="14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00C22F1-2B79-44C4-A1AD-CB2651FFE82D}"/>
              </a:ext>
            </a:extLst>
          </p:cNvPr>
          <p:cNvCxnSpPr/>
          <p:nvPr/>
        </p:nvCxnSpPr>
        <p:spPr>
          <a:xfrm>
            <a:off x="4572000" y="2002612"/>
            <a:ext cx="0" cy="4105290"/>
          </a:xfrm>
          <a:prstGeom prst="line">
            <a:avLst/>
          </a:prstGeom>
          <a:ln w="28575">
            <a:solidFill>
              <a:srgbClr val="006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F97B8FF-34A3-48C9-9D13-7C05DC333094}"/>
              </a:ext>
            </a:extLst>
          </p:cNvPr>
          <p:cNvSpPr/>
          <p:nvPr/>
        </p:nvSpPr>
        <p:spPr>
          <a:xfrm>
            <a:off x="1205995" y="2116978"/>
            <a:ext cx="23391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5B94C68-9919-4C02-B2E3-0C976D77532C}"/>
              </a:ext>
            </a:extLst>
          </p:cNvPr>
          <p:cNvSpPr/>
          <p:nvPr/>
        </p:nvSpPr>
        <p:spPr>
          <a:xfrm>
            <a:off x="5637376" y="2116978"/>
            <a:ext cx="2262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4006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-Speech –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blocks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3211B43-B77B-49C2-B0CF-9E0D958D5340}"/>
              </a:ext>
            </a:extLst>
          </p:cNvPr>
          <p:cNvSpPr/>
          <p:nvPr/>
        </p:nvSpPr>
        <p:spPr>
          <a:xfrm>
            <a:off x="1494963" y="2619586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/>
              <a:t>Text Analysis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3E795D5-2C06-4B60-8717-22B38A86EDDC}"/>
              </a:ext>
            </a:extLst>
          </p:cNvPr>
          <p:cNvSpPr/>
          <p:nvPr/>
        </p:nvSpPr>
        <p:spPr>
          <a:xfrm>
            <a:off x="2664962" y="3339794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/>
              <a:t>Acoustic</a:t>
            </a:r>
            <a:r>
              <a:rPr lang="de-DE" sz="1400" dirty="0"/>
              <a:t> Model</a:t>
            </a:r>
            <a:endParaRPr lang="en-US" sz="140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31E4FB2-9B10-428A-91F9-3EBF9C069F00}"/>
              </a:ext>
            </a:extLst>
          </p:cNvPr>
          <p:cNvSpPr/>
          <p:nvPr/>
        </p:nvSpPr>
        <p:spPr>
          <a:xfrm>
            <a:off x="3834962" y="4060002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/>
              <a:t>Parameter Generation</a:t>
            </a:r>
            <a:endParaRPr lang="en-US" sz="14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6B54027-DEC3-4D05-A476-51CA5D4A3A0C}"/>
              </a:ext>
            </a:extLst>
          </p:cNvPr>
          <p:cNvSpPr/>
          <p:nvPr/>
        </p:nvSpPr>
        <p:spPr>
          <a:xfrm>
            <a:off x="5004962" y="4777263"/>
            <a:ext cx="2340000" cy="540000"/>
          </a:xfrm>
          <a:prstGeom prst="roundRect">
            <a:avLst/>
          </a:prstGeom>
          <a:solidFill>
            <a:srgbClr val="0065BD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400" dirty="0" err="1"/>
              <a:t>Waveform</a:t>
            </a:r>
            <a:r>
              <a:rPr lang="de-DE" sz="1400" dirty="0"/>
              <a:t> Synthesis</a:t>
            </a:r>
            <a:endParaRPr lang="en-US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981972-D692-46C9-8323-A114D8CEAB6E}"/>
              </a:ext>
            </a:extLst>
          </p:cNvPr>
          <p:cNvSpPr/>
          <p:nvPr/>
        </p:nvSpPr>
        <p:spPr>
          <a:xfrm>
            <a:off x="2115259" y="1641413"/>
            <a:ext cx="10994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FD159C3-583D-4A47-9576-F63A07D3C470}"/>
              </a:ext>
            </a:extLst>
          </p:cNvPr>
          <p:cNvSpPr/>
          <p:nvPr/>
        </p:nvSpPr>
        <p:spPr>
          <a:xfrm>
            <a:off x="5261890" y="5590272"/>
            <a:ext cx="18261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600" b="1" cap="none" spc="0" dirty="0">
                <a:ln w="0">
                  <a:solidFill>
                    <a:srgbClr val="DAD7CB"/>
                  </a:solidFill>
                </a:ln>
                <a:solidFill>
                  <a:srgbClr val="0065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Speech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0065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1466565F-0762-483D-B8C1-765620AB3C4A}"/>
              </a:ext>
            </a:extLst>
          </p:cNvPr>
          <p:cNvSpPr/>
          <p:nvPr/>
        </p:nvSpPr>
        <p:spPr>
          <a:xfrm>
            <a:off x="2512160" y="2233182"/>
            <a:ext cx="305601" cy="334751"/>
          </a:xfrm>
          <a:prstGeom prst="downArrow">
            <a:avLst>
              <a:gd name="adj1" fmla="val 45325"/>
              <a:gd name="adj2" fmla="val 53139"/>
            </a:avLst>
          </a:prstGeom>
          <a:solidFill>
            <a:srgbClr val="DAD7CB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BB198A4D-4A0E-42C0-A72A-9EC22BAE4B60}"/>
              </a:ext>
            </a:extLst>
          </p:cNvPr>
          <p:cNvSpPr/>
          <p:nvPr/>
        </p:nvSpPr>
        <p:spPr>
          <a:xfrm rot="5400000">
            <a:off x="3914542" y="2786769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279B7DF-DAAC-42EB-BFFF-11B946C8BDC8}"/>
              </a:ext>
            </a:extLst>
          </p:cNvPr>
          <p:cNvSpPr/>
          <p:nvPr/>
        </p:nvSpPr>
        <p:spPr>
          <a:xfrm rot="5400000">
            <a:off x="5082360" y="3499871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feil: gebogen 20">
            <a:extLst>
              <a:ext uri="{FF2B5EF4-FFF2-40B4-BE49-F238E27FC236}">
                <a16:creationId xmlns:a16="http://schemas.microsoft.com/office/drawing/2014/main" id="{3CCEB961-BAD4-4AF3-BC5B-1D6038EA33E9}"/>
              </a:ext>
            </a:extLst>
          </p:cNvPr>
          <p:cNvSpPr/>
          <p:nvPr/>
        </p:nvSpPr>
        <p:spPr>
          <a:xfrm rot="5400000">
            <a:off x="6244410" y="4217132"/>
            <a:ext cx="488096" cy="538211"/>
          </a:xfrm>
          <a:prstGeom prst="bentArrow">
            <a:avLst>
              <a:gd name="adj1" fmla="val 32309"/>
              <a:gd name="adj2" fmla="val 31568"/>
              <a:gd name="adj3" fmla="val 30801"/>
              <a:gd name="adj4" fmla="val 43750"/>
            </a:avLst>
          </a:prstGeom>
          <a:solidFill>
            <a:srgbClr val="DAD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D46A8F93-9DD3-4342-BF47-003700968E76}"/>
              </a:ext>
            </a:extLst>
          </p:cNvPr>
          <p:cNvSpPr/>
          <p:nvPr/>
        </p:nvSpPr>
        <p:spPr>
          <a:xfrm>
            <a:off x="6022160" y="5378658"/>
            <a:ext cx="305601" cy="334751"/>
          </a:xfrm>
          <a:prstGeom prst="downArrow">
            <a:avLst>
              <a:gd name="adj1" fmla="val 45325"/>
              <a:gd name="adj2" fmla="val 53139"/>
            </a:avLst>
          </a:prstGeom>
          <a:solidFill>
            <a:srgbClr val="DAD7CB"/>
          </a:solidFill>
          <a:ln>
            <a:solidFill>
              <a:srgbClr val="DAD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C4980D7-1FE7-45A3-93B8-2EB140FA67F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834962" y="2275546"/>
            <a:ext cx="2922602" cy="339364"/>
          </a:xfrm>
          <a:prstGeom prst="straightConnector1">
            <a:avLst/>
          </a:prstGeom>
          <a:ln w="28575">
            <a:solidFill>
              <a:srgbClr val="E37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841A6620-8421-49EF-AAB4-1A20743B3264}"/>
              </a:ext>
            </a:extLst>
          </p:cNvPr>
          <p:cNvSpPr/>
          <p:nvPr/>
        </p:nvSpPr>
        <p:spPr>
          <a:xfrm>
            <a:off x="6757564" y="1983158"/>
            <a:ext cx="10743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3200" b="1" cap="none" spc="0" dirty="0">
                <a:ln w="0">
                  <a:solidFill>
                    <a:srgbClr val="DAD7CB"/>
                  </a:solidFill>
                </a:ln>
                <a:solidFill>
                  <a:srgbClr val="E3722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DNN</a:t>
            </a:r>
            <a:endParaRPr lang="de-DE" sz="5400" b="1" cap="none" spc="0" dirty="0">
              <a:ln w="0">
                <a:solidFill>
                  <a:srgbClr val="DAD7CB"/>
                </a:solidFill>
              </a:ln>
              <a:solidFill>
                <a:srgbClr val="E3722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A8E720A-E1EC-4DF5-A205-14DAF71CA99B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027261" y="2275546"/>
            <a:ext cx="1730303" cy="1039337"/>
          </a:xfrm>
          <a:prstGeom prst="straightConnector1">
            <a:avLst/>
          </a:prstGeom>
          <a:ln w="28575">
            <a:solidFill>
              <a:srgbClr val="E37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3E5F03F-2E0C-44F6-B9E8-6F4DD932B55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174960" y="2275546"/>
            <a:ext cx="582604" cy="1754767"/>
          </a:xfrm>
          <a:prstGeom prst="straightConnector1">
            <a:avLst/>
          </a:prstGeom>
          <a:ln w="28575">
            <a:solidFill>
              <a:srgbClr val="E37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2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45DF3B-CD2B-4618-831B-C3ABF05DE3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43306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Approaches -&gt; Advantages and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Details</a:t>
            </a:r>
            <a:r>
              <a:rPr lang="en-US" dirty="0"/>
              <a:t> about HMM-based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/ (Maximum </a:t>
            </a:r>
            <a:r>
              <a:rPr lang="de-DE" dirty="0" err="1"/>
              <a:t>Likelyhood</a:t>
            </a:r>
            <a:r>
              <a:rPr lang="de-DE" dirty="0"/>
              <a:t> Parameter Generation)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576B45B-2320-4D41-80DF-A895AB334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32C16A-BA33-43A2-AAF5-A4E9C5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HMM-</a:t>
            </a:r>
            <a:r>
              <a:rPr lang="de-DE" dirty="0" err="1"/>
              <a:t>based</a:t>
            </a:r>
            <a:r>
              <a:rPr lang="de-DE" dirty="0"/>
              <a:t> Speech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2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7E94C3-2964-4EDC-B78B-AA3DDEE7E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27476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Conventional</a:t>
            </a:r>
            <a:r>
              <a:rPr lang="de-DE" sz="2200" dirty="0"/>
              <a:t> </a:t>
            </a:r>
            <a:r>
              <a:rPr lang="en-US" sz="2200" dirty="0"/>
              <a:t>Speech</a:t>
            </a:r>
            <a:r>
              <a:rPr lang="de-DE" sz="2200" dirty="0"/>
              <a:t> </a:t>
            </a:r>
            <a:r>
              <a:rPr lang="en-US" sz="2200" dirty="0"/>
              <a:t>Synthesis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Introducing</a:t>
            </a:r>
            <a:r>
              <a:rPr lang="de-DE" sz="2200" dirty="0"/>
              <a:t> </a:t>
            </a:r>
            <a:r>
              <a:rPr lang="en-US" sz="2200" dirty="0"/>
              <a:t>Deep</a:t>
            </a:r>
            <a:r>
              <a:rPr lang="de-DE" sz="2200" dirty="0"/>
              <a:t> </a:t>
            </a:r>
            <a:r>
              <a:rPr lang="en-US" sz="2200" dirty="0"/>
              <a:t>Learning</a:t>
            </a:r>
            <a:r>
              <a:rPr lang="de-DE" sz="2200" dirty="0"/>
              <a:t> </a:t>
            </a:r>
            <a:r>
              <a:rPr lang="en-US" sz="2200" dirty="0"/>
              <a:t>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Speech</a:t>
            </a:r>
            <a:r>
              <a:rPr lang="en-US" sz="2200" dirty="0"/>
              <a:t> Synthesis on Mobile Devices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Conclusions</a:t>
            </a:r>
          </a:p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65DE39-A1A7-40D2-AE79-CC14FF2E3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54AC61-DCA5-4E04-916B-BCA64AE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572</Words>
  <Application>Microsoft Office PowerPoint</Application>
  <PresentationFormat>Bildschirmpräsentation (4:3)</PresentationFormat>
  <Paragraphs>181</Paragraphs>
  <Slides>23</Slides>
  <Notes>1</Notes>
  <HiddenSlides>7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PowerPoint-Präsentation</vt:lpstr>
      <vt:lpstr>Final Presentation of Advanced Seminar</vt:lpstr>
      <vt:lpstr>PowerPoint-Präsentation</vt:lpstr>
      <vt:lpstr>Outline</vt:lpstr>
      <vt:lpstr>Types of Speech Synthesis</vt:lpstr>
      <vt:lpstr>Text-to-Speech - Overview</vt:lpstr>
      <vt:lpstr>Text-to-Speech – Function blocks</vt:lpstr>
      <vt:lpstr>HMM-based Speech Synthesis</vt:lpstr>
      <vt:lpstr>Outline</vt:lpstr>
      <vt:lpstr>Introducing Deep Learning Models</vt:lpstr>
      <vt:lpstr>Introducing Deep Learning Models</vt:lpstr>
      <vt:lpstr>Outline</vt:lpstr>
      <vt:lpstr>Speech Synthesis on Mobile Devices</vt:lpstr>
      <vt:lpstr>Outline</vt:lpstr>
      <vt:lpstr>Conclusions</vt:lpstr>
      <vt:lpstr>Thank you for your attention!</vt:lpstr>
      <vt:lpstr>Schrift</vt:lpstr>
      <vt:lpstr>Farben</vt:lpstr>
      <vt:lpstr>Aufzählung</vt:lpstr>
      <vt:lpstr>Tabelle – Beispiel 1</vt:lpstr>
      <vt:lpstr>Tabelle – Beispiel 2</vt:lpstr>
      <vt:lpstr>Diagramme – Beispiel 1</vt:lpstr>
      <vt:lpstr>Diagramme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Deep Learning on Speech Synthesis with Mobile Devices</dc:title>
  <dc:creator>ga87taq</dc:creator>
  <cp:lastModifiedBy>ga87taq</cp:lastModifiedBy>
  <cp:revision>61</cp:revision>
  <cp:lastPrinted>2015-07-30T14:04:45Z</cp:lastPrinted>
  <dcterms:created xsi:type="dcterms:W3CDTF">2017-07-04T06:34:07Z</dcterms:created>
  <dcterms:modified xsi:type="dcterms:W3CDTF">2017-07-17T09:15:36Z</dcterms:modified>
</cp:coreProperties>
</file>