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9"/>
  </p:notesMasterIdLst>
  <p:handoutMasterIdLst>
    <p:handoutMasterId r:id="rId30"/>
  </p:handoutMasterIdLst>
  <p:sldIdLst>
    <p:sldId id="403" r:id="rId7"/>
    <p:sldId id="397" r:id="rId8"/>
    <p:sldId id="402" r:id="rId9"/>
    <p:sldId id="398" r:id="rId10"/>
    <p:sldId id="399" r:id="rId11"/>
    <p:sldId id="410" r:id="rId12"/>
    <p:sldId id="412" r:id="rId13"/>
    <p:sldId id="411" r:id="rId14"/>
    <p:sldId id="406" r:id="rId15"/>
    <p:sldId id="400" r:id="rId16"/>
    <p:sldId id="422" r:id="rId17"/>
    <p:sldId id="425" r:id="rId18"/>
    <p:sldId id="405" r:id="rId19"/>
    <p:sldId id="423" r:id="rId20"/>
    <p:sldId id="414" r:id="rId21"/>
    <p:sldId id="424" r:id="rId22"/>
    <p:sldId id="408" r:id="rId23"/>
    <p:sldId id="407" r:id="rId24"/>
    <p:sldId id="409" r:id="rId25"/>
    <p:sldId id="417" r:id="rId26"/>
    <p:sldId id="419" r:id="rId27"/>
    <p:sldId id="415" r:id="rId2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DAD7CB"/>
    <a:srgbClr val="E37222"/>
    <a:srgbClr val="FFFFFF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85832" autoAdjust="0"/>
  </p:normalViewPr>
  <p:slideViewPr>
    <p:cSldViewPr snapToGrid="0">
      <p:cViewPr>
        <p:scale>
          <a:sx n="125" d="100"/>
          <a:sy n="125" d="100"/>
        </p:scale>
        <p:origin x="594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Speech Synthesis</a:t>
          </a:r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/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/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Text-</a:t>
          </a:r>
          <a:r>
            <a:rPr lang="de-DE" sz="1400" dirty="0" err="1">
              <a:solidFill>
                <a:srgbClr val="DAD7CB"/>
              </a:solidFill>
            </a:rPr>
            <a:t>to</a:t>
          </a:r>
          <a:r>
            <a:rPr lang="de-DE" sz="1400" dirty="0">
              <a:solidFill>
                <a:srgbClr val="DAD7CB"/>
              </a:solidFill>
            </a:rPr>
            <a:t>-Speech</a:t>
          </a:r>
          <a:br>
            <a:rPr lang="de-DE" sz="1400" dirty="0">
              <a:solidFill>
                <a:srgbClr val="DAD7CB"/>
              </a:solidFill>
            </a:rPr>
          </a:br>
          <a:r>
            <a:rPr lang="de-DE" sz="1400" dirty="0">
              <a:solidFill>
                <a:srgbClr val="DAD7CB"/>
              </a:solidFill>
            </a:rPr>
            <a:t>(TTS)</a:t>
          </a:r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/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/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>
              <a:solidFill>
                <a:srgbClr val="DAD7CB"/>
              </a:solidFill>
            </a:rPr>
            <a:t>Context-to-Speech</a:t>
          </a:r>
          <a:br>
            <a:rPr lang="de-DE" sz="1400">
              <a:solidFill>
                <a:srgbClr val="DAD7CB"/>
              </a:solidFill>
            </a:rPr>
          </a:br>
          <a:r>
            <a:rPr lang="de-DE" sz="1400">
              <a:solidFill>
                <a:srgbClr val="DAD7CB"/>
              </a:solidFill>
            </a:rPr>
            <a:t>(CTS)</a:t>
          </a:r>
          <a:endParaRPr lang="de-DE" sz="1400" dirty="0">
            <a:solidFill>
              <a:srgbClr val="DAD7CB"/>
            </a:solidFill>
          </a:endParaRPr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/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/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>
              <a:solidFill>
                <a:srgbClr val="DAD7CB"/>
              </a:solidFill>
            </a:rPr>
            <a:t>Canned</a:t>
          </a:r>
          <a:r>
            <a:rPr lang="de-DE" sz="1400" dirty="0">
              <a:solidFill>
                <a:srgbClr val="DAD7CB"/>
              </a:solidFill>
            </a:rPr>
            <a:t> Speech</a:t>
          </a:r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/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/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pPr>
            <a:lnSpc>
              <a:spcPct val="125000"/>
            </a:lnSpc>
          </a:pPr>
          <a:r>
            <a:rPr lang="en-US" sz="1400" dirty="0">
              <a:solidFill>
                <a:srgbClr val="DAD7CB"/>
              </a:solidFill>
            </a:rPr>
            <a:t>Mobile devices</a:t>
          </a:r>
          <a:endParaRPr lang="de-DE" sz="1400" b="1" dirty="0">
            <a:solidFill>
              <a:srgbClr val="DAD7CB"/>
            </a:solidFill>
          </a:endParaRPr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Real-time </a:t>
          </a:r>
          <a:r>
            <a:rPr lang="de-DE" sz="1400" dirty="0" err="1">
              <a:solidFill>
                <a:srgbClr val="DAD7CB"/>
              </a:solidFill>
            </a:rPr>
            <a:t>responsiveness</a:t>
          </a:r>
          <a:endParaRPr lang="de-DE" sz="1400" dirty="0">
            <a:solidFill>
              <a:srgbClr val="DAD7CB"/>
            </a:solidFill>
          </a:endParaRPr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Memory </a:t>
          </a:r>
          <a:r>
            <a:rPr lang="de-DE" sz="1400" dirty="0" err="1">
              <a:solidFill>
                <a:srgbClr val="DAD7CB"/>
              </a:solidFill>
            </a:rPr>
            <a:t>constraints</a:t>
          </a:r>
          <a:endParaRPr lang="de-DE" sz="1400" dirty="0">
            <a:solidFill>
              <a:srgbClr val="DAD7CB"/>
            </a:solidFill>
          </a:endParaRPr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Power </a:t>
          </a:r>
          <a:r>
            <a:rPr lang="de-DE" sz="1400" dirty="0" err="1">
              <a:solidFill>
                <a:srgbClr val="DAD7CB"/>
              </a:solidFill>
            </a:rPr>
            <a:t>consumption</a:t>
          </a:r>
          <a:endParaRPr lang="de-DE" sz="1400" dirty="0">
            <a:solidFill>
              <a:srgbClr val="DAD7CB"/>
            </a:solidFill>
          </a:endParaRPr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ScaleX="154425" custScaleY="112927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pPr>
            <a:lnSpc>
              <a:spcPct val="125000"/>
            </a:lnSpc>
          </a:pPr>
          <a:r>
            <a:rPr lang="en-US" sz="1400" dirty="0">
              <a:solidFill>
                <a:srgbClr val="DAD7CB"/>
              </a:solidFill>
            </a:rPr>
            <a:t>The Impact of Deep Learning on Speech Synthesis with Mobile Devices</a:t>
          </a:r>
          <a:endParaRPr lang="de-DE" sz="1400" b="1" dirty="0">
            <a:solidFill>
              <a:srgbClr val="DAD7CB"/>
            </a:solidFill>
          </a:endParaRPr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Low-</a:t>
          </a:r>
          <a:r>
            <a:rPr lang="de-DE" sz="1400" dirty="0" err="1">
              <a:solidFill>
                <a:srgbClr val="DAD7CB"/>
              </a:solidFill>
            </a:rPr>
            <a:t>Latency</a:t>
          </a:r>
          <a:endParaRPr lang="de-DE" sz="1400" dirty="0">
            <a:solidFill>
              <a:srgbClr val="DAD7CB"/>
            </a:solidFill>
          </a:endParaRPr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>
              <a:solidFill>
                <a:srgbClr val="DAD7CB"/>
              </a:solidFill>
            </a:rPr>
            <a:t>Increased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prediction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performance</a:t>
          </a:r>
          <a:endParaRPr lang="de-DE" sz="1400" dirty="0">
            <a:solidFill>
              <a:srgbClr val="DAD7CB"/>
            </a:solidFill>
          </a:endParaRPr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>
              <a:solidFill>
                <a:srgbClr val="DAD7CB"/>
              </a:solidFill>
            </a:rPr>
            <a:t>Smaller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memory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footprint</a:t>
          </a:r>
          <a:endParaRPr lang="de-DE" sz="1400" dirty="0">
            <a:solidFill>
              <a:srgbClr val="DAD7CB"/>
            </a:solidFill>
          </a:endParaRPr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ScaleX="154425" custScaleY="112927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2439973" y="1618641"/>
          <a:ext cx="1219200" cy="1219200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Speech Synthesis</a:t>
          </a:r>
        </a:p>
      </dsp:txBody>
      <dsp:txXfrm>
        <a:off x="2499489" y="1678157"/>
        <a:ext cx="1100168" cy="1100168"/>
      </dsp:txXfrm>
    </dsp:sp>
    <dsp:sp modelId="{4C29F58F-00D9-43F6-8D88-025F6A292C3F}">
      <dsp:nvSpPr>
        <dsp:cNvPr id="0" name=""/>
        <dsp:cNvSpPr/>
      </dsp:nvSpPr>
      <dsp:spPr>
        <a:xfrm rot="16196622">
          <a:off x="2687829" y="1257851"/>
          <a:ext cx="7215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158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2147999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DAD7CB"/>
              </a:solidFill>
            </a:rPr>
            <a:t>Canned</a:t>
          </a:r>
          <a:r>
            <a:rPr lang="de-DE" sz="1400" kern="1200" dirty="0">
              <a:solidFill>
                <a:srgbClr val="DAD7CB"/>
              </a:solidFill>
            </a:rPr>
            <a:t> Speech</a:t>
          </a:r>
        </a:p>
      </dsp:txBody>
      <dsp:txXfrm>
        <a:off x="2174359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578858" y="2924905"/>
          <a:ext cx="8097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970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770281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rgbClr val="DAD7CB"/>
              </a:solidFill>
            </a:rPr>
            <a:t>Context-to-Speech</a:t>
          </a:r>
          <a:br>
            <a:rPr lang="de-DE" sz="1400" kern="1200">
              <a:solidFill>
                <a:srgbClr val="DAD7CB"/>
              </a:solidFill>
            </a:rPr>
          </a:br>
          <a:r>
            <a:rPr lang="de-DE" sz="1400" kern="1200">
              <a:solidFill>
                <a:srgbClr val="DAD7CB"/>
              </a:solidFill>
            </a:rPr>
            <a:t>(CTS)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3796641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708118" y="2924464"/>
          <a:ext cx="812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19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525717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Text-</a:t>
          </a:r>
          <a:r>
            <a:rPr lang="de-DE" sz="1400" kern="1200" dirty="0" err="1">
              <a:solidFill>
                <a:srgbClr val="DAD7CB"/>
              </a:solidFill>
            </a:rPr>
            <a:t>to</a:t>
          </a:r>
          <a:r>
            <a:rPr lang="de-DE" sz="1400" kern="1200" dirty="0">
              <a:solidFill>
                <a:srgbClr val="DAD7CB"/>
              </a:solidFill>
            </a:rPr>
            <a:t>-Speech</a:t>
          </a:r>
          <a:br>
            <a:rPr lang="de-DE" sz="1400" kern="1200" dirty="0">
              <a:solidFill>
                <a:srgbClr val="DAD7CB"/>
              </a:solidFill>
            </a:rPr>
          </a:br>
          <a:r>
            <a:rPr lang="de-DE" sz="1400" kern="1200" dirty="0">
              <a:solidFill>
                <a:srgbClr val="DAD7CB"/>
              </a:solidFill>
            </a:rPr>
            <a:t>(TTS)</a:t>
          </a:r>
        </a:p>
      </dsp:txBody>
      <dsp:txXfrm>
        <a:off x="552077" y="3193299"/>
        <a:ext cx="1747280" cy="487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1632776" y="1539838"/>
          <a:ext cx="1882749" cy="1376805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DAD7CB"/>
              </a:solidFill>
            </a:rPr>
            <a:t>Mobile devices</a:t>
          </a:r>
          <a:endParaRPr lang="de-DE" sz="1400" b="1" kern="1200" dirty="0">
            <a:solidFill>
              <a:srgbClr val="DAD7CB"/>
            </a:solidFill>
          </a:endParaRPr>
        </a:p>
      </dsp:txBody>
      <dsp:txXfrm>
        <a:off x="1699986" y="1607048"/>
        <a:ext cx="1748329" cy="1242385"/>
      </dsp:txXfrm>
    </dsp:sp>
    <dsp:sp modelId="{4C29F58F-00D9-43F6-8D88-025F6A292C3F}">
      <dsp:nvSpPr>
        <dsp:cNvPr id="0" name=""/>
        <dsp:cNvSpPr/>
      </dsp:nvSpPr>
      <dsp:spPr>
        <a:xfrm rot="16196622">
          <a:off x="2251769" y="1218449"/>
          <a:ext cx="64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778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1672577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Power </a:t>
          </a:r>
          <a:r>
            <a:rPr lang="de-DE" sz="1400" kern="1200" dirty="0" err="1">
              <a:solidFill>
                <a:srgbClr val="DAD7CB"/>
              </a:solidFill>
            </a:rPr>
            <a:t>consumption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1698937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455684" y="3041792"/>
          <a:ext cx="418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66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294859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Memory </a:t>
          </a:r>
          <a:r>
            <a:rPr lang="de-DE" sz="1400" kern="1200" dirty="0" err="1">
              <a:solidFill>
                <a:srgbClr val="DAD7CB"/>
              </a:solidFill>
            </a:rPr>
            <a:t>constraints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3321219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271568" y="3041792"/>
          <a:ext cx="4191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919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50295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Real-time </a:t>
          </a:r>
          <a:r>
            <a:rPr lang="de-DE" sz="1400" kern="1200" dirty="0" err="1">
              <a:solidFill>
                <a:srgbClr val="DAD7CB"/>
              </a:solidFill>
            </a:rPr>
            <a:t>responsiveness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76655" y="3193299"/>
        <a:ext cx="1747280" cy="487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1685665" y="1539838"/>
          <a:ext cx="1882749" cy="1376805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DAD7CB"/>
              </a:solidFill>
            </a:rPr>
            <a:t>The Impact of Deep Learning on Speech Synthesis with Mobile Devices</a:t>
          </a:r>
          <a:endParaRPr lang="de-DE" sz="1400" b="1" kern="1200" dirty="0">
            <a:solidFill>
              <a:srgbClr val="DAD7CB"/>
            </a:solidFill>
          </a:endParaRPr>
        </a:p>
      </dsp:txBody>
      <dsp:txXfrm>
        <a:off x="1752875" y="1607048"/>
        <a:ext cx="1748329" cy="1242385"/>
      </dsp:txXfrm>
    </dsp:sp>
    <dsp:sp modelId="{4C29F58F-00D9-43F6-8D88-025F6A292C3F}">
      <dsp:nvSpPr>
        <dsp:cNvPr id="0" name=""/>
        <dsp:cNvSpPr/>
      </dsp:nvSpPr>
      <dsp:spPr>
        <a:xfrm rot="16196622">
          <a:off x="2304658" y="1218449"/>
          <a:ext cx="64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778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1725466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DAD7CB"/>
              </a:solidFill>
            </a:rPr>
            <a:t>Smaller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memory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footprint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1751826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508574" y="3041792"/>
          <a:ext cx="418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66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347748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DAD7CB"/>
              </a:solidFill>
            </a:rPr>
            <a:t>Increased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prediction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performance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3374108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324457" y="3041792"/>
          <a:ext cx="4191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919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103184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Low-</a:t>
          </a:r>
          <a:r>
            <a:rPr lang="de-DE" sz="1400" kern="1200" dirty="0" err="1">
              <a:solidFill>
                <a:srgbClr val="DAD7CB"/>
              </a:solidFill>
            </a:rPr>
            <a:t>Latency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129544" y="3193299"/>
        <a:ext cx="1747280" cy="48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7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200" b="1" u="sng" dirty="0" err="1"/>
              <a:t>Context</a:t>
            </a:r>
            <a:r>
              <a:rPr lang="de-DE" sz="1200" b="1" u="sng" dirty="0"/>
              <a:t> Features:</a:t>
            </a:r>
          </a:p>
          <a:p>
            <a:endParaRPr lang="en-US" sz="1200" b="1" dirty="0"/>
          </a:p>
          <a:p>
            <a:r>
              <a:rPr lang="en-US" sz="1200" b="1" dirty="0"/>
              <a:t>phoneme: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current phoneme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preceding and succeeding two phonemes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b="1" dirty="0"/>
              <a:t>syllable:</a:t>
            </a:r>
          </a:p>
          <a:p>
            <a:r>
              <a:rPr lang="en-US" sz="1200" dirty="0"/>
              <a:t>- numbers of phonemes within preceding, current, and succeeding syllables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stress and accent of preceding, current, and succeeding syllables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en-US" sz="1200" b="1" dirty="0"/>
              <a:t>word:</a:t>
            </a:r>
          </a:p>
          <a:p>
            <a:r>
              <a:rPr lang="en-US" sz="1200" dirty="0"/>
              <a:t>- guess at part of speech of preceding, current, and succeeding words</a:t>
            </a:r>
          </a:p>
          <a:p>
            <a:r>
              <a:rPr lang="en-US" sz="1200" dirty="0"/>
              <a:t>- numbers of syllables within preceding, current, and succeeding words</a:t>
            </a:r>
          </a:p>
          <a:p>
            <a:pPr marL="0" indent="0">
              <a:buFontTx/>
              <a:buNone/>
            </a:pPr>
            <a:endParaRPr lang="en-US" sz="1200" dirty="0"/>
          </a:p>
          <a:p>
            <a:r>
              <a:rPr lang="en-US" sz="1200" b="1" dirty="0"/>
              <a:t>phrase:</a:t>
            </a:r>
          </a:p>
          <a:p>
            <a:r>
              <a:rPr lang="en-US" sz="1200" dirty="0"/>
              <a:t>- numbers of syllables within preceding, current, and succeeding phrases</a:t>
            </a:r>
          </a:p>
          <a:p>
            <a:r>
              <a:rPr lang="en-US" sz="1200" dirty="0"/>
              <a:t>- position of current phrase in major phrases</a:t>
            </a:r>
          </a:p>
          <a:p>
            <a:endParaRPr lang="de-DE" dirty="0"/>
          </a:p>
          <a:p>
            <a:r>
              <a:rPr lang="en-US" sz="1200" b="1" i="1" dirty="0"/>
              <a:t> </a:t>
            </a:r>
            <a:r>
              <a:rPr lang="en-US" sz="1200" b="1" dirty="0"/>
              <a:t>utterance:</a:t>
            </a:r>
          </a:p>
          <a:p>
            <a:r>
              <a:rPr lang="en-US" sz="1200" dirty="0"/>
              <a:t>- numbers of syllables, words, and phrases in utterance</a:t>
            </a:r>
          </a:p>
          <a:p>
            <a:endParaRPr lang="de-DE" b="0" u="none" dirty="0"/>
          </a:p>
          <a:p>
            <a:endParaRPr lang="de-DE" b="1" u="sng" dirty="0"/>
          </a:p>
          <a:p>
            <a:r>
              <a:rPr lang="de-DE" b="1" u="sng" dirty="0" err="1"/>
              <a:t>Acoustic</a:t>
            </a:r>
            <a:r>
              <a:rPr lang="de-DE" b="1" u="sng" dirty="0"/>
              <a:t> Features:</a:t>
            </a:r>
          </a:p>
          <a:p>
            <a:endParaRPr lang="de-DE" b="1" dirty="0"/>
          </a:p>
          <a:p>
            <a:r>
              <a:rPr lang="en-US" b="1" dirty="0"/>
              <a:t>Spectral parameters:</a:t>
            </a:r>
            <a:r>
              <a:rPr lang="en-US" dirty="0"/>
              <a:t> 	Mel-cepstral coefficients and their dynamic features</a:t>
            </a:r>
          </a:p>
          <a:p>
            <a:endParaRPr lang="de-DE" dirty="0"/>
          </a:p>
          <a:p>
            <a:r>
              <a:rPr lang="en-US" b="1" dirty="0"/>
              <a:t>Excitation parameters: 	</a:t>
            </a:r>
            <a:r>
              <a:rPr lang="en-US" dirty="0"/>
              <a:t>log </a:t>
            </a:r>
            <a:r>
              <a:rPr lang="en-US" dirty="0" err="1"/>
              <a:t>Fo</a:t>
            </a:r>
            <a:r>
              <a:rPr lang="en-US" dirty="0"/>
              <a:t> values and their dynamic features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Different Approaches -&gt; Advantages and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</a:t>
            </a:r>
            <a:r>
              <a:rPr lang="en-US" sz="1200" dirty="0"/>
              <a:t>raining and Synthesis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generating the </a:t>
            </a:r>
            <a:r>
              <a:rPr lang="en-US" sz="1200" i="1" dirty="0"/>
              <a:t>average </a:t>
            </a:r>
            <a:r>
              <a:rPr lang="en-US" sz="1200" dirty="0"/>
              <a:t>of some sets of similarly sounding speech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(</a:t>
            </a:r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Trees</a:t>
            </a:r>
            <a:r>
              <a:rPr lang="de-DE" sz="1200" dirty="0"/>
              <a:t> / (Maximum </a:t>
            </a:r>
            <a:r>
              <a:rPr lang="de-DE" sz="1200" dirty="0" err="1"/>
              <a:t>Likelyhood</a:t>
            </a:r>
            <a:r>
              <a:rPr lang="de-DE" sz="1200" dirty="0"/>
              <a:t> Parameter Generation) )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model is parametric because it describes the speech using parameters, rather than stored exemplars.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is statistical because it describes those parameters using statistics (e.g., means and variances of probability density functions) which capture the distribution of parameter values found in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r>
              <a:rPr lang="de-DE" sz="1200" dirty="0"/>
              <a:t>Training:</a:t>
            </a:r>
          </a:p>
          <a:p>
            <a:pPr marL="228600" indent="-228600">
              <a:buAutoNum type="arabicPeriod"/>
            </a:pPr>
            <a:r>
              <a:rPr lang="en-US" sz="1200" dirty="0"/>
              <a:t>both spectrum (e.g., </a:t>
            </a:r>
            <a:r>
              <a:rPr lang="en-US" sz="1200" dirty="0" err="1"/>
              <a:t>mel</a:t>
            </a:r>
            <a:r>
              <a:rPr lang="en-US" sz="1200" dirty="0"/>
              <a:t>-cepstral coefficients and their dynamic features) and excitation (e.g., log F0 and its dynamic features) parameters are extracted from a database of natural speech and modeled by a set of multi-stream context-dependent HMMs</a:t>
            </a:r>
          </a:p>
          <a:p>
            <a:pPr marL="228600" indent="-228600">
              <a:buAutoNum type="arabicPeriod"/>
            </a:pPr>
            <a:r>
              <a:rPr lang="en-US" sz="1200" dirty="0"/>
              <a:t>linguistic and prosodic contexts are taken into account in addition to phonetic ones</a:t>
            </a:r>
            <a:endParaRPr lang="de-DE" sz="1200" dirty="0"/>
          </a:p>
          <a:p>
            <a:pPr marL="228600" indent="-228600">
              <a:buAutoNum type="arabicPeriod"/>
            </a:pP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Synthesis:</a:t>
            </a:r>
          </a:p>
          <a:p>
            <a:pPr marL="228600" indent="-228600">
              <a:buAutoNum type="arabicPeriod"/>
            </a:pPr>
            <a:r>
              <a:rPr lang="en-US" sz="1200" dirty="0"/>
              <a:t>word sequence is converted into a context dependent label sequence</a:t>
            </a:r>
          </a:p>
          <a:p>
            <a:pPr marL="228600" indent="-228600">
              <a:buAutoNum type="arabicPeriod"/>
            </a:pPr>
            <a:r>
              <a:rPr lang="en-US" sz="1200" dirty="0"/>
              <a:t>utterance HMM is constructed by concatenating the context-dependent HMMs according to the label sequence</a:t>
            </a:r>
          </a:p>
          <a:p>
            <a:pPr marL="228600" indent="-228600">
              <a:buAutoNum type="arabicPeriod"/>
            </a:pPr>
            <a:r>
              <a:rPr lang="en-US" sz="1200" dirty="0"/>
              <a:t>the speech parameter generation algorithm generates the sequences of spectral and excitation parameters from the utterance HMM</a:t>
            </a:r>
          </a:p>
          <a:p>
            <a:pPr marL="228600" indent="-228600">
              <a:buAutoNum type="arabicPeriod"/>
            </a:pPr>
            <a:r>
              <a:rPr lang="en-US" sz="1200" dirty="0"/>
              <a:t>speech waveform is synthesized from the generated spectral and excitation parameters using excitation generation and a speech synthesis filter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a Deep Neural Network (DNN) as acoustic model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in Back-end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9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DNN-based systems consistently outperformed the HMM-based ones in voiced/unvoiced classification and aperiodicity prediction. The DNN-based systems with many layers were similar to or better than the HMM-based ones in Mel-cepstral distortion. On the other hand, the HMM-based systems outperformed the DNN-based ones in log F0 prediction in most cases.</a:t>
            </a:r>
            <a:endParaRPr lang="de-DE" b="1" dirty="0"/>
          </a:p>
          <a:p>
            <a:endParaRPr lang="de-D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DNN-based systems were preferred significantly to the HMM-based ones in all three model sizes. The subjects reported that the DNN-based systems were less muffled.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3795AF6-DD72-44CD-8BE0-CF32C11D6FB6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6D82D74-E15D-4541-BDA8-EC24361506F2}"/>
              </a:ext>
            </a:extLst>
          </p:cNvPr>
          <p:cNvSpPr txBox="1">
            <a:spLocks/>
          </p:cNvSpPr>
          <p:nvPr userDrawn="1"/>
        </p:nvSpPr>
        <p:spPr>
          <a:xfrm>
            <a:off x="319088" y="6473312"/>
            <a:ext cx="145165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Hannes </a:t>
            </a:r>
            <a:r>
              <a:rPr lang="en-US" dirty="0" err="1"/>
              <a:t>Bohnengel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3" y="6473313"/>
            <a:ext cx="14160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5F2F18F-0C70-4D9E-A4DC-A1828FC814E9}"/>
              </a:ext>
            </a:extLst>
          </p:cNvPr>
          <p:cNvSpPr txBox="1">
            <a:spLocks/>
          </p:cNvSpPr>
          <p:nvPr userDrawn="1"/>
        </p:nvSpPr>
        <p:spPr>
          <a:xfrm>
            <a:off x="3367314" y="4557427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E184BF3-0815-47BE-93D8-9D9A15AEA8F0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tro-01">
            <a:hlinkClick r:id="" action="ppaction://media"/>
            <a:extLst>
              <a:ext uri="{FF2B5EF4-FFF2-40B4-BE49-F238E27FC236}">
                <a16:creationId xmlns:a16="http://schemas.microsoft.com/office/drawing/2014/main" id="{E9DAB0C4-0742-4B9D-8495-5F035E5EE1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08230" y="2380891"/>
            <a:ext cx="2323382" cy="23233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19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F6CB33-A78F-4EBB-995A-3DFC4ED3B744}"/>
              </a:ext>
            </a:extLst>
          </p:cNvPr>
          <p:cNvGrpSpPr/>
          <p:nvPr/>
        </p:nvGrpSpPr>
        <p:grpSpPr>
          <a:xfrm>
            <a:off x="2377319" y="2229323"/>
            <a:ext cx="4230596" cy="3938386"/>
            <a:chOff x="3086100" y="2860829"/>
            <a:chExt cx="3352800" cy="3121221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6F7D42F-34E3-4D63-B626-AD4262177D59}"/>
                </a:ext>
              </a:extLst>
            </p:cNvPr>
            <p:cNvSpPr txBox="1"/>
            <p:nvPr/>
          </p:nvSpPr>
          <p:spPr>
            <a:xfrm>
              <a:off x="3086100" y="5794529"/>
              <a:ext cx="625123" cy="1875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D876E68-1789-4A41-9EFF-04FDE01BC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6100" y="2860829"/>
              <a:ext cx="3352800" cy="29337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23F9B61-F842-40FA-8991-036F2E877F9C}"/>
              </a:ext>
            </a:extLst>
          </p:cNvPr>
          <p:cNvGrpSpPr/>
          <p:nvPr/>
        </p:nvGrpSpPr>
        <p:grpSpPr>
          <a:xfrm>
            <a:off x="1868791" y="1648890"/>
            <a:ext cx="4849403" cy="3644134"/>
            <a:chOff x="4956617" y="2008352"/>
            <a:chExt cx="3843211" cy="2888022"/>
          </a:xfrm>
        </p:grpSpPr>
        <p:sp>
          <p:nvSpPr>
            <p:cNvPr id="21" name="L-Form 20">
              <a:extLst>
                <a:ext uri="{FF2B5EF4-FFF2-40B4-BE49-F238E27FC236}">
                  <a16:creationId xmlns:a16="http://schemas.microsoft.com/office/drawing/2014/main" id="{0DF4A44E-A973-445C-A80A-AA8583FAC018}"/>
                </a:ext>
              </a:extLst>
            </p:cNvPr>
            <p:cNvSpPr/>
            <p:nvPr/>
          </p:nvSpPr>
          <p:spPr>
            <a:xfrm>
              <a:off x="5314212" y="2408462"/>
              <a:ext cx="3485616" cy="2487912"/>
            </a:xfrm>
            <a:prstGeom prst="corner">
              <a:avLst>
                <a:gd name="adj1" fmla="val 76558"/>
                <a:gd name="adj2" fmla="val 52940"/>
              </a:avLst>
            </a:prstGeom>
            <a:noFill/>
            <a:ln w="38100">
              <a:solidFill>
                <a:srgbClr val="E372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CC832E9-C6D2-46BE-9D9C-7D631DF7413A}"/>
                </a:ext>
              </a:extLst>
            </p:cNvPr>
            <p:cNvSpPr/>
            <p:nvPr/>
          </p:nvSpPr>
          <p:spPr>
            <a:xfrm>
              <a:off x="4956617" y="2008352"/>
              <a:ext cx="207941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000" b="1" cap="none" spc="0" dirty="0" err="1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Acoustic</a:t>
              </a:r>
              <a:r>
                <a:rPr lang="de-DE" sz="20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Model</a:t>
              </a:r>
              <a:endParaRPr lang="de-DE" sz="40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3FFDB78D-7EBD-4840-8D66-CC76BE1B87A4}"/>
              </a:ext>
            </a:extLst>
          </p:cNvPr>
          <p:cNvSpPr/>
          <p:nvPr/>
        </p:nvSpPr>
        <p:spPr>
          <a:xfrm>
            <a:off x="319090" y="3664708"/>
            <a:ext cx="14686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err="1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</a:t>
            </a:r>
            <a:r>
              <a:rPr lang="de-DE" sz="24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de-DE" sz="24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CD91959-9787-47E7-B354-D8027299F0D9}"/>
              </a:ext>
            </a:extLst>
          </p:cNvPr>
          <p:cNvSpPr/>
          <p:nvPr/>
        </p:nvSpPr>
        <p:spPr>
          <a:xfrm>
            <a:off x="7058583" y="3664709"/>
            <a:ext cx="14847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err="1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Acoustic</a:t>
            </a:r>
            <a:endParaRPr lang="de-DE" sz="2400" b="1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de-DE" sz="24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0074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Experiments</a:t>
            </a:r>
            <a:endParaRPr lang="en-US" dirty="0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09321070-3227-412B-B57E-8CCCB6CD8DA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r>
              <a:rPr lang="de-DE" b="1" dirty="0" err="1"/>
              <a:t>Objective</a:t>
            </a:r>
            <a:r>
              <a:rPr lang="de-DE" b="1" dirty="0"/>
              <a:t> </a:t>
            </a:r>
            <a:r>
              <a:rPr lang="de-DE" b="1" dirty="0" err="1"/>
              <a:t>evaluation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Distortion</a:t>
            </a:r>
            <a:r>
              <a:rPr lang="de-DE" dirty="0"/>
              <a:t> (Mel-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distortion</a:t>
            </a:r>
            <a:r>
              <a:rPr lang="de-DE" dirty="0"/>
              <a:t>, </a:t>
            </a:r>
            <a:r>
              <a:rPr lang="en-US" dirty="0"/>
              <a:t>Aperiodicity distortion)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Error rate (</a:t>
            </a:r>
            <a:r>
              <a:rPr lang="de-DE" dirty="0" err="1"/>
              <a:t>Voiced</a:t>
            </a:r>
            <a:r>
              <a:rPr lang="de-DE" dirty="0"/>
              <a:t>/</a:t>
            </a:r>
            <a:r>
              <a:rPr lang="de-DE" dirty="0" err="1"/>
              <a:t>Unvoiced</a:t>
            </a:r>
            <a:r>
              <a:rPr lang="de-DE" dirty="0"/>
              <a:t> Error Rate, </a:t>
            </a:r>
            <a:r>
              <a:rPr lang="en-US" dirty="0"/>
              <a:t>Root mean squared errors (RMSE) in log F0)</a:t>
            </a:r>
            <a:endParaRPr lang="de-DE" dirty="0"/>
          </a:p>
          <a:p>
            <a:endParaRPr lang="de-DE" b="1" dirty="0"/>
          </a:p>
          <a:p>
            <a:r>
              <a:rPr lang="de-DE" b="1" dirty="0" err="1"/>
              <a:t>Subjective</a:t>
            </a:r>
            <a:r>
              <a:rPr lang="de-DE" b="1" dirty="0"/>
              <a:t> </a:t>
            </a:r>
            <a:r>
              <a:rPr lang="de-DE" b="1" dirty="0" err="1"/>
              <a:t>evaluation</a:t>
            </a:r>
            <a:endParaRPr lang="de-DE" dirty="0"/>
          </a:p>
          <a:p>
            <a:r>
              <a:rPr lang="de-DE" dirty="0" err="1">
                <a:sym typeface="Wingdings" panose="05000000000000000000" pitchFamily="2" charset="2"/>
              </a:rPr>
              <a:t>Played</a:t>
            </a:r>
            <a:r>
              <a:rPr lang="de-DE" dirty="0">
                <a:sym typeface="Wingdings" panose="05000000000000000000" pitchFamily="2" charset="2"/>
              </a:rPr>
              <a:t> back </a:t>
            </a:r>
            <a:r>
              <a:rPr lang="de-DE" dirty="0" err="1">
                <a:sym typeface="Wingdings" panose="05000000000000000000" pitchFamily="2" charset="2"/>
              </a:rPr>
              <a:t>speech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samples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conventional</a:t>
            </a:r>
            <a:r>
              <a:rPr lang="de-DE" dirty="0">
                <a:sym typeface="Wingdings" panose="05000000000000000000" pitchFamily="2" charset="2"/>
              </a:rPr>
              <a:t> and DNN-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listeners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preferred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„Neutral“)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74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Experiments</a:t>
            </a:r>
            <a:endParaRPr lang="en-US" dirty="0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09321070-3227-412B-B57E-8CCCB6CD8DA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r>
              <a:rPr lang="de-DE" b="1" dirty="0" err="1"/>
              <a:t>Objective</a:t>
            </a:r>
            <a:r>
              <a:rPr lang="de-DE" b="1" dirty="0"/>
              <a:t> </a:t>
            </a:r>
            <a:r>
              <a:rPr lang="de-DE" b="1" dirty="0" err="1"/>
              <a:t>evaluation</a:t>
            </a:r>
            <a:endParaRPr lang="de-DE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DNN-based systems consistently have less distortion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HMM-based systems have a lower error rate in most cases</a:t>
            </a:r>
          </a:p>
          <a:p>
            <a:endParaRPr lang="de-DE" dirty="0"/>
          </a:p>
          <a:p>
            <a:endParaRPr lang="en-US" dirty="0"/>
          </a:p>
          <a:p>
            <a:endParaRPr lang="de-DE" b="1" dirty="0"/>
          </a:p>
          <a:p>
            <a:r>
              <a:rPr lang="de-DE" b="1" dirty="0" err="1"/>
              <a:t>Subjective</a:t>
            </a:r>
            <a:r>
              <a:rPr lang="de-DE" b="1" dirty="0"/>
              <a:t> </a:t>
            </a:r>
            <a:r>
              <a:rPr lang="de-DE" b="1" dirty="0" err="1"/>
              <a:t>evaluation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DNN-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preferred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muffled</a:t>
            </a:r>
            <a:endParaRPr lang="de-DE" dirty="0"/>
          </a:p>
          <a:p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CBDD56-4D1C-4917-AFBB-9507499AE54A}"/>
              </a:ext>
            </a:extLst>
          </p:cNvPr>
          <p:cNvGrpSpPr/>
          <p:nvPr/>
        </p:nvGrpSpPr>
        <p:grpSpPr>
          <a:xfrm>
            <a:off x="4541520" y="4345031"/>
            <a:ext cx="4285414" cy="2046306"/>
            <a:chOff x="2263140" y="3275904"/>
            <a:chExt cx="4419600" cy="2090761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D9D3E268-3BB4-4E7D-9B82-E0F6C5D0A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3140" y="3275904"/>
              <a:ext cx="4419600" cy="1736272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7744D30-7FB7-4AD8-B1A2-52366919137F}"/>
                </a:ext>
              </a:extLst>
            </p:cNvPr>
            <p:cNvSpPr txBox="1"/>
            <p:nvPr/>
          </p:nvSpPr>
          <p:spPr>
            <a:xfrm>
              <a:off x="2339534" y="5130049"/>
              <a:ext cx="788786" cy="2366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76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2456F06C-2D25-4F46-B0B4-7B8D2EDB3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08747"/>
              </p:ext>
            </p:extLst>
          </p:nvPr>
        </p:nvGraphicFramePr>
        <p:xfrm>
          <a:off x="3879571" y="1941104"/>
          <a:ext cx="514515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8D382AC3-E543-4F5F-BB5D-3464F7DB69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19"/>
            <a:ext cx="3560483" cy="4292871"/>
          </a:xfrm>
        </p:spPr>
        <p:txBody>
          <a:bodyPr/>
          <a:lstStyle/>
          <a:p>
            <a:r>
              <a:rPr lang="en-US" dirty="0"/>
              <a:t>Motivation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2.1 billion smartphone users worldwide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2016 about 1.5 billion new smartphones were sold</a:t>
            </a:r>
          </a:p>
        </p:txBody>
      </p:sp>
    </p:spTree>
    <p:extLst>
      <p:ext uri="{BB962C8B-B14F-4D97-AF65-F5344CB8AC3E}">
        <p14:creationId xmlns:p14="http://schemas.microsoft.com/office/powerpoint/2010/main" val="41470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B24830-1F4C-428D-9214-7C8500A3F8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527558"/>
          </a:xfrm>
        </p:spPr>
        <p:txBody>
          <a:bodyPr/>
          <a:lstStyle/>
          <a:p>
            <a:r>
              <a:rPr lang="de-DE" dirty="0" err="1"/>
              <a:t>Introducing</a:t>
            </a:r>
            <a:r>
              <a:rPr lang="de-DE" dirty="0"/>
              <a:t> a DNN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front-end </a:t>
            </a:r>
            <a:r>
              <a:rPr lang="de-DE" dirty="0" err="1"/>
              <a:t>of</a:t>
            </a:r>
            <a:r>
              <a:rPr lang="de-DE" dirty="0"/>
              <a:t> a TTS-System</a:t>
            </a:r>
          </a:p>
          <a:p>
            <a:endParaRPr lang="en-US" dirty="0"/>
          </a:p>
          <a:p>
            <a:r>
              <a:rPr lang="en-US" dirty="0"/>
              <a:t>1. Syllabification (SYL)</a:t>
            </a:r>
          </a:p>
          <a:p>
            <a:r>
              <a:rPr lang="en-US" dirty="0"/>
              <a:t>2. Phonetic transcription (PT)</a:t>
            </a:r>
          </a:p>
          <a:p>
            <a:r>
              <a:rPr lang="en-US" dirty="0"/>
              <a:t>3. Part-of-speech tagging (POT)</a:t>
            </a:r>
          </a:p>
          <a:p>
            <a:r>
              <a:rPr lang="en-US" dirty="0"/>
              <a:t>4. Lexical stress prediction (LSP)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421706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18A0F66-3EDE-4E7E-B528-96CD270B9BB4}"/>
              </a:ext>
            </a:extLst>
          </p:cNvPr>
          <p:cNvGrpSpPr/>
          <p:nvPr/>
        </p:nvGrpSpPr>
        <p:grpSpPr>
          <a:xfrm>
            <a:off x="807720" y="3366949"/>
            <a:ext cx="6804660" cy="1664212"/>
            <a:chOff x="807720" y="3265755"/>
            <a:chExt cx="6804660" cy="1664212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BA4D22-231E-43CC-99C2-87CB19CD6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720" y="3265755"/>
              <a:ext cx="6804660" cy="134650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5F45026-AB4B-41A6-92FB-6F8A4216DA49}"/>
                </a:ext>
              </a:extLst>
            </p:cNvPr>
            <p:cNvSpPr txBox="1"/>
            <p:nvPr/>
          </p:nvSpPr>
          <p:spPr>
            <a:xfrm>
              <a:off x="882429" y="4742446"/>
              <a:ext cx="625123" cy="1875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A146C5-7599-4752-B526-490E8DB73F19}"/>
              </a:ext>
            </a:extLst>
          </p:cNvPr>
          <p:cNvGrpSpPr/>
          <p:nvPr/>
        </p:nvGrpSpPr>
        <p:grpSpPr>
          <a:xfrm>
            <a:off x="2499360" y="3724542"/>
            <a:ext cx="5007094" cy="988912"/>
            <a:chOff x="2499360" y="3623348"/>
            <a:chExt cx="5007094" cy="988912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D70C527-DB5A-4FAA-A9B8-C5AE4DD08D6A}"/>
                </a:ext>
              </a:extLst>
            </p:cNvPr>
            <p:cNvSpPr/>
            <p:nvPr/>
          </p:nvSpPr>
          <p:spPr>
            <a:xfrm>
              <a:off x="2499360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E0BAD50-E029-475F-8409-EF21DC15AB0B}"/>
                </a:ext>
              </a:extLst>
            </p:cNvPr>
            <p:cNvSpPr/>
            <p:nvPr/>
          </p:nvSpPr>
          <p:spPr>
            <a:xfrm>
              <a:off x="3941127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2EBE3DA-817E-4B54-9972-6592AB20D33A}"/>
                </a:ext>
              </a:extLst>
            </p:cNvPr>
            <p:cNvSpPr/>
            <p:nvPr/>
          </p:nvSpPr>
          <p:spPr>
            <a:xfrm>
              <a:off x="5413374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4BEE7633-F475-42B3-BB17-8920BF0F96E0}"/>
                </a:ext>
              </a:extLst>
            </p:cNvPr>
            <p:cNvSpPr/>
            <p:nvPr/>
          </p:nvSpPr>
          <p:spPr>
            <a:xfrm>
              <a:off x="6843514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1E152F1B-C6D3-4796-8BD6-98615A928F2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527558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Performance</a:t>
            </a:r>
          </a:p>
          <a:p>
            <a:pPr marL="285750" indent="-285750">
              <a:buFontTx/>
              <a:buChar char="-"/>
            </a:pPr>
            <a:r>
              <a:rPr lang="de-DE" dirty="0"/>
              <a:t>Voice </a:t>
            </a:r>
            <a:r>
              <a:rPr lang="de-DE" dirty="0" err="1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A3DDF39-3C85-4840-A378-C46730DF4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887353"/>
              </p:ext>
            </p:extLst>
          </p:nvPr>
        </p:nvGraphicFramePr>
        <p:xfrm>
          <a:off x="1524001" y="1941104"/>
          <a:ext cx="525093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0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223816"/>
            <a:ext cx="8508999" cy="410369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7910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62017"/>
            <a:ext cx="8508999" cy="208528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en-US" dirty="0"/>
              <a:t>Technical</a:t>
            </a:r>
            <a:r>
              <a:rPr lang="de-DE" dirty="0"/>
              <a:t> </a:t>
            </a:r>
            <a:r>
              <a:rPr lang="en-US" dirty="0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21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224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Final Presentation of Advanced Seminar</a:t>
            </a:r>
          </a:p>
        </p:txBody>
      </p:sp>
    </p:spTree>
    <p:extLst>
      <p:ext uri="{BB962C8B-B14F-4D97-AF65-F5344CB8AC3E}">
        <p14:creationId xmlns:p14="http://schemas.microsoft.com/office/powerpoint/2010/main" val="208625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9393B90-8389-4BF7-881A-AB51F785E3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978720"/>
            <a:ext cx="3897732" cy="4308725"/>
          </a:xfrm>
        </p:spPr>
        <p:txBody>
          <a:bodyPr/>
          <a:lstStyle/>
          <a:p>
            <a:r>
              <a:rPr lang="en-US" sz="800" b="1" dirty="0"/>
              <a:t>phoneme:</a:t>
            </a:r>
          </a:p>
          <a:p>
            <a:r>
              <a:rPr lang="en-US" sz="800" dirty="0"/>
              <a:t>- current phoneme</a:t>
            </a:r>
          </a:p>
          <a:p>
            <a:r>
              <a:rPr lang="en-US" sz="800" dirty="0"/>
              <a:t>- preceding and succeeding two phonemes</a:t>
            </a:r>
          </a:p>
          <a:p>
            <a:r>
              <a:rPr lang="en-US" sz="800" dirty="0"/>
              <a:t>- position of current phoneme within current syllable</a:t>
            </a:r>
          </a:p>
          <a:p>
            <a:r>
              <a:rPr lang="en-US" sz="800" b="1" i="1" dirty="0"/>
              <a:t> </a:t>
            </a:r>
            <a:r>
              <a:rPr lang="en-US" sz="800" b="1" dirty="0"/>
              <a:t>syllable:</a:t>
            </a:r>
          </a:p>
          <a:p>
            <a:r>
              <a:rPr lang="en-US" sz="800" dirty="0"/>
              <a:t>- numbers of phonemes within preceding, current, and succeeding syllables</a:t>
            </a:r>
          </a:p>
          <a:p>
            <a:r>
              <a:rPr lang="en-US" sz="800" dirty="0"/>
              <a:t>- stress and accent of preceding, current, and succeeding syllables</a:t>
            </a:r>
          </a:p>
          <a:p>
            <a:r>
              <a:rPr lang="en-US" sz="800" dirty="0"/>
              <a:t>- positions of current syllable within current word and phrase</a:t>
            </a:r>
          </a:p>
          <a:p>
            <a:r>
              <a:rPr lang="en-US" sz="800" dirty="0"/>
              <a:t>- numbers of preceding and succeeding stressed syllables within current phrase</a:t>
            </a:r>
          </a:p>
          <a:p>
            <a:r>
              <a:rPr lang="en-US" sz="800" dirty="0"/>
              <a:t>- numbers of preceding and succeeding accented syllables within current phrase</a:t>
            </a:r>
          </a:p>
          <a:p>
            <a:r>
              <a:rPr lang="en-US" sz="800" dirty="0"/>
              <a:t>- number of syllables from previous stressed syllable</a:t>
            </a:r>
          </a:p>
          <a:p>
            <a:r>
              <a:rPr lang="en-US" sz="800" dirty="0"/>
              <a:t>- number of syllables to next stressed syllable</a:t>
            </a:r>
          </a:p>
          <a:p>
            <a:r>
              <a:rPr lang="en-US" sz="800" dirty="0"/>
              <a:t>- number of syllables from previous accented syllable</a:t>
            </a:r>
          </a:p>
          <a:p>
            <a:r>
              <a:rPr lang="en-US" sz="800" dirty="0"/>
              <a:t>- number of syllables to next accented syllable</a:t>
            </a:r>
          </a:p>
          <a:p>
            <a:r>
              <a:rPr lang="en-US" sz="800" dirty="0"/>
              <a:t>- vowel identity within current syllable</a:t>
            </a:r>
          </a:p>
          <a:p>
            <a:r>
              <a:rPr lang="en-US" sz="800" b="1" i="1" dirty="0"/>
              <a:t> </a:t>
            </a:r>
            <a:endParaRPr lang="en-US" sz="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AD7991-28DA-4766-97B0-B796F81F8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93F4BC8-78D6-4852-AF2F-CF218680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Features</a:t>
            </a:r>
            <a:endParaRPr lang="en-US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0E356CCB-E5B2-4410-A6D1-8D2AA67655B1}"/>
              </a:ext>
            </a:extLst>
          </p:cNvPr>
          <p:cNvSpPr txBox="1">
            <a:spLocks/>
          </p:cNvSpPr>
          <p:nvPr/>
        </p:nvSpPr>
        <p:spPr>
          <a:xfrm>
            <a:off x="4929202" y="1978719"/>
            <a:ext cx="3897732" cy="4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word:</a:t>
            </a:r>
          </a:p>
          <a:p>
            <a:r>
              <a:rPr lang="en-US" sz="800" dirty="0"/>
              <a:t>- guess at part of speech of preceding, current, and succeeding words</a:t>
            </a:r>
          </a:p>
          <a:p>
            <a:r>
              <a:rPr lang="en-US" sz="800" dirty="0"/>
              <a:t>- numbers of syllables within preceding, current, and succeeding words</a:t>
            </a:r>
          </a:p>
          <a:p>
            <a:r>
              <a:rPr lang="en-US" sz="800" dirty="0"/>
              <a:t>- position of current word within current phrase</a:t>
            </a:r>
          </a:p>
          <a:p>
            <a:r>
              <a:rPr lang="en-US" sz="800" dirty="0"/>
              <a:t>- numbers of preceding and succeeding content words within current phrase</a:t>
            </a:r>
          </a:p>
          <a:p>
            <a:r>
              <a:rPr lang="en-US" sz="800" dirty="0"/>
              <a:t>- number of words from previous content word</a:t>
            </a:r>
          </a:p>
          <a:p>
            <a:r>
              <a:rPr lang="en-US" sz="800" dirty="0"/>
              <a:t>- number of words to next content word</a:t>
            </a:r>
          </a:p>
          <a:p>
            <a:r>
              <a:rPr lang="en-US" sz="800" b="1" i="1" dirty="0"/>
              <a:t> </a:t>
            </a:r>
            <a:r>
              <a:rPr lang="en-US" sz="800" b="1" dirty="0"/>
              <a:t>phrase:</a:t>
            </a:r>
          </a:p>
          <a:p>
            <a:r>
              <a:rPr lang="en-US" sz="800" dirty="0"/>
              <a:t>- numbers of syllables within preceding, current, and succeeding phrases</a:t>
            </a:r>
          </a:p>
          <a:p>
            <a:r>
              <a:rPr lang="en-US" sz="800" dirty="0"/>
              <a:t>- position of current phrase in major phrases</a:t>
            </a:r>
          </a:p>
          <a:p>
            <a:r>
              <a:rPr lang="en-US" sz="800" dirty="0"/>
              <a:t>- </a:t>
            </a:r>
            <a:r>
              <a:rPr lang="en-US" sz="800" dirty="0" err="1"/>
              <a:t>ToBI</a:t>
            </a:r>
            <a:r>
              <a:rPr lang="en-US" sz="800" dirty="0"/>
              <a:t> </a:t>
            </a:r>
            <a:r>
              <a:rPr lang="en-US" sz="800" dirty="0" err="1"/>
              <a:t>endtone</a:t>
            </a:r>
            <a:r>
              <a:rPr lang="en-US" sz="800" dirty="0"/>
              <a:t> of current phrase</a:t>
            </a:r>
          </a:p>
          <a:p>
            <a:r>
              <a:rPr lang="en-US" sz="800" b="1" i="1" dirty="0"/>
              <a:t> </a:t>
            </a:r>
            <a:r>
              <a:rPr lang="en-US" sz="800" b="1" dirty="0"/>
              <a:t>utterance:</a:t>
            </a:r>
          </a:p>
          <a:p>
            <a:r>
              <a:rPr lang="en-US" sz="800" dirty="0"/>
              <a:t>- numbers of syllables, words, and phrases in utterance</a:t>
            </a:r>
          </a:p>
        </p:txBody>
      </p:sp>
    </p:spTree>
    <p:extLst>
      <p:ext uri="{BB962C8B-B14F-4D97-AF65-F5344CB8AC3E}">
        <p14:creationId xmlns:p14="http://schemas.microsoft.com/office/powerpoint/2010/main" val="53362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B6AE9F-797B-42BA-84F3-5069180847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543584"/>
          </a:xfrm>
        </p:spPr>
        <p:txBody>
          <a:bodyPr/>
          <a:lstStyle/>
          <a:p>
            <a:r>
              <a:rPr lang="en-US" b="1" dirty="0"/>
              <a:t>Spectral parameters:</a:t>
            </a:r>
            <a:r>
              <a:rPr lang="en-US" dirty="0"/>
              <a:t> 	Mel-cepstral coefficients and their dynamic features</a:t>
            </a:r>
          </a:p>
          <a:p>
            <a:endParaRPr lang="de-DE" dirty="0"/>
          </a:p>
          <a:p>
            <a:r>
              <a:rPr lang="en-US" b="1" dirty="0"/>
              <a:t>Excitation parameters: 	</a:t>
            </a:r>
            <a:r>
              <a:rPr lang="en-US" dirty="0"/>
              <a:t>log Fo values and their dynamic features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E2C9F7-DB0D-4CBD-9B58-8A408923C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64ACBF-55F1-4A76-B7DF-6708282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Acoustic</a:t>
            </a:r>
            <a:r>
              <a:rPr lang="de-DE" dirty="0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7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4FFFC7-AFD1-43AD-B0C0-CB8EF485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</a:t>
            </a:r>
            <a:endParaRPr lang="en-US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23F1E19-4D86-40F0-A196-BB880250BB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Sounds </a:t>
            </a:r>
            <a:r>
              <a:rPr lang="de-DE" dirty="0" err="1"/>
              <a:t>as</a:t>
            </a:r>
            <a:r>
              <a:rPr lang="de-DE" dirty="0"/>
              <a:t> Intro and Outro ?!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Handouts?!</a:t>
            </a:r>
          </a:p>
        </p:txBody>
      </p:sp>
    </p:spTree>
    <p:extLst>
      <p:ext uri="{BB962C8B-B14F-4D97-AF65-F5344CB8AC3E}">
        <p14:creationId xmlns:p14="http://schemas.microsoft.com/office/powerpoint/2010/main" val="23156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213FCD-08FA-4BC4-81FE-A0909B68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872DD76F-BEE7-4636-9E47-99FFD47457EE}"/>
              </a:ext>
            </a:extLst>
          </p:cNvPr>
          <p:cNvSpPr txBox="1">
            <a:spLocks/>
          </p:cNvSpPr>
          <p:nvPr/>
        </p:nvSpPr>
        <p:spPr>
          <a:xfrm>
            <a:off x="317501" y="2819603"/>
            <a:ext cx="8508999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dirty="0"/>
              <a:t>The Impact of Deep Learning on Speech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Synthesis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4702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Types of</a:t>
            </a:r>
            <a:r>
              <a:rPr lang="de-DE" dirty="0"/>
              <a:t> </a:t>
            </a:r>
            <a:r>
              <a:rPr lang="en-US" dirty="0"/>
              <a:t>Speech</a:t>
            </a:r>
            <a:r>
              <a:rPr lang="de-DE" dirty="0"/>
              <a:t> </a:t>
            </a:r>
            <a:r>
              <a:rPr lang="en-US" dirty="0"/>
              <a:t>Synthesis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58630B9-1EE5-4000-AD19-8384CBC1F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641709"/>
              </p:ext>
            </p:extLst>
          </p:nvPr>
        </p:nvGraphicFramePr>
        <p:xfrm>
          <a:off x="1524000" y="19411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-Speech - </a:t>
            </a:r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7F17DBC-9D2D-4E8A-AB46-A04AEC450360}"/>
              </a:ext>
            </a:extLst>
          </p:cNvPr>
          <p:cNvSpPr/>
          <p:nvPr/>
        </p:nvSpPr>
        <p:spPr>
          <a:xfrm>
            <a:off x="942025" y="3133203"/>
            <a:ext cx="2880000" cy="270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>
                <a:solidFill>
                  <a:srgbClr val="DAD7CB"/>
                </a:solidFill>
              </a:rPr>
              <a:t>Natural Language Processing</a:t>
            </a:r>
          </a:p>
          <a:p>
            <a:pPr algn="ctr">
              <a:lnSpc>
                <a:spcPct val="114000"/>
              </a:lnSpc>
            </a:pPr>
            <a:endParaRPr lang="de-DE" sz="1400" b="1" dirty="0">
              <a:solidFill>
                <a:srgbClr val="DAD7CB"/>
              </a:solidFill>
            </a:endParaRP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Part-of-speech tagging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Text normalization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Phonetic transcription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Syllabification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Stress prediction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Prosodic analysis</a:t>
            </a:r>
            <a:endParaRPr lang="de-DE" sz="1400" dirty="0">
              <a:solidFill>
                <a:srgbClr val="DAD7CB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CA971AA-304D-43DB-BB36-CD4DF1860586}"/>
              </a:ext>
            </a:extLst>
          </p:cNvPr>
          <p:cNvSpPr/>
          <p:nvPr/>
        </p:nvSpPr>
        <p:spPr>
          <a:xfrm>
            <a:off x="5334934" y="3133203"/>
            <a:ext cx="2880000" cy="270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>
                <a:solidFill>
                  <a:srgbClr val="DAD7CB"/>
                </a:solidFill>
              </a:rPr>
              <a:t>Digital Signal </a:t>
            </a:r>
          </a:p>
          <a:p>
            <a:pPr algn="ctr">
              <a:lnSpc>
                <a:spcPct val="114000"/>
              </a:lnSpc>
            </a:pPr>
            <a:r>
              <a:rPr lang="de-DE" sz="1400" b="1" dirty="0">
                <a:solidFill>
                  <a:srgbClr val="DAD7CB"/>
                </a:solidFill>
              </a:rPr>
              <a:t>Processing</a:t>
            </a:r>
          </a:p>
          <a:p>
            <a:pPr>
              <a:lnSpc>
                <a:spcPct val="114000"/>
              </a:lnSpc>
            </a:pPr>
            <a:endParaRPr lang="de-DE" sz="1400" dirty="0">
              <a:solidFill>
                <a:srgbClr val="DAD7CB"/>
              </a:solidFill>
            </a:endParaRPr>
          </a:p>
          <a:p>
            <a:pPr>
              <a:lnSpc>
                <a:spcPct val="114000"/>
              </a:lnSpc>
            </a:pPr>
            <a:r>
              <a:rPr lang="de-DE" sz="1400" dirty="0">
                <a:solidFill>
                  <a:srgbClr val="DAD7CB"/>
                </a:solidFill>
              </a:rPr>
              <a:t>Different </a:t>
            </a:r>
            <a:r>
              <a:rPr lang="en-US" sz="1400" dirty="0">
                <a:solidFill>
                  <a:srgbClr val="DAD7CB"/>
                </a:solidFill>
              </a:rPr>
              <a:t>Synthesis Models</a:t>
            </a: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DAD7CB"/>
                </a:solidFill>
              </a:rPr>
              <a:t>Parametric</a:t>
            </a:r>
            <a:endParaRPr lang="de-DE" sz="1400" dirty="0">
              <a:solidFill>
                <a:srgbClr val="DAD7CB"/>
              </a:solidFill>
            </a:endParaRP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DAD7CB"/>
                </a:solidFill>
              </a:rPr>
              <a:t>Concatenative</a:t>
            </a:r>
            <a:endParaRPr lang="de-DE" sz="1400" dirty="0">
              <a:solidFill>
                <a:srgbClr val="DAD7CB"/>
              </a:solidFill>
            </a:endParaRP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DAD7CB"/>
                </a:solidFill>
              </a:rPr>
              <a:t>Statistical </a:t>
            </a:r>
            <a:r>
              <a:rPr lang="de-DE" sz="1400" dirty="0" err="1">
                <a:solidFill>
                  <a:srgbClr val="DAD7CB"/>
                </a:solidFill>
              </a:rPr>
              <a:t>parametric</a:t>
            </a:r>
            <a:endParaRPr lang="de-DE" sz="1400" dirty="0">
              <a:solidFill>
                <a:srgbClr val="DAD7CB"/>
              </a:solidFill>
            </a:endParaRPr>
          </a:p>
          <a:p>
            <a:pPr marL="446088" lvl="1" indent="-265113">
              <a:lnSpc>
                <a:spcPct val="114000"/>
              </a:lnSpc>
              <a:buFont typeface="Arial" panose="020B0604020202020204" pitchFamily="34" charset="0"/>
              <a:buChar char="→"/>
            </a:pPr>
            <a:endParaRPr lang="de-DE" sz="1400" dirty="0">
              <a:solidFill>
                <a:srgbClr val="DAD7CB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00C22F1-2B79-44C4-A1AD-CB2651FFE82D}"/>
              </a:ext>
            </a:extLst>
          </p:cNvPr>
          <p:cNvCxnSpPr/>
          <p:nvPr/>
        </p:nvCxnSpPr>
        <p:spPr>
          <a:xfrm>
            <a:off x="4572000" y="2002612"/>
            <a:ext cx="0" cy="4105290"/>
          </a:xfrm>
          <a:prstGeom prst="line">
            <a:avLst/>
          </a:prstGeom>
          <a:ln w="28575">
            <a:solidFill>
              <a:srgbClr val="006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F97B8FF-34A3-48C9-9D13-7C05DC333094}"/>
              </a:ext>
            </a:extLst>
          </p:cNvPr>
          <p:cNvSpPr/>
          <p:nvPr/>
        </p:nvSpPr>
        <p:spPr>
          <a:xfrm>
            <a:off x="1205995" y="2116978"/>
            <a:ext cx="23391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5B94C68-9919-4C02-B2E3-0C976D77532C}"/>
              </a:ext>
            </a:extLst>
          </p:cNvPr>
          <p:cNvSpPr/>
          <p:nvPr/>
        </p:nvSpPr>
        <p:spPr>
          <a:xfrm>
            <a:off x="5637376" y="2116978"/>
            <a:ext cx="2262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4006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-Speech –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3211B43-B77B-49C2-B0CF-9E0D958D5340}"/>
              </a:ext>
            </a:extLst>
          </p:cNvPr>
          <p:cNvSpPr/>
          <p:nvPr/>
        </p:nvSpPr>
        <p:spPr>
          <a:xfrm>
            <a:off x="1747915" y="2619586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DAD7CB"/>
                </a:solidFill>
              </a:rPr>
              <a:t>Text Analysis</a:t>
            </a:r>
            <a:endParaRPr lang="en-US" dirty="0">
              <a:solidFill>
                <a:srgbClr val="DAD7CB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3E795D5-2C06-4B60-8717-22B38A86EDDC}"/>
              </a:ext>
            </a:extLst>
          </p:cNvPr>
          <p:cNvSpPr/>
          <p:nvPr/>
        </p:nvSpPr>
        <p:spPr>
          <a:xfrm>
            <a:off x="2917914" y="3339794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DAD7CB"/>
                </a:solidFill>
              </a:rPr>
              <a:t>Acoustic</a:t>
            </a:r>
            <a:r>
              <a:rPr lang="de-DE" sz="1400" dirty="0">
                <a:solidFill>
                  <a:srgbClr val="DAD7CB"/>
                </a:solidFill>
              </a:rPr>
              <a:t> Model</a:t>
            </a:r>
            <a:endParaRPr lang="en-US" sz="1400" dirty="0">
              <a:solidFill>
                <a:srgbClr val="DAD7CB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1E4FB2-9B10-428A-91F9-3EBF9C069F00}"/>
              </a:ext>
            </a:extLst>
          </p:cNvPr>
          <p:cNvSpPr/>
          <p:nvPr/>
        </p:nvSpPr>
        <p:spPr>
          <a:xfrm>
            <a:off x="4087914" y="4060002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DAD7CB"/>
                </a:solidFill>
              </a:rPr>
              <a:t>Parameter Generation</a:t>
            </a:r>
            <a:endParaRPr lang="en-US" sz="1400" dirty="0">
              <a:solidFill>
                <a:srgbClr val="DAD7CB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6B54027-DEC3-4D05-A476-51CA5D4A3A0C}"/>
              </a:ext>
            </a:extLst>
          </p:cNvPr>
          <p:cNvSpPr/>
          <p:nvPr/>
        </p:nvSpPr>
        <p:spPr>
          <a:xfrm>
            <a:off x="5257914" y="4777263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DAD7CB"/>
                </a:solidFill>
              </a:rPr>
              <a:t>Waveform</a:t>
            </a:r>
            <a:r>
              <a:rPr lang="de-DE" sz="1400" dirty="0">
                <a:solidFill>
                  <a:srgbClr val="DAD7CB"/>
                </a:solidFill>
              </a:rPr>
              <a:t> Synthesis</a:t>
            </a:r>
            <a:endParaRPr lang="en-US" sz="1400" dirty="0">
              <a:solidFill>
                <a:srgbClr val="DAD7CB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81972-D692-46C9-8323-A114D8CEAB6E}"/>
              </a:ext>
            </a:extLst>
          </p:cNvPr>
          <p:cNvSpPr/>
          <p:nvPr/>
        </p:nvSpPr>
        <p:spPr>
          <a:xfrm>
            <a:off x="2540733" y="1641413"/>
            <a:ext cx="10994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FD159C3-583D-4A47-9576-F63A07D3C470}"/>
              </a:ext>
            </a:extLst>
          </p:cNvPr>
          <p:cNvSpPr/>
          <p:nvPr/>
        </p:nvSpPr>
        <p:spPr>
          <a:xfrm>
            <a:off x="5514842" y="5590272"/>
            <a:ext cx="18261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Speech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1466565F-0762-483D-B8C1-765620AB3C4A}"/>
              </a:ext>
            </a:extLst>
          </p:cNvPr>
          <p:cNvSpPr/>
          <p:nvPr/>
        </p:nvSpPr>
        <p:spPr>
          <a:xfrm>
            <a:off x="2765112" y="2233182"/>
            <a:ext cx="305601" cy="334751"/>
          </a:xfrm>
          <a:prstGeom prst="downArrow">
            <a:avLst>
              <a:gd name="adj1" fmla="val 45325"/>
              <a:gd name="adj2" fmla="val 53139"/>
            </a:avLst>
          </a:prstGeom>
          <a:solidFill>
            <a:srgbClr val="DAD7CB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BB198A4D-4A0E-42C0-A72A-9EC22BAE4B60}"/>
              </a:ext>
            </a:extLst>
          </p:cNvPr>
          <p:cNvSpPr/>
          <p:nvPr/>
        </p:nvSpPr>
        <p:spPr>
          <a:xfrm rot="5400000">
            <a:off x="4167494" y="2786769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279B7DF-DAAC-42EB-BFFF-11B946C8BDC8}"/>
              </a:ext>
            </a:extLst>
          </p:cNvPr>
          <p:cNvSpPr/>
          <p:nvPr/>
        </p:nvSpPr>
        <p:spPr>
          <a:xfrm rot="5400000">
            <a:off x="5335312" y="3499871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3CCEB961-BAD4-4AF3-BC5B-1D6038EA33E9}"/>
              </a:ext>
            </a:extLst>
          </p:cNvPr>
          <p:cNvSpPr/>
          <p:nvPr/>
        </p:nvSpPr>
        <p:spPr>
          <a:xfrm rot="5400000">
            <a:off x="6497362" y="4217132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D46A8F93-9DD3-4342-BF47-003700968E76}"/>
              </a:ext>
            </a:extLst>
          </p:cNvPr>
          <p:cNvSpPr/>
          <p:nvPr/>
        </p:nvSpPr>
        <p:spPr>
          <a:xfrm>
            <a:off x="6275112" y="5378658"/>
            <a:ext cx="305601" cy="334751"/>
          </a:xfrm>
          <a:prstGeom prst="downArrow">
            <a:avLst>
              <a:gd name="adj1" fmla="val 45325"/>
              <a:gd name="adj2" fmla="val 53139"/>
            </a:avLst>
          </a:prstGeom>
          <a:solidFill>
            <a:srgbClr val="DAD7CB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59FCA97-8E34-4F87-849D-A822DB046B90}"/>
              </a:ext>
            </a:extLst>
          </p:cNvPr>
          <p:cNvGrpSpPr/>
          <p:nvPr/>
        </p:nvGrpSpPr>
        <p:grpSpPr>
          <a:xfrm>
            <a:off x="210216" y="2764551"/>
            <a:ext cx="8191815" cy="903458"/>
            <a:chOff x="339607" y="2764551"/>
            <a:chExt cx="8191815" cy="90345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CB83EF0-5086-40C2-AA1E-8048EDE1A8EF}"/>
                </a:ext>
              </a:extLst>
            </p:cNvPr>
            <p:cNvSpPr/>
            <p:nvPr/>
          </p:nvSpPr>
          <p:spPr>
            <a:xfrm>
              <a:off x="360446" y="2764551"/>
              <a:ext cx="13821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0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Front-end</a:t>
              </a:r>
              <a:endParaRPr lang="de-DE" sz="40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E180CDF-9237-4732-A4E8-29406C4E43E0}"/>
                </a:ext>
              </a:extLst>
            </p:cNvPr>
            <p:cNvSpPr/>
            <p:nvPr/>
          </p:nvSpPr>
          <p:spPr>
            <a:xfrm>
              <a:off x="357241" y="3267899"/>
              <a:ext cx="134043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0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Back-end</a:t>
              </a:r>
              <a:endParaRPr lang="de-DE" sz="40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15CB39-4052-40BF-8BCF-4A0226F6A327}"/>
                </a:ext>
              </a:extLst>
            </p:cNvPr>
            <p:cNvCxnSpPr/>
            <p:nvPr/>
          </p:nvCxnSpPr>
          <p:spPr>
            <a:xfrm>
              <a:off x="339607" y="3254170"/>
              <a:ext cx="8191815" cy="0"/>
            </a:xfrm>
            <a:prstGeom prst="line">
              <a:avLst/>
            </a:prstGeom>
            <a:ln w="28575">
              <a:solidFill>
                <a:srgbClr val="E37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50624DDF-4ABD-4F3E-8E9A-346499394376}"/>
              </a:ext>
            </a:extLst>
          </p:cNvPr>
          <p:cNvSpPr/>
          <p:nvPr/>
        </p:nvSpPr>
        <p:spPr>
          <a:xfrm>
            <a:off x="4623503" y="2626051"/>
            <a:ext cx="2069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1" cap="none" spc="0" dirty="0" err="1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</a:t>
            </a:r>
            <a:r>
              <a:rPr lang="de-DE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Features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64E0391-76E6-48ED-9C54-41CFB9B91AC6}"/>
              </a:ext>
            </a:extLst>
          </p:cNvPr>
          <p:cNvSpPr/>
          <p:nvPr/>
        </p:nvSpPr>
        <p:spPr>
          <a:xfrm>
            <a:off x="5746785" y="3307749"/>
            <a:ext cx="21852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1" cap="none" spc="0" dirty="0" err="1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Acoustic</a:t>
            </a:r>
            <a:r>
              <a:rPr lang="de-DE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Features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5725490-20FB-4606-91B1-C7AE40B7AAD4}"/>
              </a:ext>
            </a:extLst>
          </p:cNvPr>
          <p:cNvSpPr/>
          <p:nvPr/>
        </p:nvSpPr>
        <p:spPr>
          <a:xfrm>
            <a:off x="6743255" y="3905165"/>
            <a:ext cx="23903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1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Speech Parameters </a:t>
            </a:r>
          </a:p>
          <a:p>
            <a:pPr algn="ctr"/>
            <a:r>
              <a:rPr lang="de-DE" b="1" dirty="0" err="1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Trajectories</a:t>
            </a:r>
            <a:endParaRPr lang="de-DE" b="1" cap="none" spc="0" dirty="0">
              <a:ln w="0">
                <a:solidFill>
                  <a:srgbClr val="DAD7CB"/>
                </a:solidFill>
              </a:ln>
              <a:solidFill>
                <a:srgbClr val="E3722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7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5DF3B-CD2B-4618-831B-C3ABF05DE3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Instance </a:t>
            </a:r>
            <a:r>
              <a:rPr lang="de-DE" dirty="0" err="1"/>
              <a:t>of</a:t>
            </a:r>
            <a:r>
              <a:rPr lang="de-DE" dirty="0"/>
              <a:t> Statistical </a:t>
            </a:r>
            <a:r>
              <a:rPr lang="de-DE" dirty="0" err="1"/>
              <a:t>Parametric</a:t>
            </a:r>
            <a:r>
              <a:rPr lang="de-DE" dirty="0"/>
              <a:t> Speech Synthesis (SPSS)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Context-dependent</a:t>
            </a:r>
            <a:r>
              <a:rPr lang="de-DE" dirty="0"/>
              <a:t> Hidden Markov Models (HMMs)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acoustic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Adjustable</a:t>
            </a:r>
            <a:r>
              <a:rPr lang="de-DE" dirty="0"/>
              <a:t> </a:t>
            </a:r>
            <a:r>
              <a:rPr lang="de-DE" dirty="0" err="1"/>
              <a:t>voice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trade-off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footprint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voice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endParaRPr lang="en-US" dirty="0"/>
          </a:p>
          <a:p>
            <a:endParaRPr lang="de-DE" dirty="0"/>
          </a:p>
          <a:p>
            <a:pPr>
              <a:tabLst>
                <a:tab pos="804863" algn="l"/>
                <a:tab pos="3589338" algn="l"/>
                <a:tab pos="4038600" algn="l"/>
              </a:tabLst>
            </a:pPr>
            <a:r>
              <a:rPr lang="de-DE" dirty="0"/>
              <a:t>	</a:t>
            </a:r>
            <a:r>
              <a:rPr lang="de-DE" b="1" dirty="0"/>
              <a:t>Voice still </a:t>
            </a:r>
            <a:r>
              <a:rPr lang="de-DE" b="1" dirty="0" err="1"/>
              <a:t>sounds</a:t>
            </a:r>
            <a:r>
              <a:rPr lang="de-DE" b="1" dirty="0"/>
              <a:t> </a:t>
            </a:r>
            <a:r>
              <a:rPr lang="de-DE" b="1" dirty="0" err="1"/>
              <a:t>muffled</a:t>
            </a:r>
            <a:r>
              <a:rPr lang="de-DE" b="1" dirty="0"/>
              <a:t> 	</a:t>
            </a:r>
            <a:r>
              <a:rPr lang="de-DE" b="1" dirty="0">
                <a:sym typeface="Wingdings" panose="05000000000000000000" pitchFamily="2" charset="2"/>
              </a:rPr>
              <a:t></a:t>
            </a:r>
            <a:r>
              <a:rPr lang="de-DE" b="1" dirty="0"/>
              <a:t>	Further </a:t>
            </a:r>
            <a:r>
              <a:rPr lang="de-DE" b="1" dirty="0" err="1"/>
              <a:t>improvement</a:t>
            </a:r>
            <a:r>
              <a:rPr lang="de-DE" b="1" dirty="0"/>
              <a:t> </a:t>
            </a:r>
            <a:r>
              <a:rPr lang="de-DE" b="1" dirty="0" err="1"/>
              <a:t>necessary</a:t>
            </a: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HMM-</a:t>
            </a:r>
            <a:r>
              <a:rPr lang="de-DE" dirty="0" err="1"/>
              <a:t>based</a:t>
            </a:r>
            <a:r>
              <a:rPr lang="de-DE" dirty="0"/>
              <a:t> 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2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1091</Words>
  <Application>Microsoft Office PowerPoint</Application>
  <PresentationFormat>Bildschirmpräsentation (4:3)</PresentationFormat>
  <Paragraphs>240</Paragraphs>
  <Slides>22</Slides>
  <Notes>5</Notes>
  <HiddenSlides>3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PowerPoint-Präsentation</vt:lpstr>
      <vt:lpstr>Final Presentation of Advanced Seminar</vt:lpstr>
      <vt:lpstr>PowerPoint-Präsentation</vt:lpstr>
      <vt:lpstr>Outline</vt:lpstr>
      <vt:lpstr>Types of Speech Synthesis</vt:lpstr>
      <vt:lpstr>Text-to-Speech - Overview</vt:lpstr>
      <vt:lpstr>Text-to-Speech – Function blocks</vt:lpstr>
      <vt:lpstr>HMM-based Speech Synthesis</vt:lpstr>
      <vt:lpstr>Outline</vt:lpstr>
      <vt:lpstr>Introducing Deep Learning Models</vt:lpstr>
      <vt:lpstr>Evaluation of Experiments</vt:lpstr>
      <vt:lpstr>Results of Experiments</vt:lpstr>
      <vt:lpstr>Outline</vt:lpstr>
      <vt:lpstr>Speech Synthesis on Mobile Devices</vt:lpstr>
      <vt:lpstr>Speech Synthesis on Mobile Devices</vt:lpstr>
      <vt:lpstr>Speech Synthesis on Mobile Devices</vt:lpstr>
      <vt:lpstr>Outline</vt:lpstr>
      <vt:lpstr>Conclusions</vt:lpstr>
      <vt:lpstr>Thank you for your attention!</vt:lpstr>
      <vt:lpstr>Context Features</vt:lpstr>
      <vt:lpstr>Acoustic Features</vt:lpstr>
      <vt:lpstr>To Do: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128</cp:revision>
  <cp:lastPrinted>2015-07-30T14:04:45Z</cp:lastPrinted>
  <dcterms:created xsi:type="dcterms:W3CDTF">2017-07-04T06:34:07Z</dcterms:created>
  <dcterms:modified xsi:type="dcterms:W3CDTF">2017-07-18T11:24:33Z</dcterms:modified>
</cp:coreProperties>
</file>