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403" r:id="rId7"/>
    <p:sldId id="397" r:id="rId8"/>
    <p:sldId id="402" r:id="rId9"/>
    <p:sldId id="398" r:id="rId10"/>
    <p:sldId id="399" r:id="rId11"/>
    <p:sldId id="406" r:id="rId12"/>
    <p:sldId id="400" r:id="rId13"/>
    <p:sldId id="405" r:id="rId14"/>
    <p:sldId id="401" r:id="rId15"/>
    <p:sldId id="408" r:id="rId16"/>
    <p:sldId id="407" r:id="rId17"/>
    <p:sldId id="409" r:id="rId18"/>
    <p:sldId id="371" r:id="rId19"/>
    <p:sldId id="372" r:id="rId20"/>
    <p:sldId id="394" r:id="rId21"/>
    <p:sldId id="379" r:id="rId22"/>
    <p:sldId id="395" r:id="rId23"/>
    <p:sldId id="380" r:id="rId24"/>
    <p:sldId id="381" r:id="rId2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88283" autoAdjust="0"/>
  </p:normalViewPr>
  <p:slideViewPr>
    <p:cSldViewPr snapToGrid="0">
      <p:cViewPr varScale="1">
        <p:scale>
          <a:sx n="127" d="100"/>
          <a:sy n="127" d="100"/>
        </p:scale>
        <p:origin x="96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84448490622305"/>
          <c:y val="2.9692476916371611E-3"/>
          <c:w val="0.4620606955380589"/>
          <c:h val="0.842852197425493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F-4945-A849-B883D2259D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BF-4945-A849-B883D2259D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BF-4945-A849-B883D2259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80160"/>
        <c:axId val="49981696"/>
      </c:barChart>
      <c:catAx>
        <c:axId val="4998016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crossAx val="49981696"/>
        <c:crosses val="autoZero"/>
        <c:auto val="1"/>
        <c:lblAlgn val="ctr"/>
        <c:lblOffset val="100"/>
        <c:noMultiLvlLbl val="0"/>
      </c:catAx>
      <c:valAx>
        <c:axId val="499816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499801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2911754177788201"/>
          <c:y val="0.88845197256189412"/>
          <c:w val="0.63252645439265498"/>
          <c:h val="4.7614212345838999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0FB-A44C-6C018C04D64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0FB-A44C-6C018C04D64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0FB-A44C-6C018C04D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57421553649131"/>
          <c:y val="0.94919412095734657"/>
          <c:w val="0.43285156892702098"/>
          <c:h val="5.0805879042652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7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en-US" noProof="0" dirty="0"/>
              <a:t>Referent</a:t>
            </a:r>
            <a:br>
              <a:rPr lang="en-US" noProof="0" dirty="0"/>
            </a:br>
            <a:r>
              <a:rPr lang="en-US" noProof="0" dirty="0"/>
              <a:t>Ort, Datum (</a:t>
            </a:r>
            <a:r>
              <a:rPr lang="en-US" noProof="0" dirty="0" err="1"/>
              <a:t>Schreibweise</a:t>
            </a:r>
            <a:r>
              <a:rPr lang="en-US" noProof="0" dirty="0"/>
              <a:t>: 00. </a:t>
            </a:r>
            <a:r>
              <a:rPr lang="en-US" noProof="0" dirty="0" err="1"/>
              <a:t>Januar</a:t>
            </a:r>
            <a:r>
              <a:rPr lang="en-US" noProof="0" dirty="0"/>
              <a:t>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en-US" noProof="0" dirty="0" err="1"/>
              <a:t>Titel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77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en-US" noProof="0" dirty="0"/>
              <a:t>Referent</a:t>
            </a:r>
            <a:br>
              <a:rPr lang="en-US" noProof="0" dirty="0"/>
            </a:br>
            <a:r>
              <a:rPr lang="en-US" noProof="0" dirty="0"/>
              <a:t>Ort, Datum (</a:t>
            </a:r>
            <a:r>
              <a:rPr lang="en-US" noProof="0" dirty="0" err="1"/>
              <a:t>Schreibweise</a:t>
            </a:r>
            <a:r>
              <a:rPr lang="en-US" noProof="0" dirty="0"/>
              <a:t>: 00. </a:t>
            </a:r>
            <a:r>
              <a:rPr lang="en-US" noProof="0" dirty="0" err="1"/>
              <a:t>Januar</a:t>
            </a:r>
            <a:r>
              <a:rPr lang="en-US" noProof="0" dirty="0"/>
              <a:t>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en-US" noProof="0" dirty="0" err="1"/>
              <a:t>Titel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A3795AF6-DD72-44CD-8BE0-CF32C11D6FB6}"/>
              </a:ext>
            </a:extLst>
          </p:cNvPr>
          <p:cNvSpPr txBox="1">
            <a:spLocks/>
          </p:cNvSpPr>
          <p:nvPr userDrawn="1"/>
        </p:nvSpPr>
        <p:spPr>
          <a:xfrm>
            <a:off x="3048000" y="6473312"/>
            <a:ext cx="3048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D6D82D74-E15D-4541-BDA8-EC24361506F2}"/>
              </a:ext>
            </a:extLst>
          </p:cNvPr>
          <p:cNvSpPr txBox="1">
            <a:spLocks/>
          </p:cNvSpPr>
          <p:nvPr userDrawn="1"/>
        </p:nvSpPr>
        <p:spPr>
          <a:xfrm>
            <a:off x="319088" y="6473312"/>
            <a:ext cx="145165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Hannes </a:t>
            </a:r>
            <a:r>
              <a:rPr lang="en-US" dirty="0" err="1"/>
              <a:t>Bohnengel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4E8201-B35F-4AEB-9D55-98A47F2D35A6}"/>
              </a:ext>
            </a:extLst>
          </p:cNvPr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7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3" y="6473313"/>
            <a:ext cx="141603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65F2F18F-0C70-4D9E-A4DC-A1828FC814E9}"/>
              </a:ext>
            </a:extLst>
          </p:cNvPr>
          <p:cNvSpPr txBox="1">
            <a:spLocks/>
          </p:cNvSpPr>
          <p:nvPr userDrawn="1"/>
        </p:nvSpPr>
        <p:spPr>
          <a:xfrm>
            <a:off x="3367314" y="4557427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AE184BF3-0815-47BE-93D8-9D9A15AEA8F0}"/>
              </a:ext>
            </a:extLst>
          </p:cNvPr>
          <p:cNvSpPr txBox="1">
            <a:spLocks/>
          </p:cNvSpPr>
          <p:nvPr userDrawn="1"/>
        </p:nvSpPr>
        <p:spPr>
          <a:xfrm>
            <a:off x="3048000" y="6473312"/>
            <a:ext cx="3048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tro-01">
            <a:hlinkClick r:id="" action="ppaction://media"/>
            <a:extLst>
              <a:ext uri="{FF2B5EF4-FFF2-40B4-BE49-F238E27FC236}">
                <a16:creationId xmlns:a16="http://schemas.microsoft.com/office/drawing/2014/main" id="{E9DAB0C4-0742-4B9D-8495-5F035E5EE1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08230" y="2380891"/>
            <a:ext cx="2323382" cy="232338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519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80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Conventional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Speech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Introducing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Deep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Learning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  <p:bldP spid="2" grpId="2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13543A-4520-4953-B045-E96B7FAC8F8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66489A-8C80-4D71-99AB-A1991302B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ADE80A-1283-4AF4-A236-A4BF09D9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3107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66489A-8C80-4D71-99AB-A1991302B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ADE80A-1283-4AF4-A236-A4BF09D9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3223816"/>
            <a:ext cx="8508999" cy="410369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5791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Das Grundprinzip ist, Informationen bestmöglich zu transportieren. Dazu muss vor allem die Schrift einheitlich und für alle im Raum lesbar sein. </a:t>
            </a:r>
          </a:p>
          <a:p>
            <a:endParaRPr dirty="0"/>
          </a:p>
          <a:p>
            <a:r>
              <a:rPr dirty="0" err="1"/>
              <a:t>Schriftart</a:t>
            </a:r>
            <a:r>
              <a:rPr dirty="0"/>
              <a:t>: Arial</a:t>
            </a:r>
          </a:p>
          <a:p>
            <a:endParaRPr dirty="0"/>
          </a:p>
          <a:p>
            <a:r>
              <a:rPr dirty="0" err="1"/>
              <a:t>Schriftgr</a:t>
            </a:r>
            <a:r>
              <a:rPr lang="de-DE" dirty="0" err="1"/>
              <a:t>ößen</a:t>
            </a:r>
            <a:r>
              <a:rPr dirty="0"/>
              <a:t>:</a:t>
            </a:r>
            <a:r>
              <a:rPr lang="de-DE" dirty="0"/>
              <a:t>30 | 22 | 16 | 12</a:t>
            </a:r>
            <a:endParaRPr dirty="0"/>
          </a:p>
          <a:p>
            <a:endParaRPr dirty="0"/>
          </a:p>
          <a:p>
            <a:r>
              <a:rPr dirty="0" err="1"/>
              <a:t>Zeilenabstand</a:t>
            </a:r>
            <a:r>
              <a:rPr dirty="0"/>
              <a:t>: 1,15mm</a:t>
            </a:r>
          </a:p>
          <a:p>
            <a:endParaRPr dirty="0"/>
          </a:p>
          <a:p>
            <a:r>
              <a:rPr dirty="0"/>
              <a:t>Die Einstellungen sind in den Textfeldern und Textfeldvorlagen dieses ppt-Masters als Standard eingestellt. Bei Diagrammen und Tabellen muss die Schriftgröße ggf. angepasst werden.</a:t>
            </a:r>
            <a:r>
              <a:rPr lang="de-DE" dirty="0"/>
              <a:t> Für Auszeichnungen im Fließtext kann auch </a:t>
            </a:r>
            <a:r>
              <a:rPr lang="de-DE" b="1" dirty="0"/>
              <a:t>fett </a:t>
            </a:r>
            <a:r>
              <a:rPr lang="de-DE" dirty="0"/>
              <a:t>markiert werden.</a:t>
            </a:r>
            <a:endParaRPr dirty="0"/>
          </a:p>
          <a:p>
            <a:r>
              <a:rPr dirty="0"/>
              <a:t>Bei großer Distanz bzw. </a:t>
            </a:r>
            <a:r>
              <a:rPr dirty="0" err="1"/>
              <a:t>kleinem</a:t>
            </a:r>
            <a:r>
              <a:rPr dirty="0"/>
              <a:t> </a:t>
            </a:r>
            <a:r>
              <a:rPr dirty="0" err="1"/>
              <a:t>Präsentationsmedium</a:t>
            </a:r>
            <a:r>
              <a:rPr dirty="0"/>
              <a:t> kann der Schriftgrad notfalls proportional erhöht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Schrift</a:t>
            </a:r>
            <a:endParaRPr lang="de-DE" sz="3000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3EF033C2-BFE5-463A-8665-11E06BDCE5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Als erstes soll mit schwarz und weiß gearbeitet werden.</a:t>
            </a:r>
            <a:br>
              <a:rPr dirty="0"/>
            </a:br>
            <a:r>
              <a:rPr dirty="0"/>
              <a:t>Für Aufwändigere Darstellungen sind Farben mit Bedacht und in möglichst geringem Umfang einzusetzen.</a:t>
            </a:r>
            <a:br>
              <a:rPr dirty="0"/>
            </a:br>
            <a:endParaRPr dirty="0"/>
          </a:p>
          <a:p>
            <a:r>
              <a:rPr dirty="0"/>
              <a:t>In diesem Folienmaster ist die Farbpalette festgelegt.</a:t>
            </a:r>
          </a:p>
          <a:p>
            <a:endParaRPr dirty="0"/>
          </a:p>
          <a:p>
            <a:r>
              <a:rPr dirty="0"/>
              <a:t>Zuerst mit </a:t>
            </a:r>
            <a:r>
              <a:rPr lang="de-DE" dirty="0"/>
              <a:t>den Primärfarben </a:t>
            </a:r>
            <a:r>
              <a:rPr dirty="0"/>
              <a:t>arbeiten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dirty="0"/>
              <a:t>Für z.B. komplexe Diagramme stehen noch</a:t>
            </a:r>
            <a:r>
              <a:rPr lang="de-DE" dirty="0"/>
              <a:t>Sekundärfarben </a:t>
            </a:r>
            <a:r>
              <a:rPr dirty="0"/>
              <a:t>zur Verfügung.</a:t>
            </a:r>
          </a:p>
          <a:p>
            <a:endParaRPr dirty="0"/>
          </a:p>
          <a:p>
            <a:endParaRPr dirty="0"/>
          </a:p>
          <a:p>
            <a:r>
              <a:rPr lang="de-DE" dirty="0"/>
              <a:t>Gering im Einsatz sind die Akzentfarben.</a:t>
            </a:r>
            <a:endParaRPr dirty="0"/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Farben</a:t>
            </a:r>
            <a:endParaRPr lang="de-DE" sz="3000" dirty="0"/>
          </a:p>
        </p:txBody>
      </p:sp>
      <p:sp>
        <p:nvSpPr>
          <p:cNvPr id="14" name="Rechteck 13"/>
          <p:cNvSpPr/>
          <p:nvPr/>
        </p:nvSpPr>
        <p:spPr>
          <a:xfrm>
            <a:off x="321735" y="3843868"/>
            <a:ext cx="855132" cy="245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95402" y="3843868"/>
            <a:ext cx="855132" cy="245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60602" y="3843868"/>
            <a:ext cx="855132" cy="24553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321735" y="4665135"/>
            <a:ext cx="855132" cy="245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1295402" y="4665135"/>
            <a:ext cx="855132" cy="245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2260602" y="4665135"/>
            <a:ext cx="855132" cy="2455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225802" y="4665135"/>
            <a:ext cx="855132" cy="245531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321735" y="5529793"/>
            <a:ext cx="855132" cy="2455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295402" y="5529793"/>
            <a:ext cx="855132" cy="245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2260602" y="5529793"/>
            <a:ext cx="855132" cy="245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EB3F7DAC-614D-4776-A8BF-0C8AB298A0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96B9A911-4D91-41E4-8270-9C1667A8ED5C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Bei kleinen Aufzählungen auf Aufzählungszeichen verzichten und ggf. zusätzliche Leerzeile</a:t>
            </a:r>
          </a:p>
          <a:p>
            <a:r>
              <a:rPr lang="de-DE"/>
              <a:t>Nur die wesentlichen Punkte nennen und Themen auf verschiedene Seiten splitten.</a:t>
            </a:r>
          </a:p>
          <a:p>
            <a:endParaRPr lang="de-DE"/>
          </a:p>
          <a:p>
            <a:r>
              <a:rPr lang="de-DE"/>
              <a:t>Punkt 1</a:t>
            </a:r>
          </a:p>
          <a:p>
            <a:endParaRPr lang="de-DE"/>
          </a:p>
          <a:p>
            <a:r>
              <a:rPr lang="de-DE"/>
              <a:t>Punkt 2</a:t>
            </a:r>
          </a:p>
          <a:p>
            <a:endParaRPr lang="de-DE"/>
          </a:p>
          <a:p>
            <a:r>
              <a:rPr lang="de-DE"/>
              <a:t>Wenn Unterpunkte in einer Aufzählung nötig sind ist ein Einrücken mit – möglich</a:t>
            </a:r>
          </a:p>
          <a:p>
            <a:pPr lvl="1"/>
            <a:r>
              <a:rPr lang="de-DE"/>
              <a:t>Unterpunkt 1</a:t>
            </a:r>
          </a:p>
          <a:p>
            <a:pPr lvl="2"/>
            <a:r>
              <a:rPr lang="de-DE"/>
              <a:t>Unterpunkt 1</a:t>
            </a:r>
          </a:p>
          <a:p>
            <a:pPr lvl="2"/>
            <a:r>
              <a:rPr lang="de-DE"/>
              <a:t>Unterpunkt 2</a:t>
            </a:r>
          </a:p>
          <a:p>
            <a:endParaRPr lang="de-DE"/>
          </a:p>
          <a:p>
            <a:r>
              <a:rPr lang="de-DE"/>
              <a:t>Bei größeren Listen die Standardeinstellung • verwenden</a:t>
            </a:r>
          </a:p>
          <a:p>
            <a:pPr lvl="1"/>
            <a:r>
              <a:rPr lang="de-DE"/>
              <a:t>Unterpunkt 1</a:t>
            </a:r>
          </a:p>
          <a:p>
            <a:pPr lvl="1"/>
            <a:r>
              <a:rPr lang="de-DE"/>
              <a:t>Unterpunkt 2</a:t>
            </a:r>
          </a:p>
          <a:p>
            <a:pPr lvl="1"/>
            <a:r>
              <a:rPr lang="de-DE"/>
              <a:t>Unterpunkt 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Aufzählung</a:t>
            </a:r>
            <a:endParaRPr lang="de-DE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D9C17F9-4EA6-49F4-A284-80C513D34E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01415AD-5547-4E3E-A0F9-C9236DDB1935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ohne Farbe und kein Rand</a:t>
            </a:r>
            <a:br>
              <a:rPr lang="de-DE"/>
            </a:br>
            <a:r>
              <a:rPr lang="de-DE"/>
              <a:t>innerer Seitenrand links 0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237996D-EC48-42E4-B6E2-55F433129E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ADE4DC19-A96C-4D3E-B5B0-F1C9D38E62ED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F44847D6-D473-4782-8068-E7CC46586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D7850ECB-04F0-4F00-A13E-6D7BE4989D5A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graphicFrame>
        <p:nvGraphicFramePr>
          <p:cNvPr id="14" name="Diagramm 13"/>
          <p:cNvGraphicFramePr/>
          <p:nvPr>
            <p:extLst/>
          </p:nvPr>
        </p:nvGraphicFramePr>
        <p:xfrm>
          <a:off x="209868" y="2388199"/>
          <a:ext cx="8515032" cy="420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0D93E4A3-F30C-443F-96A6-1595D8C478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30671E81-DDD6-4024-873B-D6815D04AA6F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EC952E2-2D63-4299-AC21-BE6E6BCB92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16FA2C21-85E5-42BD-A13D-9DF76DF47B58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4" descr="TUM_Glockenturm.tif">
            <a:extLst>
              <a:ext uri="{FF2B5EF4-FFF2-40B4-BE49-F238E27FC236}">
                <a16:creationId xmlns:a16="http://schemas.microsoft.com/office/drawing/2014/main" id="{6E1B4B54-6271-48C4-BF68-95E6A46C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C2C0AF-CED8-47C6-94F8-41D6EFFAB6E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62017"/>
            <a:ext cx="8508999" cy="2085280"/>
          </a:xfrm>
        </p:spPr>
        <p:txBody>
          <a:bodyPr/>
          <a:lstStyle/>
          <a:p>
            <a:r>
              <a:rPr lang="de-DE" dirty="0"/>
              <a:t>Hannes Bohnengel</a:t>
            </a:r>
          </a:p>
          <a:p>
            <a:r>
              <a:rPr lang="en-US" dirty="0"/>
              <a:t>Technical</a:t>
            </a:r>
            <a:r>
              <a:rPr lang="de-DE" dirty="0"/>
              <a:t> </a:t>
            </a:r>
            <a:r>
              <a:rPr lang="en-US" dirty="0"/>
              <a:t>University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en-US" dirty="0"/>
              <a:t>TUM Department of Electrical and Computer Engineering</a:t>
            </a:r>
          </a:p>
          <a:p>
            <a:r>
              <a:rPr lang="en-US" dirty="0"/>
              <a:t>Chair of Real-Time Computer Systems</a:t>
            </a:r>
            <a:endParaRPr lang="de-DE" dirty="0"/>
          </a:p>
          <a:p>
            <a:r>
              <a:rPr lang="de-DE" dirty="0"/>
              <a:t>Munich, 21 </a:t>
            </a:r>
            <a:r>
              <a:rPr lang="de-DE" dirty="0" err="1"/>
              <a:t>July</a:t>
            </a:r>
            <a:r>
              <a:rPr lang="de-DE" dirty="0"/>
              <a:t>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8224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Final Presentation of Advanced Seminar</a:t>
            </a:r>
          </a:p>
        </p:txBody>
      </p:sp>
    </p:spTree>
    <p:extLst>
      <p:ext uri="{BB962C8B-B14F-4D97-AF65-F5344CB8AC3E}">
        <p14:creationId xmlns:p14="http://schemas.microsoft.com/office/powerpoint/2010/main" val="208625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213FCD-08FA-4BC4-81FE-A0909B686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6">
            <a:extLst>
              <a:ext uri="{FF2B5EF4-FFF2-40B4-BE49-F238E27FC236}">
                <a16:creationId xmlns:a16="http://schemas.microsoft.com/office/drawing/2014/main" id="{872DD76F-BEE7-4636-9E47-99FFD47457EE}"/>
              </a:ext>
            </a:extLst>
          </p:cNvPr>
          <p:cNvSpPr txBox="1">
            <a:spLocks/>
          </p:cNvSpPr>
          <p:nvPr/>
        </p:nvSpPr>
        <p:spPr>
          <a:xfrm>
            <a:off x="317501" y="2819603"/>
            <a:ext cx="8508999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dirty="0"/>
              <a:t>The Impact of Deep Learning on Speech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Synthesis with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47029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Conventional</a:t>
            </a:r>
            <a:r>
              <a:rPr lang="de-DE" sz="2200" dirty="0"/>
              <a:t> </a:t>
            </a:r>
            <a:r>
              <a:rPr lang="en-US" sz="2200" dirty="0"/>
              <a:t>Speech</a:t>
            </a:r>
            <a:r>
              <a:rPr lang="de-DE" sz="2200" dirty="0"/>
              <a:t> </a:t>
            </a:r>
            <a:r>
              <a:rPr lang="en-US" sz="2200" dirty="0"/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Introducing</a:t>
            </a:r>
            <a:r>
              <a:rPr lang="de-DE" sz="2200" dirty="0"/>
              <a:t> </a:t>
            </a:r>
            <a:r>
              <a:rPr lang="en-US" sz="2200" dirty="0"/>
              <a:t>Deep</a:t>
            </a:r>
            <a:r>
              <a:rPr lang="de-DE" sz="2200" dirty="0"/>
              <a:t> </a:t>
            </a:r>
            <a:r>
              <a:rPr lang="en-US" sz="2200" dirty="0"/>
              <a:t>Learning</a:t>
            </a:r>
            <a:r>
              <a:rPr lang="de-DE" sz="2200" dirty="0"/>
              <a:t> </a:t>
            </a:r>
            <a:r>
              <a:rPr lang="en-US" sz="2200" dirty="0"/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2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45DF3B-CD2B-4618-831B-C3ABF05DE3D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Approaches -&gt; Advantages and 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Details</a:t>
            </a:r>
            <a:r>
              <a:rPr lang="en-US" dirty="0"/>
              <a:t> about HMM-based synthesis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Conventional</a:t>
            </a:r>
            <a:r>
              <a:rPr lang="de-DE" dirty="0"/>
              <a:t> </a:t>
            </a:r>
            <a:r>
              <a:rPr lang="en-US" dirty="0"/>
              <a:t>Speech</a:t>
            </a:r>
            <a:r>
              <a:rPr lang="de-DE" dirty="0"/>
              <a:t> </a:t>
            </a:r>
            <a:r>
              <a:rPr lang="en-US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366148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Conventional</a:t>
            </a:r>
            <a:r>
              <a:rPr lang="de-DE" sz="2200" dirty="0"/>
              <a:t> </a:t>
            </a:r>
            <a:r>
              <a:rPr lang="en-US" sz="2200" dirty="0"/>
              <a:t>Speech</a:t>
            </a:r>
            <a:r>
              <a:rPr lang="de-DE" sz="2200" dirty="0"/>
              <a:t> </a:t>
            </a:r>
            <a:r>
              <a:rPr lang="en-US" sz="2200" dirty="0"/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Introducing</a:t>
            </a:r>
            <a:r>
              <a:rPr lang="de-DE" sz="2200" dirty="0"/>
              <a:t> </a:t>
            </a:r>
            <a:r>
              <a:rPr lang="en-US" sz="2200" dirty="0"/>
              <a:t>Deep</a:t>
            </a:r>
            <a:r>
              <a:rPr lang="de-DE" sz="2200" dirty="0"/>
              <a:t> </a:t>
            </a:r>
            <a:r>
              <a:rPr lang="en-US" sz="2200" dirty="0"/>
              <a:t>Learning</a:t>
            </a:r>
            <a:r>
              <a:rPr lang="de-DE" sz="2200" dirty="0"/>
              <a:t> </a:t>
            </a:r>
            <a:r>
              <a:rPr lang="en-US" sz="2200" dirty="0"/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2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16FC924-F0D2-4E73-9706-D994C15549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it is possible to introduce DL?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about one Approach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B5DD24-403D-46FA-8326-391926CA7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BDCA49-7FDE-4D61-AB7D-4D1510B0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Introducing</a:t>
            </a:r>
            <a:r>
              <a:rPr lang="de-DE" dirty="0"/>
              <a:t> </a:t>
            </a:r>
            <a:r>
              <a:rPr lang="en-US" dirty="0"/>
              <a:t>Deep</a:t>
            </a:r>
            <a:r>
              <a:rPr lang="de-DE" dirty="0"/>
              <a:t> </a:t>
            </a:r>
            <a:r>
              <a:rPr lang="en-US" dirty="0"/>
              <a:t>Learning</a:t>
            </a:r>
            <a:r>
              <a:rPr lang="de-DE" dirty="0"/>
              <a:t> </a:t>
            </a:r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00741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Conventional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Speech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Introducing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Deep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Learning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  <p:bldP spid="2" grpId="2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B24830-1F4C-428D-9214-7C8500A3F8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</a:t>
            </a:r>
            <a:r>
              <a:rPr lang="de-DE" dirty="0"/>
              <a:t> </a:t>
            </a:r>
            <a:r>
              <a:rPr lang="en-US" dirty="0"/>
              <a:t>without 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 with DL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810AEA-BBE2-44B1-88DD-478EA67CF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5736C8-94FE-4213-9737-485C4282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Speech</a:t>
            </a:r>
            <a:r>
              <a:rPr lang="en-US" dirty="0"/>
              <a:t> Synthesis on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92706585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475</Words>
  <Application>Microsoft Office PowerPoint</Application>
  <PresentationFormat>Bildschirmpräsentation (4:3)</PresentationFormat>
  <Paragraphs>140</Paragraphs>
  <Slides>19</Slides>
  <Notes>1</Notes>
  <HiddenSlides>7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PowerPoint-Präsentation</vt:lpstr>
      <vt:lpstr>Final Presentation of Advanced Seminar</vt:lpstr>
      <vt:lpstr>PowerPoint-Präsentation</vt:lpstr>
      <vt:lpstr>Outline</vt:lpstr>
      <vt:lpstr>Conventional Speech Synthesis</vt:lpstr>
      <vt:lpstr>Outline</vt:lpstr>
      <vt:lpstr>Introducing Deep Learning Models</vt:lpstr>
      <vt:lpstr>Outline</vt:lpstr>
      <vt:lpstr>Speech Synthesis on Mobile Devices</vt:lpstr>
      <vt:lpstr>Outline</vt:lpstr>
      <vt:lpstr>Conclusions</vt:lpstr>
      <vt:lpstr>Thank you for your attention!</vt:lpstr>
      <vt:lpstr>Schrift</vt:lpstr>
      <vt:lpstr>Farben</vt:lpstr>
      <vt:lpstr>Aufzählung</vt:lpstr>
      <vt:lpstr>Tabelle – Beispiel 1</vt:lpstr>
      <vt:lpstr>Tabelle – Beispiel 2</vt:lpstr>
      <vt:lpstr>Diagramme – Beispiel 1</vt:lpstr>
      <vt:lpstr>Diagramme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Deep Learning on Speech Synthesis with Mobile Devices</dc:title>
  <dc:creator>ga87taq</dc:creator>
  <cp:lastModifiedBy>ga87taq</cp:lastModifiedBy>
  <cp:revision>30</cp:revision>
  <cp:lastPrinted>2015-07-30T14:04:45Z</cp:lastPrinted>
  <dcterms:created xsi:type="dcterms:W3CDTF">2017-07-04T06:34:07Z</dcterms:created>
  <dcterms:modified xsi:type="dcterms:W3CDTF">2017-07-04T09:17:50Z</dcterms:modified>
</cp:coreProperties>
</file>