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29" r:id="rId11"/>
    <p:sldId id="399" r:id="rId12"/>
    <p:sldId id="410" r:id="rId13"/>
    <p:sldId id="412" r:id="rId14"/>
    <p:sldId id="428" r:id="rId15"/>
    <p:sldId id="431" r:id="rId16"/>
    <p:sldId id="406" r:id="rId17"/>
    <p:sldId id="400" r:id="rId18"/>
    <p:sldId id="425" r:id="rId19"/>
    <p:sldId id="405" r:id="rId20"/>
    <p:sldId id="423" r:id="rId21"/>
    <p:sldId id="414" r:id="rId22"/>
    <p:sldId id="430" r:id="rId23"/>
    <p:sldId id="408" r:id="rId24"/>
    <p:sldId id="407" r:id="rId25"/>
    <p:sldId id="409" r:id="rId26"/>
    <p:sldId id="422" r:id="rId27"/>
    <p:sldId id="411" r:id="rId28"/>
    <p:sldId id="426" r:id="rId29"/>
    <p:sldId id="417" r:id="rId30"/>
    <p:sldId id="419" r:id="rId31"/>
    <p:sldId id="415"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E37222"/>
    <a:srgbClr val="DAD7CB"/>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1109" autoAdjust="0"/>
  </p:normalViewPr>
  <p:slideViewPr>
    <p:cSldViewPr snapToGrid="0">
      <p:cViewPr varScale="1">
        <p:scale>
          <a:sx n="106" d="100"/>
          <a:sy n="106" d="100"/>
        </p:scale>
        <p:origin x="116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r>
            <a:rPr lang="de-DE" sz="1400" dirty="0">
              <a:solidFill>
                <a:srgbClr val="DAD7CB"/>
              </a:solidFill>
            </a:rPr>
            <a:t>Speech Synthesis</a:t>
          </a:r>
        </a:p>
      </dgm:t>
    </dgm:pt>
    <dgm:pt modelId="{DA5F35A2-0467-484F-872A-15A50545173B}" type="parTrans" cxnId="{0B57019E-D007-4074-8404-BDF51EB756AC}">
      <dgm:prSet/>
      <dgm:spPr/>
      <dgm:t>
        <a:bodyPr/>
        <a:lstStyle/>
        <a:p>
          <a:endParaRPr lang="de-DE"/>
        </a:p>
      </dgm:t>
    </dgm:pt>
    <dgm:pt modelId="{C0B79A5B-4A4E-433B-9A70-5D6F8C7202D0}" type="sibTrans" cxnId="{0B57019E-D007-4074-8404-BDF51EB756AC}">
      <dgm:prSet/>
      <dgm:spPr/>
      <dgm:t>
        <a:bodyPr/>
        <a:lstStyle/>
        <a:p>
          <a:endParaRPr lang="de-DE"/>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Text-</a:t>
          </a:r>
          <a:r>
            <a:rPr lang="de-DE" sz="1400" dirty="0" err="1">
              <a:solidFill>
                <a:srgbClr val="DAD7CB"/>
              </a:solidFill>
            </a:rPr>
            <a:t>to</a:t>
          </a:r>
          <a:r>
            <a:rPr lang="de-DE" sz="1400" dirty="0">
              <a:solidFill>
                <a:srgbClr val="DAD7CB"/>
              </a:solidFill>
            </a:rPr>
            <a:t>-Speech</a:t>
          </a:r>
          <a:br>
            <a:rPr lang="de-DE" sz="1400" dirty="0">
              <a:solidFill>
                <a:srgbClr val="DAD7CB"/>
              </a:solidFill>
            </a:rPr>
          </a:br>
          <a:r>
            <a:rPr lang="de-DE" sz="1400" dirty="0">
              <a:solidFill>
                <a:srgbClr val="DAD7CB"/>
              </a:solidFill>
            </a:rPr>
            <a:t>(TTS)</a:t>
          </a:r>
        </a:p>
      </dgm:t>
    </dgm:pt>
    <dgm:pt modelId="{AB531B34-F09B-46D1-AA71-61459AE8A38E}" type="parTrans" cxnId="{88A421AD-C379-40F9-B6FB-A317E6573A2E}">
      <dgm:prSet/>
      <dgm:spPr/>
      <dgm:t>
        <a:bodyPr/>
        <a:lstStyle/>
        <a:p>
          <a:endParaRPr lang="de-DE"/>
        </a:p>
      </dgm:t>
    </dgm:pt>
    <dgm:pt modelId="{CA5A1C1F-A3C6-49E0-93E4-7C8D8E815831}" type="sibTrans" cxnId="{88A421AD-C379-40F9-B6FB-A317E6573A2E}">
      <dgm:prSet/>
      <dgm:spPr/>
      <dgm:t>
        <a:bodyPr/>
        <a:lstStyle/>
        <a:p>
          <a:endParaRPr lang="de-DE"/>
        </a:p>
      </dgm:t>
    </dgm:pt>
    <dgm:pt modelId="{8CB7F9F2-964C-4FE6-8FAC-BEB6AF627E9F}">
      <dgm:prSet phldrT="[Text]" custT="1"/>
      <dgm:spPr>
        <a:solidFill>
          <a:srgbClr val="0065BD"/>
        </a:solidFill>
        <a:ln>
          <a:solidFill>
            <a:srgbClr val="DAD7CB"/>
          </a:solidFill>
        </a:ln>
      </dgm:spPr>
      <dgm:t>
        <a:bodyPr/>
        <a:lstStyle/>
        <a:p>
          <a:r>
            <a:rPr lang="de-DE" sz="1400">
              <a:solidFill>
                <a:srgbClr val="DAD7CB"/>
              </a:solidFill>
            </a:rPr>
            <a:t>Context-to-Speech</a:t>
          </a:r>
          <a:br>
            <a:rPr lang="de-DE" sz="1400">
              <a:solidFill>
                <a:srgbClr val="DAD7CB"/>
              </a:solidFill>
            </a:rPr>
          </a:br>
          <a:r>
            <a:rPr lang="de-DE" sz="1400">
              <a:solidFill>
                <a:srgbClr val="DAD7CB"/>
              </a:solidFill>
            </a:rPr>
            <a:t>(CTS)</a:t>
          </a:r>
          <a:endParaRPr lang="de-DE" sz="1400" dirty="0">
            <a:solidFill>
              <a:srgbClr val="DAD7CB"/>
            </a:solidFill>
          </a:endParaRPr>
        </a:p>
      </dgm:t>
    </dgm:pt>
    <dgm:pt modelId="{0606E574-4FE3-441A-BC2A-D72E956C49B7}" type="sibTrans" cxnId="{C18084C4-9489-44EA-8306-F7A5FE397DBF}">
      <dgm:prSet/>
      <dgm:spPr/>
      <dgm:t>
        <a:bodyPr/>
        <a:lstStyle/>
        <a:p>
          <a:endParaRPr lang="de-DE"/>
        </a:p>
      </dgm:t>
    </dgm:pt>
    <dgm:pt modelId="{BE051610-7691-4E6F-A541-7F7DA726F9BD}" type="parTrans" cxnId="{C18084C4-9489-44EA-8306-F7A5FE397DBF}">
      <dgm:prSet/>
      <dgm:spPr/>
      <dgm:t>
        <a:bodyPr/>
        <a:lstStyle/>
        <a:p>
          <a:endParaRPr lang="de-DE"/>
        </a:p>
      </dgm:t>
    </dgm:pt>
    <dgm:pt modelId="{2A5BBEC4-1208-41F4-BB3F-4D0AFBB6E704}">
      <dgm:prSet phldrT="[Text]" custT="1"/>
      <dgm:spPr>
        <a:solidFill>
          <a:srgbClr val="0065BD"/>
        </a:solidFill>
        <a:ln>
          <a:solidFill>
            <a:srgbClr val="DAD7CB"/>
          </a:solidFill>
        </a:ln>
      </dgm:spPr>
      <dgm:t>
        <a:bodyPr/>
        <a:lstStyle/>
        <a:p>
          <a:r>
            <a:rPr lang="de-DE" sz="1400" dirty="0" err="1">
              <a:solidFill>
                <a:srgbClr val="DAD7CB"/>
              </a:solidFill>
            </a:rPr>
            <a:t>Canned</a:t>
          </a:r>
          <a:r>
            <a:rPr lang="de-DE" sz="1400" dirty="0">
              <a:solidFill>
                <a:srgbClr val="DAD7CB"/>
              </a:solidFill>
            </a:rPr>
            <a:t> Speech</a:t>
          </a:r>
        </a:p>
      </dgm:t>
    </dgm:pt>
    <dgm:pt modelId="{8E21150C-112F-44DD-827B-CA5F3F6AA725}" type="sibTrans" cxnId="{E6D4E6A7-D6A0-4609-B736-B82438CD8D27}">
      <dgm:prSet/>
      <dgm:spPr/>
      <dgm:t>
        <a:bodyPr/>
        <a:lstStyle/>
        <a:p>
          <a:endParaRPr lang="de-DE"/>
        </a:p>
      </dgm:t>
    </dgm:pt>
    <dgm:pt modelId="{20C092F8-3274-420A-8609-D029F74722E7}" type="parTrans" cxnId="{E6D4E6A7-D6A0-4609-B736-B82438CD8D27}">
      <dgm:prSet/>
      <dgm:spPr/>
      <dgm:t>
        <a:bodyPr/>
        <a:lstStyle/>
        <a:p>
          <a:endParaRPr lang="de-DE"/>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439973" y="1618641"/>
          <a:ext cx="1219200" cy="12192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Speech Synthesis</a:t>
          </a:r>
        </a:p>
      </dsp:txBody>
      <dsp:txXfrm>
        <a:off x="2499489" y="1678157"/>
        <a:ext cx="1100168" cy="1100168"/>
      </dsp:txXfrm>
    </dsp:sp>
    <dsp:sp modelId="{4C29F58F-00D9-43F6-8D88-025F6A292C3F}">
      <dsp:nvSpPr>
        <dsp:cNvPr id="0" name=""/>
        <dsp:cNvSpPr/>
      </dsp:nvSpPr>
      <dsp:spPr>
        <a:xfrm rot="16196622">
          <a:off x="2687829" y="1257851"/>
          <a:ext cx="721581" cy="0"/>
        </a:xfrm>
        <a:custGeom>
          <a:avLst/>
          <a:gdLst/>
          <a:ahLst/>
          <a:cxnLst/>
          <a:rect l="0" t="0" r="0" b="0"/>
          <a:pathLst>
            <a:path>
              <a:moveTo>
                <a:pt x="0" y="0"/>
              </a:moveTo>
              <a:lnTo>
                <a:pt x="72158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147999"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DAD7CB"/>
              </a:solidFill>
            </a:rPr>
            <a:t>Canned</a:t>
          </a:r>
          <a:r>
            <a:rPr lang="de-DE" sz="1400" kern="1200" dirty="0">
              <a:solidFill>
                <a:srgbClr val="DAD7CB"/>
              </a:solidFill>
            </a:rPr>
            <a:t> Speech</a:t>
          </a:r>
        </a:p>
      </dsp:txBody>
      <dsp:txXfrm>
        <a:off x="2174359" y="383424"/>
        <a:ext cx="1747280" cy="487276"/>
      </dsp:txXfrm>
    </dsp:sp>
    <dsp:sp modelId="{87B76314-E5F3-4C3D-9A52-689AB841A118}">
      <dsp:nvSpPr>
        <dsp:cNvPr id="0" name=""/>
        <dsp:cNvSpPr/>
      </dsp:nvSpPr>
      <dsp:spPr>
        <a:xfrm rot="2202896">
          <a:off x="3578858" y="2924905"/>
          <a:ext cx="809704" cy="0"/>
        </a:xfrm>
        <a:custGeom>
          <a:avLst/>
          <a:gdLst/>
          <a:ahLst/>
          <a:cxnLst/>
          <a:rect l="0" t="0" r="0" b="0"/>
          <a:pathLst>
            <a:path>
              <a:moveTo>
                <a:pt x="0" y="0"/>
              </a:moveTo>
              <a:lnTo>
                <a:pt x="80970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770281"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a:solidFill>
                <a:srgbClr val="DAD7CB"/>
              </a:solidFill>
            </a:rPr>
            <a:t>Context-to-Speech</a:t>
          </a:r>
          <a:br>
            <a:rPr lang="de-DE" sz="1400" kern="1200">
              <a:solidFill>
                <a:srgbClr val="DAD7CB"/>
              </a:solidFill>
            </a:rPr>
          </a:br>
          <a:r>
            <a:rPr lang="de-DE" sz="1400" kern="1200">
              <a:solidFill>
                <a:srgbClr val="DAD7CB"/>
              </a:solidFill>
            </a:rPr>
            <a:t>(CTS)</a:t>
          </a:r>
          <a:endParaRPr lang="de-DE" sz="1400" kern="1200" dirty="0">
            <a:solidFill>
              <a:srgbClr val="DAD7CB"/>
            </a:solidFill>
          </a:endParaRPr>
        </a:p>
      </dsp:txBody>
      <dsp:txXfrm>
        <a:off x="3796641" y="3193299"/>
        <a:ext cx="1747280" cy="487276"/>
      </dsp:txXfrm>
    </dsp:sp>
    <dsp:sp modelId="{ECB5DE8D-14F8-45E6-AE84-C80B4B780DF7}">
      <dsp:nvSpPr>
        <dsp:cNvPr id="0" name=""/>
        <dsp:cNvSpPr/>
      </dsp:nvSpPr>
      <dsp:spPr>
        <a:xfrm rot="8600300">
          <a:off x="1708118" y="2924464"/>
          <a:ext cx="812190" cy="0"/>
        </a:xfrm>
        <a:custGeom>
          <a:avLst/>
          <a:gdLst/>
          <a:ahLst/>
          <a:cxnLst/>
          <a:rect l="0" t="0" r="0" b="0"/>
          <a:pathLst>
            <a:path>
              <a:moveTo>
                <a:pt x="0" y="0"/>
              </a:moveTo>
              <a:lnTo>
                <a:pt x="81219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25717"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Text-</a:t>
          </a:r>
          <a:r>
            <a:rPr lang="de-DE" sz="1400" kern="1200" dirty="0" err="1">
              <a:solidFill>
                <a:srgbClr val="DAD7CB"/>
              </a:solidFill>
            </a:rPr>
            <a:t>to</a:t>
          </a:r>
          <a:r>
            <a:rPr lang="de-DE" sz="1400" kern="1200" dirty="0">
              <a:solidFill>
                <a:srgbClr val="DAD7CB"/>
              </a:solidFill>
            </a:rPr>
            <a:t>-Speech</a:t>
          </a:r>
          <a:br>
            <a:rPr lang="de-DE" sz="1400" kern="1200" dirty="0">
              <a:solidFill>
                <a:srgbClr val="DAD7CB"/>
              </a:solidFill>
            </a:rPr>
          </a:br>
          <a:r>
            <a:rPr lang="de-DE" sz="1400" kern="1200" dirty="0">
              <a:solidFill>
                <a:srgbClr val="DAD7CB"/>
              </a:solidFill>
            </a:rPr>
            <a:t>(TTS)</a:t>
          </a:r>
        </a:p>
      </dsp:txBody>
      <dsp:txXfrm>
        <a:off x="552077" y="3193299"/>
        <a:ext cx="1747280" cy="48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19/07/2017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19/07/2017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182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noProof="0" dirty="0"/>
              <a:t>Objective evaluation</a:t>
            </a:r>
          </a:p>
          <a:p>
            <a:pPr marL="285750" indent="-285750">
              <a:buFont typeface="Arial" panose="020B0604020202020204" pitchFamily="34" charset="0"/>
              <a:buChar char="•"/>
            </a:pPr>
            <a:r>
              <a:rPr lang="de-DE" dirty="0" err="1"/>
              <a:t>Distortion</a:t>
            </a:r>
            <a:r>
              <a:rPr lang="de-DE" dirty="0"/>
              <a:t> (Mel-</a:t>
            </a:r>
            <a:r>
              <a:rPr lang="de-DE" dirty="0" err="1"/>
              <a:t>cepstral</a:t>
            </a:r>
            <a:r>
              <a:rPr lang="de-DE" dirty="0"/>
              <a:t> </a:t>
            </a:r>
            <a:r>
              <a:rPr lang="de-DE" dirty="0" err="1"/>
              <a:t>distortion</a:t>
            </a:r>
            <a:r>
              <a:rPr lang="de-DE" dirty="0"/>
              <a:t>, </a:t>
            </a:r>
            <a:r>
              <a:rPr lang="en-US" dirty="0"/>
              <a:t>Aperiodicity distortion)</a:t>
            </a:r>
            <a:endParaRPr lang="de-DE" dirty="0"/>
          </a:p>
          <a:p>
            <a:pPr marL="285750" indent="-285750">
              <a:buFont typeface="Arial" panose="020B0604020202020204" pitchFamily="34" charset="0"/>
              <a:buChar char="•"/>
            </a:pPr>
            <a:r>
              <a:rPr lang="de-DE" dirty="0"/>
              <a:t>Error rate (</a:t>
            </a:r>
            <a:r>
              <a:rPr lang="de-DE" dirty="0" err="1"/>
              <a:t>Voiced</a:t>
            </a:r>
            <a:r>
              <a:rPr lang="de-DE" dirty="0"/>
              <a:t>/</a:t>
            </a:r>
            <a:r>
              <a:rPr lang="de-DE" dirty="0" err="1"/>
              <a:t>Unvoiced</a:t>
            </a:r>
            <a:r>
              <a:rPr lang="de-DE" dirty="0"/>
              <a:t> Error Rate, </a:t>
            </a:r>
            <a:r>
              <a:rPr lang="en-US" dirty="0"/>
              <a:t>Root mean squared errors (RMSE) in log F0)</a:t>
            </a:r>
            <a:endParaRPr lang="de-DE" dirty="0"/>
          </a:p>
          <a:p>
            <a:endParaRPr lang="de-DE" dirty="0"/>
          </a:p>
          <a:p>
            <a:r>
              <a:rPr lang="en-US" b="1" noProof="0" dirty="0"/>
              <a:t>Subjective evaluation</a:t>
            </a:r>
            <a:endParaRPr lang="en-US" noProof="0" dirty="0"/>
          </a:p>
          <a:p>
            <a:r>
              <a:rPr lang="en-US" noProof="0" dirty="0">
                <a:sym typeface="Wingdings" panose="05000000000000000000" pitchFamily="2" charset="2"/>
              </a:rPr>
              <a:t>Played back speech samples of conventional and DNN-based system to different listeners, who chose their preferred system (or „Neutral“)</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80436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7256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With the second type, CTS, the waveform is generated out of a linguistic description without any information of the respective text. In this way, no 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formant-based synthesis</a:t>
            </a:r>
            <a:r>
              <a:rPr lang="en-US" sz="1200" b="0" i="0" u="none" strike="noStrike" kern="1200" baseline="0" dirty="0">
                <a:solidFill>
                  <a:schemeClr val="tx1"/>
                </a:solidFill>
                <a:latin typeface="Arial" pitchFamily="34" charset="0"/>
                <a:ea typeface="+mn-ea"/>
                <a:cs typeface="Arial" pitchFamily="34" charset="0"/>
              </a:rPr>
              <a:t> is the oldest approach. To generate a voice waveform, an excitation signal is fed into multiple formant filters, which describe the characteristics of the human vocal tract. The output of the filters then forms the voice waveform.</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parametric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statistical because it describes those parameters using statistics (e.g., means and variances of probability density functions) which capture the distribution of parameter values found in the training data.</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US" dirty="0"/>
              <a:t>2.1 billion smartphone users worldwide in 2016</a:t>
            </a:r>
          </a:p>
          <a:p>
            <a:pPr marL="285750" indent="-285750">
              <a:buFont typeface="Arial" panose="020B0604020202020204" pitchFamily="34" charset="0"/>
              <a:buChar char="•"/>
            </a:pPr>
            <a:r>
              <a:rPr lang="en-US" dirty="0"/>
              <a:t>in 2016 about 1.5 billion new smartphones were sold</a:t>
            </a: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702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
        <p:nvSpPr>
          <p:cNvPr id="9" name="Textfeld 8">
            <a:extLst>
              <a:ext uri="{FF2B5EF4-FFF2-40B4-BE49-F238E27FC236}">
                <a16:creationId xmlns:a16="http://schemas.microsoft.com/office/drawing/2014/main" id="{F24E8201-B35F-4AEB-9D55-98A47F2D35A6}"/>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bg2"/>
                </a:solidFill>
                <a:latin typeface="+mn-lt"/>
              </a:rPr>
              <a:t>Chair of Real-Time Computer Systems</a:t>
            </a:r>
          </a:p>
          <a:p>
            <a:pPr>
              <a:lnSpc>
                <a:spcPct val="94000"/>
              </a:lnSpc>
              <a:tabLst/>
            </a:pPr>
            <a:r>
              <a:rPr lang="en-US" sz="800" dirty="0">
                <a:solidFill>
                  <a:schemeClr val="bg2"/>
                </a:solidFill>
                <a:latin typeface="+mn-lt"/>
              </a:rPr>
              <a:t>TUM Department of Electrical and Computer Engineering</a:t>
            </a:r>
          </a:p>
          <a:p>
            <a:pPr>
              <a:lnSpc>
                <a:spcPct val="94000"/>
              </a:lnSpc>
              <a:tabLst/>
            </a:pPr>
            <a:r>
              <a:rPr lang="en-US" sz="800" dirty="0">
                <a:solidFill>
                  <a:schemeClr val="bg2"/>
                </a:solidFill>
                <a:latin typeface="+mn-lt"/>
              </a:rPr>
              <a:t>Technical University of Munich</a:t>
            </a:r>
            <a:endParaRPr lang="de-DE" sz="800" dirty="0">
              <a:solidFill>
                <a:schemeClr val="bg2"/>
              </a:solidFill>
              <a:latin typeface="+mn-lt"/>
            </a:endParaRP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Demonstration of HMM-based speech synthesis</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362826"/>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553832"/>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most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2806156833"/>
              </p:ext>
            </p:extLst>
          </p:nvPr>
        </p:nvGraphicFramePr>
        <p:xfrm>
          <a:off x="4166647" y="4208206"/>
          <a:ext cx="4660287" cy="1919406"/>
        </p:xfrm>
        <a:graphic>
          <a:graphicData uri="http://schemas.openxmlformats.org/drawingml/2006/table">
            <a:tbl>
              <a:tblPr firstRow="1" bandRow="1">
                <a:tableStyleId>{69012ECD-51FC-41F1-AA8D-1B2483CD663E}</a:tableStyleId>
              </a:tblPr>
              <a:tblGrid>
                <a:gridCol w="1404594">
                  <a:extLst>
                    <a:ext uri="{9D8B030D-6E8A-4147-A177-3AD203B41FA5}">
                      <a16:colId xmlns:a16="http://schemas.microsoft.com/office/drawing/2014/main" val="1221610781"/>
                    </a:ext>
                  </a:extLst>
                </a:gridCol>
                <a:gridCol w="2055044">
                  <a:extLst>
                    <a:ext uri="{9D8B030D-6E8A-4147-A177-3AD203B41FA5}">
                      <a16:colId xmlns:a16="http://schemas.microsoft.com/office/drawing/2014/main" val="629480466"/>
                    </a:ext>
                  </a:extLst>
                </a:gridCol>
                <a:gridCol w="1200649">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scaling</a:t>
                      </a:r>
                      <a:r>
                        <a:rPr lang="de-DE" sz="1200" dirty="0">
                          <a:solidFill>
                            <a:srgbClr val="DAD7CB"/>
                          </a:solidFill>
                        </a:rPr>
                        <a:t> </a:t>
                      </a:r>
                      <a:r>
                        <a:rPr lang="de-DE" sz="1200" dirty="0" err="1">
                          <a:solidFill>
                            <a:srgbClr val="DAD7CB"/>
                          </a:solidFill>
                        </a:rPr>
                        <a:t>factor</a:t>
                      </a:r>
                      <a:r>
                        <a:rPr lang="de-DE" sz="1200" dirty="0">
                          <a:solidFill>
                            <a:srgbClr val="DAD7CB"/>
                          </a:solidFill>
                        </a:rPr>
                        <a:t>)</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neurons</a:t>
                      </a:r>
                      <a:r>
                        <a:rPr lang="de-DE" sz="1200" dirty="0">
                          <a:solidFill>
                            <a:srgbClr val="DAD7CB"/>
                          </a:solidFill>
                        </a:rPr>
                        <a:t> per </a:t>
                      </a:r>
                      <a:r>
                        <a:rPr lang="de-DE" sz="1200" dirty="0" err="1">
                          <a:solidFill>
                            <a:srgbClr val="DAD7CB"/>
                          </a:solidFill>
                        </a:rPr>
                        <a:t>layer</a:t>
                      </a:r>
                      <a:r>
                        <a:rPr lang="de-DE" sz="1200" dirty="0">
                          <a:solidFill>
                            <a:srgbClr val="DAD7CB"/>
                          </a:solidFill>
                        </a:rPr>
                        <a:t>)</a:t>
                      </a:r>
                      <a:endParaRPr lang="en-US" sz="14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p>
                    <a:p>
                      <a:pPr algn="ct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4541519" y="3915720"/>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abgerundete Ecken 8">
            <a:extLst>
              <a:ext uri="{FF2B5EF4-FFF2-40B4-BE49-F238E27FC236}">
                <a16:creationId xmlns:a16="http://schemas.microsoft.com/office/drawing/2014/main" id="{17616325-6B57-477D-B1D4-6791C9B058EB}"/>
              </a:ext>
            </a:extLst>
          </p:cNvPr>
          <p:cNvSpPr/>
          <p:nvPr/>
        </p:nvSpPr>
        <p:spPr>
          <a:xfrm>
            <a:off x="5190637" y="4835322"/>
            <a:ext cx="2000886" cy="744528"/>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978720"/>
            <a:ext cx="8617522" cy="3762204"/>
          </a:xfrm>
        </p:spPr>
        <p:txBody>
          <a:bodyPr/>
          <a:lstStyle/>
          <a:p>
            <a:r>
              <a:rPr lang="en-US" sz="2000" dirty="0"/>
              <a:t>Introducing a DNN into the front-end of a TTS-System</a:t>
            </a:r>
          </a:p>
          <a:p>
            <a:endParaRPr lang="en-US" dirty="0"/>
          </a:p>
          <a:p>
            <a:pPr marL="342900" indent="-342900">
              <a:buAutoNum type="arabicPeriod"/>
              <a:tabLst>
                <a:tab pos="3233738" algn="l"/>
              </a:tabLst>
            </a:pPr>
            <a:r>
              <a:rPr lang="en-US" dirty="0"/>
              <a:t>Syllabification (SYL)		extraction of syllables</a:t>
            </a:r>
          </a:p>
          <a:p>
            <a:pPr marL="342900" indent="-342900">
              <a:buAutoNum type="arabicPeriod"/>
            </a:pPr>
            <a:endParaRPr lang="en-US" dirty="0"/>
          </a:p>
          <a:p>
            <a:pPr marL="342900" indent="-342900">
              <a:buAutoNum type="arabicPeriod"/>
            </a:pPr>
            <a:r>
              <a:rPr lang="en-US" dirty="0"/>
              <a:t>Phonetic transcription (PT)	extraction of phonemes</a:t>
            </a:r>
          </a:p>
          <a:p>
            <a:pPr marL="342900" indent="-342900">
              <a:buAutoNum type="arabicPeriod"/>
            </a:pPr>
            <a:endParaRPr lang="en-US" dirty="0"/>
          </a:p>
          <a:p>
            <a:pPr marL="342900" indent="-342900">
              <a:buAutoNum type="arabicPeriod"/>
            </a:pPr>
            <a:r>
              <a:rPr lang="en-US" dirty="0"/>
              <a:t>Part-of-speech tagging (POT)	assigning each word a unified tag</a:t>
            </a:r>
          </a:p>
          <a:p>
            <a:pPr marL="342900" indent="-342900">
              <a:buAutoNum type="arabicPeriod"/>
            </a:pPr>
            <a:endParaRPr lang="en-US" dirty="0"/>
          </a:p>
          <a:p>
            <a:pPr marL="342900" indent="-342900">
              <a:buAutoNum type="arabicPeriod"/>
            </a:pPr>
            <a:r>
              <a:rPr lang="en-US" dirty="0"/>
              <a:t>Lexical stress prediction (LSP)	decision when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60278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685117"/>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0047950"/>
              </p:ext>
            </p:extLst>
          </p:nvPr>
        </p:nvGraphicFramePr>
        <p:xfrm>
          <a:off x="343589" y="2856519"/>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3298518"/>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D8D8D8"/>
                                      </p:to>
                                    </p:animClr>
                                    <p:animClr clrSpc="rgb" dir="cw">
                                      <p:cBhvr>
                                        <p:cTn id="17" dur="500" fill="hold"/>
                                        <p:tgtEl>
                                          <p:spTgt spid="2">
                                            <p:txEl>
                                              <p:pRg st="2" end="2"/>
                                            </p:txEl>
                                          </p:spTgt>
                                        </p:tgtEl>
                                        <p:attrNameLst>
                                          <p:attrName>fillcolor</p:attrName>
                                        </p:attrNameLst>
                                      </p:cBhvr>
                                      <p:to>
                                        <a:srgbClr val="D8D8D8"/>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a:xfrm>
            <a:off x="319088" y="1962017"/>
            <a:ext cx="8508999" cy="2085280"/>
          </a:xfrm>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a:xfrm>
            <a:off x="319090" y="994334"/>
            <a:ext cx="8508999" cy="482248"/>
          </a:xfrm>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a:t>Evaluation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en-US" b="1" dirty="0"/>
              <a:t>Objective evaluation</a:t>
            </a:r>
          </a:p>
          <a:p>
            <a:pPr marL="285750" indent="-285750">
              <a:buFont typeface="Arial" panose="020B0604020202020204" pitchFamily="34" charset="0"/>
              <a:buChar char="•"/>
            </a:pPr>
            <a:r>
              <a:rPr lang="en-US" dirty="0"/>
              <a:t>Distortion </a:t>
            </a:r>
          </a:p>
          <a:p>
            <a:pPr marL="285750" indent="-285750">
              <a:buFont typeface="Arial" panose="020B0604020202020204" pitchFamily="34" charset="0"/>
              <a:buChar char="•"/>
            </a:pPr>
            <a:r>
              <a:rPr lang="en-US" dirty="0"/>
              <a:t>Error rate</a:t>
            </a:r>
          </a:p>
          <a:p>
            <a:pPr marL="285750" indent="-285750">
              <a:buFont typeface="Arial" panose="020B0604020202020204" pitchFamily="34" charset="0"/>
              <a:buChar char="•"/>
            </a:pPr>
            <a:endParaRPr lang="en-US" b="1" dirty="0"/>
          </a:p>
          <a:p>
            <a:r>
              <a:rPr lang="en-US" b="1" dirty="0"/>
              <a:t>Subjective evaluation</a:t>
            </a:r>
            <a:endParaRPr lang="en-US" dirty="0"/>
          </a:p>
          <a:p>
            <a:r>
              <a:rPr lang="en-US" dirty="0">
                <a:sym typeface="Wingdings" panose="05000000000000000000" pitchFamily="2" charset="2"/>
              </a:rPr>
              <a:t>Played back speech samples of conventional and DNN-based system to different listeners, who chose their preferred system (or „Neutral“)</a:t>
            </a:r>
          </a:p>
          <a:p>
            <a:endParaRPr lang="de-DE" dirty="0"/>
          </a:p>
        </p:txBody>
      </p:sp>
    </p:spTree>
    <p:extLst>
      <p:ext uri="{BB962C8B-B14F-4D97-AF65-F5344CB8AC3E}">
        <p14:creationId xmlns:p14="http://schemas.microsoft.com/office/powerpoint/2010/main" val="155774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Function</a:t>
            </a:r>
            <a:r>
              <a:rPr lang="de-DE" dirty="0"/>
              <a:t> </a:t>
            </a:r>
            <a:r>
              <a:rPr lang="de-DE" dirty="0" err="1"/>
              <a:t>blocks</a:t>
            </a:r>
            <a:endParaRPr lang="en-US" dirty="0"/>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1852690" y="2619586"/>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022689" y="3339794"/>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Acoustic</a:t>
            </a:r>
            <a:r>
              <a:rPr lang="de-DE" sz="1400" dirty="0">
                <a:solidFill>
                  <a:srgbClr val="DAD7CB"/>
                </a:solidFill>
              </a:rPr>
              <a:t> Model</a:t>
            </a:r>
            <a:endParaRPr lang="en-US" sz="1400" dirty="0">
              <a:solidFill>
                <a:srgbClr val="DAD7CB"/>
              </a:solidFill>
            </a:endParaRPr>
          </a:p>
        </p:txBody>
      </p:sp>
      <p:sp>
        <p:nvSpPr>
          <p:cNvPr id="8" name="Rechteck: abgerundete Ecken 7">
            <a:extLst>
              <a:ext uri="{FF2B5EF4-FFF2-40B4-BE49-F238E27FC236}">
                <a16:creationId xmlns:a16="http://schemas.microsoft.com/office/drawing/2014/main" id="{B31E4FB2-9B10-428A-91F9-3EBF9C069F00}"/>
              </a:ext>
            </a:extLst>
          </p:cNvPr>
          <p:cNvSpPr/>
          <p:nvPr/>
        </p:nvSpPr>
        <p:spPr>
          <a:xfrm>
            <a:off x="4192689" y="4060002"/>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5362689" y="4777263"/>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Waveform</a:t>
            </a:r>
            <a:r>
              <a:rPr lang="de-DE" sz="1400" dirty="0">
                <a:solidFill>
                  <a:srgbClr val="DAD7CB"/>
                </a:solidFill>
              </a:rPr>
              <a:t> Synthesis</a:t>
            </a:r>
            <a:endParaRPr lang="en-US" sz="1400" dirty="0">
              <a:solidFill>
                <a:srgbClr val="DAD7CB"/>
              </a:solidFill>
            </a:endParaRPr>
          </a:p>
        </p:txBody>
      </p:sp>
      <p:sp>
        <p:nvSpPr>
          <p:cNvPr id="10" name="Rechteck 9">
            <a:extLst>
              <a:ext uri="{FF2B5EF4-FFF2-40B4-BE49-F238E27FC236}">
                <a16:creationId xmlns:a16="http://schemas.microsoft.com/office/drawing/2014/main" id="{31981972-D692-46C9-8323-A114D8CEAB6E}"/>
              </a:ext>
            </a:extLst>
          </p:cNvPr>
          <p:cNvSpPr/>
          <p:nvPr/>
        </p:nvSpPr>
        <p:spPr>
          <a:xfrm>
            <a:off x="2474058" y="1641413"/>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5619617" y="5590272"/>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Pfeil: nach unten 15">
            <a:extLst>
              <a:ext uri="{FF2B5EF4-FFF2-40B4-BE49-F238E27FC236}">
                <a16:creationId xmlns:a16="http://schemas.microsoft.com/office/drawing/2014/main" id="{1466565F-0762-483D-B8C1-765620AB3C4A}"/>
              </a:ext>
            </a:extLst>
          </p:cNvPr>
          <p:cNvSpPr/>
          <p:nvPr/>
        </p:nvSpPr>
        <p:spPr>
          <a:xfrm>
            <a:off x="2869887" y="2233182"/>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gebogen 17">
            <a:extLst>
              <a:ext uri="{FF2B5EF4-FFF2-40B4-BE49-F238E27FC236}">
                <a16:creationId xmlns:a16="http://schemas.microsoft.com/office/drawing/2014/main" id="{BB198A4D-4A0E-42C0-A72A-9EC22BAE4B60}"/>
              </a:ext>
            </a:extLst>
          </p:cNvPr>
          <p:cNvSpPr/>
          <p:nvPr/>
        </p:nvSpPr>
        <p:spPr>
          <a:xfrm rot="5400000">
            <a:off x="4272269" y="2786769"/>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0" name="Pfeil: gebogen 19">
            <a:extLst>
              <a:ext uri="{FF2B5EF4-FFF2-40B4-BE49-F238E27FC236}">
                <a16:creationId xmlns:a16="http://schemas.microsoft.com/office/drawing/2014/main" id="{C279B7DF-DAAC-42EB-BFFF-11B946C8BDC8}"/>
              </a:ext>
            </a:extLst>
          </p:cNvPr>
          <p:cNvSpPr/>
          <p:nvPr/>
        </p:nvSpPr>
        <p:spPr>
          <a:xfrm rot="5400000">
            <a:off x="5440087" y="3499871"/>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1" name="Pfeil: gebogen 20">
            <a:extLst>
              <a:ext uri="{FF2B5EF4-FFF2-40B4-BE49-F238E27FC236}">
                <a16:creationId xmlns:a16="http://schemas.microsoft.com/office/drawing/2014/main" id="{3CCEB961-BAD4-4AF3-BC5B-1D6038EA33E9}"/>
              </a:ext>
            </a:extLst>
          </p:cNvPr>
          <p:cNvSpPr/>
          <p:nvPr/>
        </p:nvSpPr>
        <p:spPr>
          <a:xfrm rot="5400000">
            <a:off x="6602137" y="4217132"/>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3" name="Pfeil: nach unten 22">
            <a:extLst>
              <a:ext uri="{FF2B5EF4-FFF2-40B4-BE49-F238E27FC236}">
                <a16:creationId xmlns:a16="http://schemas.microsoft.com/office/drawing/2014/main" id="{D46A8F93-9DD3-4342-BF47-003700968E76}"/>
              </a:ext>
            </a:extLst>
          </p:cNvPr>
          <p:cNvSpPr/>
          <p:nvPr/>
        </p:nvSpPr>
        <p:spPr>
          <a:xfrm>
            <a:off x="6379887" y="5378658"/>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17" name="Gruppieren 16">
            <a:extLst>
              <a:ext uri="{FF2B5EF4-FFF2-40B4-BE49-F238E27FC236}">
                <a16:creationId xmlns:a16="http://schemas.microsoft.com/office/drawing/2014/main" id="{159FCA97-8E34-4F87-849D-A822DB046B90}"/>
              </a:ext>
            </a:extLst>
          </p:cNvPr>
          <p:cNvGrpSpPr/>
          <p:nvPr/>
        </p:nvGrpSpPr>
        <p:grpSpPr>
          <a:xfrm>
            <a:off x="227850" y="2689531"/>
            <a:ext cx="1382110" cy="1840526"/>
            <a:chOff x="357241" y="2689531"/>
            <a:chExt cx="1382110" cy="1840526"/>
          </a:xfrm>
        </p:grpSpPr>
        <p:sp>
          <p:nvSpPr>
            <p:cNvPr id="22" name="Rechteck 21">
              <a:extLst>
                <a:ext uri="{FF2B5EF4-FFF2-40B4-BE49-F238E27FC236}">
                  <a16:creationId xmlns:a16="http://schemas.microsoft.com/office/drawing/2014/main" id="{8CB83EF0-5086-40C2-AA1E-8048EDE1A8EF}"/>
                </a:ext>
              </a:extLst>
            </p:cNvPr>
            <p:cNvSpPr/>
            <p:nvPr/>
          </p:nvSpPr>
          <p:spPr>
            <a:xfrm>
              <a:off x="357241" y="2689531"/>
              <a:ext cx="1382110"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357241" y="4129947"/>
              <a:ext cx="134043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4" name="Rechteck 23">
            <a:extLst>
              <a:ext uri="{FF2B5EF4-FFF2-40B4-BE49-F238E27FC236}">
                <a16:creationId xmlns:a16="http://schemas.microsoft.com/office/drawing/2014/main" id="{50624DDF-4ABD-4F3E-8E9A-346499394376}"/>
              </a:ext>
            </a:extLst>
          </p:cNvPr>
          <p:cNvSpPr/>
          <p:nvPr/>
        </p:nvSpPr>
        <p:spPr>
          <a:xfrm>
            <a:off x="4728278" y="2626051"/>
            <a:ext cx="2069797"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Context</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6" name="Rechteck 25">
            <a:extLst>
              <a:ext uri="{FF2B5EF4-FFF2-40B4-BE49-F238E27FC236}">
                <a16:creationId xmlns:a16="http://schemas.microsoft.com/office/drawing/2014/main" id="{264E0391-76E6-48ED-9C54-41CFB9B91AC6}"/>
              </a:ext>
            </a:extLst>
          </p:cNvPr>
          <p:cNvSpPr/>
          <p:nvPr/>
        </p:nvSpPr>
        <p:spPr>
          <a:xfrm>
            <a:off x="5851560" y="3307749"/>
            <a:ext cx="2185214"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7" name="Rechteck 26">
            <a:extLst>
              <a:ext uri="{FF2B5EF4-FFF2-40B4-BE49-F238E27FC236}">
                <a16:creationId xmlns:a16="http://schemas.microsoft.com/office/drawing/2014/main" id="{E5725490-20FB-4606-91B1-C7AE40B7AAD4}"/>
              </a:ext>
            </a:extLst>
          </p:cNvPr>
          <p:cNvSpPr/>
          <p:nvPr/>
        </p:nvSpPr>
        <p:spPr>
          <a:xfrm>
            <a:off x="6848030" y="3905165"/>
            <a:ext cx="2390398" cy="646331"/>
          </a:xfrm>
          <a:prstGeom prst="rect">
            <a:avLst/>
          </a:prstGeom>
          <a:noFill/>
        </p:spPr>
        <p:txBody>
          <a:bodyPr wrap="none" lIns="91440" tIns="45720" rIns="91440" bIns="45720">
            <a:spAutoFit/>
          </a:bodyPr>
          <a:lstStyle/>
          <a:p>
            <a:pPr algn="ctr"/>
            <a:r>
              <a:rPr lang="de-DE" b="1" dirty="0">
                <a:ln w="0">
                  <a:solidFill>
                    <a:srgbClr val="DAD7CB"/>
                  </a:solidFill>
                </a:ln>
                <a:solidFill>
                  <a:srgbClr val="E37222"/>
                </a:solidFill>
                <a:effectLst>
                  <a:outerShdw blurRad="38100" dist="25400" dir="5400000" algn="ctr" rotWithShape="0">
                    <a:srgbClr val="6E747A">
                      <a:alpha val="43000"/>
                    </a:srgbClr>
                  </a:outerShdw>
                </a:effectLst>
              </a:rPr>
              <a:t>Speech Parameters </a:t>
            </a:r>
          </a:p>
          <a:p>
            <a:pPr algn="ctr"/>
            <a:r>
              <a:rPr lang="de-DE" b="1" dirty="0" err="1">
                <a:ln w="0">
                  <a:solidFill>
                    <a:srgbClr val="DAD7CB"/>
                  </a:solidFill>
                </a:ln>
                <a:solidFill>
                  <a:srgbClr val="E37222"/>
                </a:solidFill>
                <a:effectLst>
                  <a:outerShdw blurRad="38100" dist="25400" dir="5400000" algn="ctr" rotWithShape="0">
                    <a:srgbClr val="6E747A">
                      <a:alpha val="43000"/>
                    </a:srgbClr>
                  </a:outerShdw>
                </a:effectLst>
              </a:rPr>
              <a:t>Trajectories</a:t>
            </a:r>
            <a:endParaRPr lang="de-DE"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62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6" name="Titel 5">
            <a:extLst>
              <a:ext uri="{FF2B5EF4-FFF2-40B4-BE49-F238E27FC236}">
                <a16:creationId xmlns:a16="http://schemas.microsoft.com/office/drawing/2014/main" id="{AF4FFFC7-AFD1-43AD-B0C0-CB8EF4855441}"/>
              </a:ext>
            </a:extLst>
          </p:cNvPr>
          <p:cNvSpPr>
            <a:spLocks noGrp="1"/>
          </p:cNvSpPr>
          <p:nvPr>
            <p:ph type="title"/>
          </p:nvPr>
        </p:nvSpPr>
        <p:spPr/>
        <p:txBody>
          <a:bodyPr/>
          <a:lstStyle/>
          <a:p>
            <a:r>
              <a:rPr lang="de-DE" dirty="0" err="1"/>
              <a:t>To</a:t>
            </a:r>
            <a:r>
              <a:rPr lang="de-DE" dirty="0"/>
              <a:t> Do:</a:t>
            </a:r>
            <a:endParaRPr lang="en-US" dirty="0"/>
          </a:p>
        </p:txBody>
      </p:sp>
      <p:sp>
        <p:nvSpPr>
          <p:cNvPr id="7" name="Inhaltsplatzhalter 1">
            <a:extLst>
              <a:ext uri="{FF2B5EF4-FFF2-40B4-BE49-F238E27FC236}">
                <a16:creationId xmlns:a16="http://schemas.microsoft.com/office/drawing/2014/main" id="{023F1E19-4D86-40F0-A196-BB880250BBF1}"/>
              </a:ext>
            </a:extLst>
          </p:cNvPr>
          <p:cNvSpPr>
            <a:spLocks noGrp="1"/>
          </p:cNvSpPr>
          <p:nvPr>
            <p:ph idx="10"/>
          </p:nvPr>
        </p:nvSpPr>
        <p:spPr>
          <a:xfrm>
            <a:off x="319088" y="1978720"/>
            <a:ext cx="8508999" cy="4330640"/>
          </a:xfrm>
        </p:spPr>
        <p:txBody>
          <a:bodyPr/>
          <a:lstStyle/>
          <a:p>
            <a:pPr marL="285750" indent="-285750">
              <a:buFont typeface="Arial" panose="020B0604020202020204" pitchFamily="34" charset="0"/>
              <a:buChar char="•"/>
            </a:pPr>
            <a:r>
              <a:rPr lang="de-DE" dirty="0"/>
              <a:t>Sources</a:t>
            </a:r>
          </a:p>
          <a:p>
            <a:pPr marL="285750" indent="-285750">
              <a:buFont typeface="Arial" panose="020B0604020202020204" pitchFamily="34" charset="0"/>
              <a:buChar char="•"/>
            </a:pPr>
            <a:r>
              <a:rPr lang="de-DE" dirty="0"/>
              <a:t>Sounds </a:t>
            </a:r>
            <a:r>
              <a:rPr lang="de-DE" dirty="0" err="1"/>
              <a:t>as</a:t>
            </a:r>
            <a:r>
              <a:rPr lang="de-DE" dirty="0"/>
              <a:t> Intro and Outro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Handouts?!</a:t>
            </a:r>
          </a:p>
        </p:txBody>
      </p:sp>
    </p:spTree>
    <p:extLst>
      <p:ext uri="{BB962C8B-B14F-4D97-AF65-F5344CB8AC3E}">
        <p14:creationId xmlns:p14="http://schemas.microsoft.com/office/powerpoint/2010/main" val="231566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D8D8D8"/>
                                      </p:to>
                                    </p:animClr>
                                    <p:animClr clrSpc="rgb" dir="cw">
                                      <p:cBhvr>
                                        <p:cTn id="7" dur="500" fill="hold"/>
                                        <p:tgtEl>
                                          <p:spTgt spid="2">
                                            <p:txEl>
                                              <p:pRg st="1" end="1"/>
                                            </p:txEl>
                                          </p:spTgt>
                                        </p:tgtEl>
                                        <p:attrNameLst>
                                          <p:attrName>fillcolor</p:attrName>
                                        </p:attrNameLst>
                                      </p:cBhvr>
                                      <p:to>
                                        <a:srgbClr val="D8D8D8"/>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D8D8D8"/>
                                      </p:to>
                                    </p:animClr>
                                    <p:animClr clrSpc="rgb" dir="cw">
                                      <p:cBhvr>
                                        <p:cTn id="12" dur="500" fill="hold"/>
                                        <p:tgtEl>
                                          <p:spTgt spid="2">
                                            <p:txEl>
                                              <p:pRg st="2" end="2"/>
                                            </p:txEl>
                                          </p:spTgt>
                                        </p:tgtEl>
                                        <p:attrNameLst>
                                          <p:attrName>fillcolor</p:attrName>
                                        </p:attrNameLst>
                                      </p:cBhvr>
                                      <p:to>
                                        <a:srgbClr val="D8D8D8"/>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097002" y="2620953"/>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31502" y="5249155"/>
            <a:ext cx="510319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of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295536" y="5223746"/>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565362" y="3490900"/>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5" name="Ellipse 14">
            <a:extLst>
              <a:ext uri="{FF2B5EF4-FFF2-40B4-BE49-F238E27FC236}">
                <a16:creationId xmlns:a16="http://schemas.microsoft.com/office/drawing/2014/main" id="{6D9BF4BE-CBE1-45FA-804E-0A1EC36ED04F}"/>
              </a:ext>
            </a:extLst>
          </p:cNvPr>
          <p:cNvSpPr/>
          <p:nvPr/>
        </p:nvSpPr>
        <p:spPr>
          <a:xfrm rot="21019288">
            <a:off x="3453384" y="5051457"/>
            <a:ext cx="5459429" cy="1057288"/>
          </a:xfrm>
          <a:prstGeom prst="ellipse">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Rechteck 15">
            <a:extLst>
              <a:ext uri="{FF2B5EF4-FFF2-40B4-BE49-F238E27FC236}">
                <a16:creationId xmlns:a16="http://schemas.microsoft.com/office/drawing/2014/main" id="{15632E53-8CC1-4E97-AE00-756BC2D8E430}"/>
              </a:ext>
            </a:extLst>
          </p:cNvPr>
          <p:cNvSpPr/>
          <p:nvPr/>
        </p:nvSpPr>
        <p:spPr>
          <a:xfrm rot="152216">
            <a:off x="4498245" y="4276123"/>
            <a:ext cx="2493567"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2261501" y="3247124"/>
            <a:ext cx="4595169"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Types of</a:t>
            </a:r>
            <a:r>
              <a:rPr lang="de-DE" dirty="0"/>
              <a:t> </a:t>
            </a:r>
            <a:r>
              <a:rPr lang="en-US" dirty="0"/>
              <a:t>Speech</a:t>
            </a:r>
            <a:r>
              <a:rPr lang="de-DE" dirty="0"/>
              <a:t> </a:t>
            </a:r>
            <a:r>
              <a:rPr lang="en-US" dirty="0"/>
              <a:t>Synthesis</a:t>
            </a:r>
          </a:p>
        </p:txBody>
      </p:sp>
      <p:graphicFrame>
        <p:nvGraphicFramePr>
          <p:cNvPr id="7" name="Diagramm 6">
            <a:extLst>
              <a:ext uri="{FF2B5EF4-FFF2-40B4-BE49-F238E27FC236}">
                <a16:creationId xmlns:a16="http://schemas.microsoft.com/office/drawing/2014/main" id="{F58630B9-1EE5-4000-AD19-8384CBC1FF36}"/>
              </a:ext>
            </a:extLst>
          </p:cNvPr>
          <p:cNvGraphicFramePr/>
          <p:nvPr>
            <p:extLst>
              <p:ext uri="{D42A27DB-BD31-4B8C-83A1-F6EECF244321}">
                <p14:modId xmlns:p14="http://schemas.microsoft.com/office/powerpoint/2010/main" val="2064641709"/>
              </p:ext>
            </p:extLst>
          </p:nvPr>
        </p:nvGraphicFramePr>
        <p:xfrm>
          <a:off x="1524000" y="19411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en-US" sz="1400" dirty="0">
                    <a:solidFill>
                      <a:srgbClr val="DAD7CB"/>
                    </a:solidFill>
                  </a:rPr>
                  <a:t>Depends on synthesis model</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
        <p:nvSpPr>
          <p:cNvPr id="14" name="Textfeld 13">
            <a:extLst>
              <a:ext uri="{FF2B5EF4-FFF2-40B4-BE49-F238E27FC236}">
                <a16:creationId xmlns:a16="http://schemas.microsoft.com/office/drawing/2014/main" id="{7B2454C6-B587-4E2F-9534-37BBDD7C1B9C}"/>
              </a:ext>
            </a:extLst>
          </p:cNvPr>
          <p:cNvSpPr txBox="1"/>
          <p:nvPr/>
        </p:nvSpPr>
        <p:spPr>
          <a:xfrm>
            <a:off x="942025" y="620479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Comparison of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938480508"/>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a:t>Very small footprint</a:t>
                      </a:r>
                    </a:p>
                  </a:txBody>
                  <a:tcPr anchor="ctr"/>
                </a:tc>
                <a:tc>
                  <a:txBody>
                    <a:bodyPr/>
                    <a:lstStyle/>
                    <a:p>
                      <a:pPr algn="ctr"/>
                      <a:r>
                        <a:rPr lang="en-US" noProof="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 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2130</Words>
  <Application>Microsoft Office PowerPoint</Application>
  <PresentationFormat>Bildschirmpräsentation (4:3)</PresentationFormat>
  <Paragraphs>425</Paragraphs>
  <Slides>26</Slides>
  <Notes>14</Notes>
  <HiddenSlides>6</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Typical Applications of Speech Synthesis</vt:lpstr>
      <vt:lpstr>Types of Speech Synthesis</vt:lpstr>
      <vt:lpstr>Text-to-Speech - Overview</vt:lpstr>
      <vt:lpstr>Text-to-Speech – Function blocks</vt:lpstr>
      <vt:lpstr>Comparison of Synthesis Models</vt:lpstr>
      <vt:lpstr>Demonstration of HMM-based speech synthesis</vt:lpstr>
      <vt:lpstr>Outline</vt:lpstr>
      <vt:lpstr>Introducing Deep Learning Models</vt:lpstr>
      <vt:lpstr>Results of Experiments</vt:lpstr>
      <vt:lpstr>Outline</vt:lpstr>
      <vt:lpstr>Speech Synthesis on Mobile Devices</vt:lpstr>
      <vt:lpstr>One Approach to Decrease the Footprint Size</vt:lpstr>
      <vt:lpstr>Results of Experiments</vt:lpstr>
      <vt:lpstr>Outline</vt:lpstr>
      <vt:lpstr>Conclusions</vt:lpstr>
      <vt:lpstr>Thank you for your attention!</vt:lpstr>
      <vt:lpstr>Evaluation of Experiments</vt:lpstr>
      <vt:lpstr>HMM-based Speech Synthesis</vt:lpstr>
      <vt:lpstr>Text-to-Speech – Function blocks</vt:lpstr>
      <vt:lpstr>Context Features</vt:lpstr>
      <vt:lpstr>Acoustic Features</vt:lpstr>
      <vt:lpstr>To Do:</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239</cp:revision>
  <cp:lastPrinted>2015-07-30T14:04:45Z</cp:lastPrinted>
  <dcterms:created xsi:type="dcterms:W3CDTF">2017-07-04T06:34:07Z</dcterms:created>
  <dcterms:modified xsi:type="dcterms:W3CDTF">2017-07-19T08:45:18Z</dcterms:modified>
</cp:coreProperties>
</file>