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2"/>
  </p:notesMasterIdLst>
  <p:handoutMasterIdLst>
    <p:handoutMasterId r:id="rId33"/>
  </p:handoutMasterIdLst>
  <p:sldIdLst>
    <p:sldId id="403" r:id="rId7"/>
    <p:sldId id="397" r:id="rId8"/>
    <p:sldId id="402" r:id="rId9"/>
    <p:sldId id="398" r:id="rId10"/>
    <p:sldId id="433" r:id="rId11"/>
    <p:sldId id="429" r:id="rId12"/>
    <p:sldId id="399" r:id="rId13"/>
    <p:sldId id="410" r:id="rId14"/>
    <p:sldId id="412" r:id="rId15"/>
    <p:sldId id="428" r:id="rId16"/>
    <p:sldId id="431" r:id="rId17"/>
    <p:sldId id="406" r:id="rId18"/>
    <p:sldId id="400" r:id="rId19"/>
    <p:sldId id="425" r:id="rId20"/>
    <p:sldId id="405" r:id="rId21"/>
    <p:sldId id="414" r:id="rId22"/>
    <p:sldId id="430" r:id="rId23"/>
    <p:sldId id="408" r:id="rId24"/>
    <p:sldId id="407" r:id="rId25"/>
    <p:sldId id="409" r:id="rId26"/>
    <p:sldId id="423" r:id="rId27"/>
    <p:sldId id="432" r:id="rId28"/>
    <p:sldId id="411" r:id="rId29"/>
    <p:sldId id="417" r:id="rId30"/>
    <p:sldId id="419" r:id="rId31"/>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29AE0750-E257-4440-8BAD-C1DB31D75EB2}">
          <p14:sldIdLst>
            <p14:sldId id="403"/>
            <p14:sldId id="397"/>
            <p14:sldId id="402"/>
          </p14:sldIdLst>
        </p14:section>
        <p14:section name="Speech Synthesis in General" id="{2520E135-4A04-43DA-9A00-B91F93DBF0DC}">
          <p14:sldIdLst>
            <p14:sldId id="398"/>
            <p14:sldId id="433"/>
            <p14:sldId id="429"/>
            <p14:sldId id="399"/>
            <p14:sldId id="410"/>
            <p14:sldId id="412"/>
            <p14:sldId id="428"/>
            <p14:sldId id="431"/>
          </p14:sldIdLst>
        </p14:section>
        <p14:section name="Introducing Deep Learning Models" id="{AEEF9EA9-3651-4119-9C16-DD90080AC617}">
          <p14:sldIdLst>
            <p14:sldId id="406"/>
            <p14:sldId id="400"/>
            <p14:sldId id="425"/>
          </p14:sldIdLst>
        </p14:section>
        <p14:section name="Speech Synthesis on Mobile Devices" id="{22A332EB-E2EB-4446-8A2C-B511E013B384}">
          <p14:sldIdLst>
            <p14:sldId id="405"/>
            <p14:sldId id="414"/>
            <p14:sldId id="430"/>
          </p14:sldIdLst>
        </p14:section>
        <p14:section name="Conclusions" id="{B3942268-5E1D-49AB-8455-0817469229F3}">
          <p14:sldIdLst>
            <p14:sldId id="408"/>
            <p14:sldId id="407"/>
            <p14:sldId id="409"/>
          </p14:sldIdLst>
        </p14:section>
        <p14:section name="Backup" id="{01028BB3-2A12-4CDE-8052-5EDDD686E288}">
          <p14:sldIdLst>
            <p14:sldId id="423"/>
            <p14:sldId id="432"/>
            <p14:sldId id="411"/>
            <p14:sldId id="417"/>
            <p14:sldId id="4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FFFFFF"/>
    <a:srgbClr val="E37222"/>
    <a:srgbClr val="DAD7CB"/>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autoAdjust="0"/>
    <p:restoredTop sz="82904" autoAdjust="0"/>
  </p:normalViewPr>
  <p:slideViewPr>
    <p:cSldViewPr snapToGrid="0">
      <p:cViewPr varScale="1">
        <p:scale>
          <a:sx n="91" d="100"/>
          <a:sy n="91" d="100"/>
        </p:scale>
        <p:origin x="2370"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C0ADF-C510-4B55-A14C-FD7B5EDF7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ADC6EE7-BE6F-47B7-9109-C648113D234A}">
      <dgm:prSet phldrT="[Text]" custT="1"/>
      <dgm:spPr>
        <a:solidFill>
          <a:srgbClr val="0065BD"/>
        </a:solidFill>
      </dgm:spPr>
      <dgm:t>
        <a:bodyPr/>
        <a:lstStyle/>
        <a:p>
          <a:r>
            <a:rPr lang="de-DE" sz="2400" dirty="0"/>
            <a:t>Speech Synthesis</a:t>
          </a:r>
        </a:p>
      </dgm:t>
    </dgm:pt>
    <dgm:pt modelId="{D5080E22-693D-47D0-86C3-3DF336BBEE78}" type="parTrans" cxnId="{F7078786-5E41-4167-94F7-68C031E7D298}">
      <dgm:prSet/>
      <dgm:spPr/>
      <dgm:t>
        <a:bodyPr/>
        <a:lstStyle/>
        <a:p>
          <a:endParaRPr lang="de-DE"/>
        </a:p>
      </dgm:t>
    </dgm:pt>
    <dgm:pt modelId="{B4AFAEAB-B44A-41DB-AF5E-3E4C2AC7CAF2}" type="sibTrans" cxnId="{F7078786-5E41-4167-94F7-68C031E7D298}">
      <dgm:prSet/>
      <dgm:spPr/>
      <dgm:t>
        <a:bodyPr/>
        <a:lstStyle/>
        <a:p>
          <a:endParaRPr lang="de-DE"/>
        </a:p>
      </dgm:t>
    </dgm:pt>
    <dgm:pt modelId="{A68BC8BA-7E36-489E-A38C-B8DBF67C5162}">
      <dgm:prSet phldrT="[Text]" custT="1"/>
      <dgm:spPr>
        <a:solidFill>
          <a:srgbClr val="0065BD"/>
        </a:solidFill>
      </dgm:spPr>
      <dgm:t>
        <a:bodyPr/>
        <a:lstStyle/>
        <a:p>
          <a:r>
            <a:rPr lang="de-DE" sz="2400" dirty="0" err="1"/>
            <a:t>Canned</a:t>
          </a:r>
          <a:br>
            <a:rPr lang="de-DE" sz="2400" dirty="0"/>
          </a:br>
          <a:r>
            <a:rPr lang="de-DE" sz="2400" dirty="0"/>
            <a:t>Speech</a:t>
          </a:r>
        </a:p>
      </dgm:t>
    </dgm:pt>
    <dgm:pt modelId="{72216BA8-697D-4DB6-B217-290C82820A4A}" type="parTrans" cxnId="{E5BD5883-8CA5-4D1F-8ADC-FDEC51F6AF87}">
      <dgm:prSet/>
      <dgm:spPr>
        <a:ln>
          <a:solidFill>
            <a:srgbClr val="0065BD"/>
          </a:solidFill>
        </a:ln>
      </dgm:spPr>
      <dgm:t>
        <a:bodyPr/>
        <a:lstStyle/>
        <a:p>
          <a:endParaRPr lang="de-DE"/>
        </a:p>
      </dgm:t>
    </dgm:pt>
    <dgm:pt modelId="{09F95632-B27F-4921-A08B-99D3BBA20AED}" type="sibTrans" cxnId="{E5BD5883-8CA5-4D1F-8ADC-FDEC51F6AF87}">
      <dgm:prSet/>
      <dgm:spPr/>
      <dgm:t>
        <a:bodyPr/>
        <a:lstStyle/>
        <a:p>
          <a:endParaRPr lang="de-DE"/>
        </a:p>
      </dgm:t>
    </dgm:pt>
    <dgm:pt modelId="{E3617C40-F7BA-4107-B9E3-FCE742B710D2}">
      <dgm:prSet phldrT="[Text]" custT="1"/>
      <dgm:spPr>
        <a:solidFill>
          <a:srgbClr val="0065BD"/>
        </a:solidFill>
      </dgm:spPr>
      <dgm:t>
        <a:bodyPr/>
        <a:lstStyle/>
        <a:p>
          <a:r>
            <a:rPr lang="de-DE" sz="2400" dirty="0" err="1"/>
            <a:t>Context</a:t>
          </a:r>
          <a:r>
            <a:rPr lang="de-DE" sz="2400" dirty="0"/>
            <a:t>-</a:t>
          </a:r>
          <a:r>
            <a:rPr lang="de-DE" sz="2400" dirty="0" err="1"/>
            <a:t>to</a:t>
          </a:r>
          <a:r>
            <a:rPr lang="de-DE" sz="2400" dirty="0"/>
            <a:t>-Speech (CTS)</a:t>
          </a:r>
        </a:p>
      </dgm:t>
    </dgm:pt>
    <dgm:pt modelId="{482077A2-AFDC-4A94-9671-51280C290DD1}" type="parTrans" cxnId="{7F4E9E71-5B9B-4869-AC9F-AA6179CFD148}">
      <dgm:prSet/>
      <dgm:spPr/>
      <dgm:t>
        <a:bodyPr/>
        <a:lstStyle/>
        <a:p>
          <a:endParaRPr lang="de-DE"/>
        </a:p>
      </dgm:t>
    </dgm:pt>
    <dgm:pt modelId="{1B8C0E9F-788C-4A6A-B892-64B6385408D8}" type="sibTrans" cxnId="{7F4E9E71-5B9B-4869-AC9F-AA6179CFD148}">
      <dgm:prSet/>
      <dgm:spPr/>
      <dgm:t>
        <a:bodyPr/>
        <a:lstStyle/>
        <a:p>
          <a:endParaRPr lang="de-DE"/>
        </a:p>
      </dgm:t>
    </dgm:pt>
    <dgm:pt modelId="{E097C95F-062A-480A-8BF6-D49E4CFDFA24}">
      <dgm:prSet phldrT="[Text]" custT="1"/>
      <dgm:spPr>
        <a:solidFill>
          <a:srgbClr val="0065BD"/>
        </a:solidFill>
      </dgm:spPr>
      <dgm:t>
        <a:bodyPr/>
        <a:lstStyle/>
        <a:p>
          <a:r>
            <a:rPr lang="de-DE" sz="2400" dirty="0"/>
            <a:t>Text-</a:t>
          </a:r>
          <a:r>
            <a:rPr lang="de-DE" sz="2400" dirty="0" err="1"/>
            <a:t>to</a:t>
          </a:r>
          <a:r>
            <a:rPr lang="de-DE" sz="2400" dirty="0"/>
            <a:t>-Speech (TTS)</a:t>
          </a:r>
        </a:p>
      </dgm:t>
    </dgm:pt>
    <dgm:pt modelId="{DE38F67E-4E10-4D9F-9CD3-49067D5CEC0D}" type="parTrans" cxnId="{D0E077B9-4CF3-4ECB-AB64-BE85F6C104EB}">
      <dgm:prSet/>
      <dgm:spPr>
        <a:ln>
          <a:solidFill>
            <a:srgbClr val="0065BD"/>
          </a:solidFill>
        </a:ln>
      </dgm:spPr>
      <dgm:t>
        <a:bodyPr/>
        <a:lstStyle/>
        <a:p>
          <a:endParaRPr lang="de-DE"/>
        </a:p>
      </dgm:t>
    </dgm:pt>
    <dgm:pt modelId="{788AF1B7-C4FA-46B3-930B-D742FCDC8EBB}" type="sibTrans" cxnId="{D0E077B9-4CF3-4ECB-AB64-BE85F6C104EB}">
      <dgm:prSet/>
      <dgm:spPr/>
      <dgm:t>
        <a:bodyPr/>
        <a:lstStyle/>
        <a:p>
          <a:endParaRPr lang="de-DE"/>
        </a:p>
      </dgm:t>
    </dgm:pt>
    <dgm:pt modelId="{CC2DD0B9-2A4E-4FD8-9EC6-D29B306A4138}" type="pres">
      <dgm:prSet presAssocID="{A93C0ADF-C510-4B55-A14C-FD7B5EDF7349}" presName="hierChild1" presStyleCnt="0">
        <dgm:presLayoutVars>
          <dgm:orgChart val="1"/>
          <dgm:chPref val="1"/>
          <dgm:dir/>
          <dgm:animOne val="branch"/>
          <dgm:animLvl val="lvl"/>
          <dgm:resizeHandles/>
        </dgm:presLayoutVars>
      </dgm:prSet>
      <dgm:spPr/>
    </dgm:pt>
    <dgm:pt modelId="{CFE59814-2004-41CF-9A85-986450F2B09A}" type="pres">
      <dgm:prSet presAssocID="{0ADC6EE7-BE6F-47B7-9109-C648113D234A}" presName="hierRoot1" presStyleCnt="0">
        <dgm:presLayoutVars>
          <dgm:hierBranch val="init"/>
        </dgm:presLayoutVars>
      </dgm:prSet>
      <dgm:spPr/>
    </dgm:pt>
    <dgm:pt modelId="{D5F58EF6-1E1A-466F-899D-3424045C8C4E}" type="pres">
      <dgm:prSet presAssocID="{0ADC6EE7-BE6F-47B7-9109-C648113D234A}" presName="rootComposite1" presStyleCnt="0"/>
      <dgm:spPr/>
    </dgm:pt>
    <dgm:pt modelId="{40965306-EFCA-4131-8B01-DCCCBBBD5D32}" type="pres">
      <dgm:prSet presAssocID="{0ADC6EE7-BE6F-47B7-9109-C648113D234A}" presName="rootText1" presStyleLbl="node0" presStyleIdx="0" presStyleCnt="1">
        <dgm:presLayoutVars>
          <dgm:chPref val="3"/>
        </dgm:presLayoutVars>
      </dgm:prSet>
      <dgm:spPr/>
    </dgm:pt>
    <dgm:pt modelId="{9C54C32A-532F-4E09-BEB3-3BAED91D0C2D}" type="pres">
      <dgm:prSet presAssocID="{0ADC6EE7-BE6F-47B7-9109-C648113D234A}" presName="rootConnector1" presStyleLbl="node1" presStyleIdx="0" presStyleCnt="0"/>
      <dgm:spPr/>
    </dgm:pt>
    <dgm:pt modelId="{13230097-D941-4DBF-97CA-3C4D0E028936}" type="pres">
      <dgm:prSet presAssocID="{0ADC6EE7-BE6F-47B7-9109-C648113D234A}" presName="hierChild2" presStyleCnt="0"/>
      <dgm:spPr/>
    </dgm:pt>
    <dgm:pt modelId="{FC05ECB1-F665-4C54-A27F-7B054BD863EA}" type="pres">
      <dgm:prSet presAssocID="{72216BA8-697D-4DB6-B217-290C82820A4A}" presName="Name37" presStyleLbl="parChTrans1D2" presStyleIdx="0" presStyleCnt="3"/>
      <dgm:spPr/>
    </dgm:pt>
    <dgm:pt modelId="{84D219A6-606D-48DE-9D5F-47E8D1470271}" type="pres">
      <dgm:prSet presAssocID="{A68BC8BA-7E36-489E-A38C-B8DBF67C5162}" presName="hierRoot2" presStyleCnt="0">
        <dgm:presLayoutVars>
          <dgm:hierBranch val="init"/>
        </dgm:presLayoutVars>
      </dgm:prSet>
      <dgm:spPr/>
    </dgm:pt>
    <dgm:pt modelId="{492297ED-CEC0-4A10-8526-7BBD70FBDC4C}" type="pres">
      <dgm:prSet presAssocID="{A68BC8BA-7E36-489E-A38C-B8DBF67C5162}" presName="rootComposite" presStyleCnt="0"/>
      <dgm:spPr/>
    </dgm:pt>
    <dgm:pt modelId="{730FE88A-EAB6-44A5-AB33-0EC98067AAB8}" type="pres">
      <dgm:prSet presAssocID="{A68BC8BA-7E36-489E-A38C-B8DBF67C5162}" presName="rootText" presStyleLbl="node2" presStyleIdx="0" presStyleCnt="3">
        <dgm:presLayoutVars>
          <dgm:chPref val="3"/>
        </dgm:presLayoutVars>
      </dgm:prSet>
      <dgm:spPr/>
    </dgm:pt>
    <dgm:pt modelId="{F09A733C-138E-4684-8A7F-15CA7B3C6CC5}" type="pres">
      <dgm:prSet presAssocID="{A68BC8BA-7E36-489E-A38C-B8DBF67C5162}" presName="rootConnector" presStyleLbl="node2" presStyleIdx="0" presStyleCnt="3"/>
      <dgm:spPr/>
    </dgm:pt>
    <dgm:pt modelId="{40D12D83-B20C-4BF2-A728-7B150B8FC2B7}" type="pres">
      <dgm:prSet presAssocID="{A68BC8BA-7E36-489E-A38C-B8DBF67C5162}" presName="hierChild4" presStyleCnt="0"/>
      <dgm:spPr/>
    </dgm:pt>
    <dgm:pt modelId="{758334BE-2D44-4457-8017-22C5E899F331}" type="pres">
      <dgm:prSet presAssocID="{A68BC8BA-7E36-489E-A38C-B8DBF67C5162}" presName="hierChild5" presStyleCnt="0"/>
      <dgm:spPr/>
    </dgm:pt>
    <dgm:pt modelId="{8301A8A2-3E71-4921-9BE3-5E2EF27A9514}" type="pres">
      <dgm:prSet presAssocID="{482077A2-AFDC-4A94-9671-51280C290DD1}" presName="Name37" presStyleLbl="parChTrans1D2" presStyleIdx="1" presStyleCnt="3"/>
      <dgm:spPr/>
    </dgm:pt>
    <dgm:pt modelId="{6DF6297E-EBAC-4600-BECA-2F3266303A65}" type="pres">
      <dgm:prSet presAssocID="{E3617C40-F7BA-4107-B9E3-FCE742B710D2}" presName="hierRoot2" presStyleCnt="0">
        <dgm:presLayoutVars>
          <dgm:hierBranch val="init"/>
        </dgm:presLayoutVars>
      </dgm:prSet>
      <dgm:spPr/>
    </dgm:pt>
    <dgm:pt modelId="{A4628193-949F-4703-B4D0-EECC99C0AD40}" type="pres">
      <dgm:prSet presAssocID="{E3617C40-F7BA-4107-B9E3-FCE742B710D2}" presName="rootComposite" presStyleCnt="0"/>
      <dgm:spPr/>
    </dgm:pt>
    <dgm:pt modelId="{761F4B90-94EE-4FF8-9809-F4EFFC1459A8}" type="pres">
      <dgm:prSet presAssocID="{E3617C40-F7BA-4107-B9E3-FCE742B710D2}" presName="rootText" presStyleLbl="node2" presStyleIdx="1" presStyleCnt="3">
        <dgm:presLayoutVars>
          <dgm:chPref val="3"/>
        </dgm:presLayoutVars>
      </dgm:prSet>
      <dgm:spPr/>
    </dgm:pt>
    <dgm:pt modelId="{BFECB1C8-7BA3-4440-8BC7-35884EBA39FE}" type="pres">
      <dgm:prSet presAssocID="{E3617C40-F7BA-4107-B9E3-FCE742B710D2}" presName="rootConnector" presStyleLbl="node2" presStyleIdx="1" presStyleCnt="3"/>
      <dgm:spPr/>
    </dgm:pt>
    <dgm:pt modelId="{D5800267-BC95-4773-BAB3-91AF718EF6D0}" type="pres">
      <dgm:prSet presAssocID="{E3617C40-F7BA-4107-B9E3-FCE742B710D2}" presName="hierChild4" presStyleCnt="0"/>
      <dgm:spPr/>
    </dgm:pt>
    <dgm:pt modelId="{D76EA1BE-9453-46FC-919B-EB413817A000}" type="pres">
      <dgm:prSet presAssocID="{E3617C40-F7BA-4107-B9E3-FCE742B710D2}" presName="hierChild5" presStyleCnt="0"/>
      <dgm:spPr/>
    </dgm:pt>
    <dgm:pt modelId="{7D7350E8-474D-46C3-8EDA-D98292300C3A}" type="pres">
      <dgm:prSet presAssocID="{DE38F67E-4E10-4D9F-9CD3-49067D5CEC0D}" presName="Name37" presStyleLbl="parChTrans1D2" presStyleIdx="2" presStyleCnt="3"/>
      <dgm:spPr/>
    </dgm:pt>
    <dgm:pt modelId="{F5946671-8E80-41BE-9720-C351698F999B}" type="pres">
      <dgm:prSet presAssocID="{E097C95F-062A-480A-8BF6-D49E4CFDFA24}" presName="hierRoot2" presStyleCnt="0">
        <dgm:presLayoutVars>
          <dgm:hierBranch val="init"/>
        </dgm:presLayoutVars>
      </dgm:prSet>
      <dgm:spPr/>
    </dgm:pt>
    <dgm:pt modelId="{4B6DAE82-25DC-4C15-BD28-04426EFEEC29}" type="pres">
      <dgm:prSet presAssocID="{E097C95F-062A-480A-8BF6-D49E4CFDFA24}" presName="rootComposite" presStyleCnt="0"/>
      <dgm:spPr/>
    </dgm:pt>
    <dgm:pt modelId="{67B47AD0-240A-484B-8715-49F48CF6D28C}" type="pres">
      <dgm:prSet presAssocID="{E097C95F-062A-480A-8BF6-D49E4CFDFA24}" presName="rootText" presStyleLbl="node2" presStyleIdx="2" presStyleCnt="3">
        <dgm:presLayoutVars>
          <dgm:chPref val="3"/>
        </dgm:presLayoutVars>
      </dgm:prSet>
      <dgm:spPr/>
    </dgm:pt>
    <dgm:pt modelId="{ECF0FF80-F970-4F49-885F-4C4729F2C524}" type="pres">
      <dgm:prSet presAssocID="{E097C95F-062A-480A-8BF6-D49E4CFDFA24}" presName="rootConnector" presStyleLbl="node2" presStyleIdx="2" presStyleCnt="3"/>
      <dgm:spPr/>
    </dgm:pt>
    <dgm:pt modelId="{4C1A32BF-C6F8-4626-82E7-E06A1BEA259B}" type="pres">
      <dgm:prSet presAssocID="{E097C95F-062A-480A-8BF6-D49E4CFDFA24}" presName="hierChild4" presStyleCnt="0"/>
      <dgm:spPr/>
    </dgm:pt>
    <dgm:pt modelId="{1A24CE2A-E891-48C4-8388-89893313621F}" type="pres">
      <dgm:prSet presAssocID="{E097C95F-062A-480A-8BF6-D49E4CFDFA24}" presName="hierChild5" presStyleCnt="0"/>
      <dgm:spPr/>
    </dgm:pt>
    <dgm:pt modelId="{F61EDF64-B89A-4313-ADD4-60771F23B677}" type="pres">
      <dgm:prSet presAssocID="{0ADC6EE7-BE6F-47B7-9109-C648113D234A}" presName="hierChild3" presStyleCnt="0"/>
      <dgm:spPr/>
    </dgm:pt>
  </dgm:ptLst>
  <dgm:cxnLst>
    <dgm:cxn modelId="{F07CF60B-56C8-4466-9641-1943FB34F8D5}" type="presOf" srcId="{E097C95F-062A-480A-8BF6-D49E4CFDFA24}" destId="{67B47AD0-240A-484B-8715-49F48CF6D28C}" srcOrd="0" destOrd="0" presId="urn:microsoft.com/office/officeart/2005/8/layout/orgChart1"/>
    <dgm:cxn modelId="{00E12623-6397-4854-8EC1-60C8B1273D39}" type="presOf" srcId="{E3617C40-F7BA-4107-B9E3-FCE742B710D2}" destId="{BFECB1C8-7BA3-4440-8BC7-35884EBA39FE}" srcOrd="1" destOrd="0" presId="urn:microsoft.com/office/officeart/2005/8/layout/orgChart1"/>
    <dgm:cxn modelId="{A4EF6930-4036-4435-BE0F-B3EAD7DD9571}" type="presOf" srcId="{DE38F67E-4E10-4D9F-9CD3-49067D5CEC0D}" destId="{7D7350E8-474D-46C3-8EDA-D98292300C3A}" srcOrd="0" destOrd="0" presId="urn:microsoft.com/office/officeart/2005/8/layout/orgChart1"/>
    <dgm:cxn modelId="{0990F832-5E59-462B-BCF4-3DAA3318D536}" type="presOf" srcId="{0ADC6EE7-BE6F-47B7-9109-C648113D234A}" destId="{9C54C32A-532F-4E09-BEB3-3BAED91D0C2D}" srcOrd="1" destOrd="0" presId="urn:microsoft.com/office/officeart/2005/8/layout/orgChart1"/>
    <dgm:cxn modelId="{1D6F0D39-8411-4B50-89A6-80183000C43D}" type="presOf" srcId="{72216BA8-697D-4DB6-B217-290C82820A4A}" destId="{FC05ECB1-F665-4C54-A27F-7B054BD863EA}" srcOrd="0" destOrd="0" presId="urn:microsoft.com/office/officeart/2005/8/layout/orgChart1"/>
    <dgm:cxn modelId="{80C8565B-0604-4838-A68F-0DEA0E5F96D2}" type="presOf" srcId="{E097C95F-062A-480A-8BF6-D49E4CFDFA24}" destId="{ECF0FF80-F970-4F49-885F-4C4729F2C524}" srcOrd="1" destOrd="0" presId="urn:microsoft.com/office/officeart/2005/8/layout/orgChart1"/>
    <dgm:cxn modelId="{7F4E9E71-5B9B-4869-AC9F-AA6179CFD148}" srcId="{0ADC6EE7-BE6F-47B7-9109-C648113D234A}" destId="{E3617C40-F7BA-4107-B9E3-FCE742B710D2}" srcOrd="1" destOrd="0" parTransId="{482077A2-AFDC-4A94-9671-51280C290DD1}" sibTransId="{1B8C0E9F-788C-4A6A-B892-64B6385408D8}"/>
    <dgm:cxn modelId="{E5BD5883-8CA5-4D1F-8ADC-FDEC51F6AF87}" srcId="{0ADC6EE7-BE6F-47B7-9109-C648113D234A}" destId="{A68BC8BA-7E36-489E-A38C-B8DBF67C5162}" srcOrd="0" destOrd="0" parTransId="{72216BA8-697D-4DB6-B217-290C82820A4A}" sibTransId="{09F95632-B27F-4921-A08B-99D3BBA20AED}"/>
    <dgm:cxn modelId="{A8C66284-7D40-42F8-A949-A1350A4235BC}" type="presOf" srcId="{482077A2-AFDC-4A94-9671-51280C290DD1}" destId="{8301A8A2-3E71-4921-9BE3-5E2EF27A9514}" srcOrd="0" destOrd="0" presId="urn:microsoft.com/office/officeart/2005/8/layout/orgChart1"/>
    <dgm:cxn modelId="{F7078786-5E41-4167-94F7-68C031E7D298}" srcId="{A93C0ADF-C510-4B55-A14C-FD7B5EDF7349}" destId="{0ADC6EE7-BE6F-47B7-9109-C648113D234A}" srcOrd="0" destOrd="0" parTransId="{D5080E22-693D-47D0-86C3-3DF336BBEE78}" sibTransId="{B4AFAEAB-B44A-41DB-AF5E-3E4C2AC7CAF2}"/>
    <dgm:cxn modelId="{260E2388-18E1-40B4-8FE9-D88CC7605589}" type="presOf" srcId="{E3617C40-F7BA-4107-B9E3-FCE742B710D2}" destId="{761F4B90-94EE-4FF8-9809-F4EFFC1459A8}" srcOrd="0" destOrd="0" presId="urn:microsoft.com/office/officeart/2005/8/layout/orgChart1"/>
    <dgm:cxn modelId="{A2ABBDA3-33A7-405D-899E-6D15AFD30AEA}" type="presOf" srcId="{0ADC6EE7-BE6F-47B7-9109-C648113D234A}" destId="{40965306-EFCA-4131-8B01-DCCCBBBD5D32}" srcOrd="0" destOrd="0" presId="urn:microsoft.com/office/officeart/2005/8/layout/orgChart1"/>
    <dgm:cxn modelId="{D0E077B9-4CF3-4ECB-AB64-BE85F6C104EB}" srcId="{0ADC6EE7-BE6F-47B7-9109-C648113D234A}" destId="{E097C95F-062A-480A-8BF6-D49E4CFDFA24}" srcOrd="2" destOrd="0" parTransId="{DE38F67E-4E10-4D9F-9CD3-49067D5CEC0D}" sibTransId="{788AF1B7-C4FA-46B3-930B-D742FCDC8EBB}"/>
    <dgm:cxn modelId="{9E7878EB-03A4-4D46-96A8-CE97B339546D}" type="presOf" srcId="{A93C0ADF-C510-4B55-A14C-FD7B5EDF7349}" destId="{CC2DD0B9-2A4E-4FD8-9EC6-D29B306A4138}" srcOrd="0" destOrd="0" presId="urn:microsoft.com/office/officeart/2005/8/layout/orgChart1"/>
    <dgm:cxn modelId="{2DAC9CED-2EDD-4877-A609-C32AB8A7E418}" type="presOf" srcId="{A68BC8BA-7E36-489E-A38C-B8DBF67C5162}" destId="{730FE88A-EAB6-44A5-AB33-0EC98067AAB8}" srcOrd="0" destOrd="0" presId="urn:microsoft.com/office/officeart/2005/8/layout/orgChart1"/>
    <dgm:cxn modelId="{F64BE1F8-6870-4992-AD7A-8D14649DD50B}" type="presOf" srcId="{A68BC8BA-7E36-489E-A38C-B8DBF67C5162}" destId="{F09A733C-138E-4684-8A7F-15CA7B3C6CC5}" srcOrd="1" destOrd="0" presId="urn:microsoft.com/office/officeart/2005/8/layout/orgChart1"/>
    <dgm:cxn modelId="{8A144D38-4805-4A26-A002-E6B266115A75}" type="presParOf" srcId="{CC2DD0B9-2A4E-4FD8-9EC6-D29B306A4138}" destId="{CFE59814-2004-41CF-9A85-986450F2B09A}" srcOrd="0" destOrd="0" presId="urn:microsoft.com/office/officeart/2005/8/layout/orgChart1"/>
    <dgm:cxn modelId="{F5170F26-B50B-4E52-B191-8DB67B5368FE}" type="presParOf" srcId="{CFE59814-2004-41CF-9A85-986450F2B09A}" destId="{D5F58EF6-1E1A-466F-899D-3424045C8C4E}" srcOrd="0" destOrd="0" presId="urn:microsoft.com/office/officeart/2005/8/layout/orgChart1"/>
    <dgm:cxn modelId="{51DC45FF-2CEC-4C69-ABA5-FBF6BEF1E9DA}" type="presParOf" srcId="{D5F58EF6-1E1A-466F-899D-3424045C8C4E}" destId="{40965306-EFCA-4131-8B01-DCCCBBBD5D32}" srcOrd="0" destOrd="0" presId="urn:microsoft.com/office/officeart/2005/8/layout/orgChart1"/>
    <dgm:cxn modelId="{51BB734A-49E8-4938-A866-FA1B6E7CEF35}" type="presParOf" srcId="{D5F58EF6-1E1A-466F-899D-3424045C8C4E}" destId="{9C54C32A-532F-4E09-BEB3-3BAED91D0C2D}" srcOrd="1" destOrd="0" presId="urn:microsoft.com/office/officeart/2005/8/layout/orgChart1"/>
    <dgm:cxn modelId="{498CF84C-C2E2-4BEB-AE8A-A25EC2E1951C}" type="presParOf" srcId="{CFE59814-2004-41CF-9A85-986450F2B09A}" destId="{13230097-D941-4DBF-97CA-3C4D0E028936}" srcOrd="1" destOrd="0" presId="urn:microsoft.com/office/officeart/2005/8/layout/orgChart1"/>
    <dgm:cxn modelId="{CD75C6B2-653A-433A-88E7-D7C615329833}" type="presParOf" srcId="{13230097-D941-4DBF-97CA-3C4D0E028936}" destId="{FC05ECB1-F665-4C54-A27F-7B054BD863EA}" srcOrd="0" destOrd="0" presId="urn:microsoft.com/office/officeart/2005/8/layout/orgChart1"/>
    <dgm:cxn modelId="{B301C6BA-8A51-418D-ABEF-FAD8C6864800}" type="presParOf" srcId="{13230097-D941-4DBF-97CA-3C4D0E028936}" destId="{84D219A6-606D-48DE-9D5F-47E8D1470271}" srcOrd="1" destOrd="0" presId="urn:microsoft.com/office/officeart/2005/8/layout/orgChart1"/>
    <dgm:cxn modelId="{F8887255-5AD1-4756-8D35-37FCDAE7EA07}" type="presParOf" srcId="{84D219A6-606D-48DE-9D5F-47E8D1470271}" destId="{492297ED-CEC0-4A10-8526-7BBD70FBDC4C}" srcOrd="0" destOrd="0" presId="urn:microsoft.com/office/officeart/2005/8/layout/orgChart1"/>
    <dgm:cxn modelId="{994D7954-C175-4BCB-97F2-C8024A65D631}" type="presParOf" srcId="{492297ED-CEC0-4A10-8526-7BBD70FBDC4C}" destId="{730FE88A-EAB6-44A5-AB33-0EC98067AAB8}" srcOrd="0" destOrd="0" presId="urn:microsoft.com/office/officeart/2005/8/layout/orgChart1"/>
    <dgm:cxn modelId="{47380330-3E80-4505-B88E-E8D6D6F7B018}" type="presParOf" srcId="{492297ED-CEC0-4A10-8526-7BBD70FBDC4C}" destId="{F09A733C-138E-4684-8A7F-15CA7B3C6CC5}" srcOrd="1" destOrd="0" presId="urn:microsoft.com/office/officeart/2005/8/layout/orgChart1"/>
    <dgm:cxn modelId="{FB2189A2-BFC6-425A-B86D-8D6C1F9F1D01}" type="presParOf" srcId="{84D219A6-606D-48DE-9D5F-47E8D1470271}" destId="{40D12D83-B20C-4BF2-A728-7B150B8FC2B7}" srcOrd="1" destOrd="0" presId="urn:microsoft.com/office/officeart/2005/8/layout/orgChart1"/>
    <dgm:cxn modelId="{5FA074CC-480A-44C3-B16B-8180898AF730}" type="presParOf" srcId="{84D219A6-606D-48DE-9D5F-47E8D1470271}" destId="{758334BE-2D44-4457-8017-22C5E899F331}" srcOrd="2" destOrd="0" presId="urn:microsoft.com/office/officeart/2005/8/layout/orgChart1"/>
    <dgm:cxn modelId="{47D54B2F-556A-4D4F-A76C-45E50A027F12}" type="presParOf" srcId="{13230097-D941-4DBF-97CA-3C4D0E028936}" destId="{8301A8A2-3E71-4921-9BE3-5E2EF27A9514}" srcOrd="2" destOrd="0" presId="urn:microsoft.com/office/officeart/2005/8/layout/orgChart1"/>
    <dgm:cxn modelId="{07459C05-A5DE-4DDF-B084-7A587C954601}" type="presParOf" srcId="{13230097-D941-4DBF-97CA-3C4D0E028936}" destId="{6DF6297E-EBAC-4600-BECA-2F3266303A65}" srcOrd="3" destOrd="0" presId="urn:microsoft.com/office/officeart/2005/8/layout/orgChart1"/>
    <dgm:cxn modelId="{5F7706F2-806C-467D-A23C-2A6DA36FD959}" type="presParOf" srcId="{6DF6297E-EBAC-4600-BECA-2F3266303A65}" destId="{A4628193-949F-4703-B4D0-EECC99C0AD40}" srcOrd="0" destOrd="0" presId="urn:microsoft.com/office/officeart/2005/8/layout/orgChart1"/>
    <dgm:cxn modelId="{44A223D1-88C3-4225-813C-2EE84698E7A5}" type="presParOf" srcId="{A4628193-949F-4703-B4D0-EECC99C0AD40}" destId="{761F4B90-94EE-4FF8-9809-F4EFFC1459A8}" srcOrd="0" destOrd="0" presId="urn:microsoft.com/office/officeart/2005/8/layout/orgChart1"/>
    <dgm:cxn modelId="{9F85E9C1-2617-4626-83FD-365CE94DD334}" type="presParOf" srcId="{A4628193-949F-4703-B4D0-EECC99C0AD40}" destId="{BFECB1C8-7BA3-4440-8BC7-35884EBA39FE}" srcOrd="1" destOrd="0" presId="urn:microsoft.com/office/officeart/2005/8/layout/orgChart1"/>
    <dgm:cxn modelId="{B3D39A40-EC8B-4D16-8C17-9A9489BCA295}" type="presParOf" srcId="{6DF6297E-EBAC-4600-BECA-2F3266303A65}" destId="{D5800267-BC95-4773-BAB3-91AF718EF6D0}" srcOrd="1" destOrd="0" presId="urn:microsoft.com/office/officeart/2005/8/layout/orgChart1"/>
    <dgm:cxn modelId="{BD948DC9-FE2B-496F-833F-96FD41EB021A}" type="presParOf" srcId="{6DF6297E-EBAC-4600-BECA-2F3266303A65}" destId="{D76EA1BE-9453-46FC-919B-EB413817A000}" srcOrd="2" destOrd="0" presId="urn:microsoft.com/office/officeart/2005/8/layout/orgChart1"/>
    <dgm:cxn modelId="{72FD55E5-8B7C-416A-B228-E7523BCC28C6}" type="presParOf" srcId="{13230097-D941-4DBF-97CA-3C4D0E028936}" destId="{7D7350E8-474D-46C3-8EDA-D98292300C3A}" srcOrd="4" destOrd="0" presId="urn:microsoft.com/office/officeart/2005/8/layout/orgChart1"/>
    <dgm:cxn modelId="{6E6E973E-7940-4E94-8C18-19A12BD44DD7}" type="presParOf" srcId="{13230097-D941-4DBF-97CA-3C4D0E028936}" destId="{F5946671-8E80-41BE-9720-C351698F999B}" srcOrd="5" destOrd="0" presId="urn:microsoft.com/office/officeart/2005/8/layout/orgChart1"/>
    <dgm:cxn modelId="{245B34AF-4777-495F-9374-524850088BD6}" type="presParOf" srcId="{F5946671-8E80-41BE-9720-C351698F999B}" destId="{4B6DAE82-25DC-4C15-BD28-04426EFEEC29}" srcOrd="0" destOrd="0" presId="urn:microsoft.com/office/officeart/2005/8/layout/orgChart1"/>
    <dgm:cxn modelId="{B2B00DA2-DC49-4B61-A271-B69AB8EC6438}" type="presParOf" srcId="{4B6DAE82-25DC-4C15-BD28-04426EFEEC29}" destId="{67B47AD0-240A-484B-8715-49F48CF6D28C}" srcOrd="0" destOrd="0" presId="urn:microsoft.com/office/officeart/2005/8/layout/orgChart1"/>
    <dgm:cxn modelId="{85514157-EE67-464B-90CD-B8EAB1017798}" type="presParOf" srcId="{4B6DAE82-25DC-4C15-BD28-04426EFEEC29}" destId="{ECF0FF80-F970-4F49-885F-4C4729F2C524}" srcOrd="1" destOrd="0" presId="urn:microsoft.com/office/officeart/2005/8/layout/orgChart1"/>
    <dgm:cxn modelId="{10D657D7-5445-410E-A897-6E3A08D8B949}" type="presParOf" srcId="{F5946671-8E80-41BE-9720-C351698F999B}" destId="{4C1A32BF-C6F8-4626-82E7-E06A1BEA259B}" srcOrd="1" destOrd="0" presId="urn:microsoft.com/office/officeart/2005/8/layout/orgChart1"/>
    <dgm:cxn modelId="{C0D5AAFA-9F60-45BB-8A24-2A4935DCA85D}" type="presParOf" srcId="{F5946671-8E80-41BE-9720-C351698F999B}" destId="{1A24CE2A-E891-48C4-8388-89893313621F}" srcOrd="2" destOrd="0" presId="urn:microsoft.com/office/officeart/2005/8/layout/orgChart1"/>
    <dgm:cxn modelId="{D2AE2539-B649-416D-987B-1DAF0F8EE3D4}" type="presParOf" srcId="{CFE59814-2004-41CF-9A85-986450F2B09A}" destId="{F61EDF64-B89A-4313-ADD4-60771F23B6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50E8-474D-46C3-8EDA-D98292300C3A}">
      <dsp:nvSpPr>
        <dsp:cNvPr id="0" name=""/>
        <dsp:cNvSpPr/>
      </dsp:nvSpPr>
      <dsp:spPr>
        <a:xfrm>
          <a:off x="3960000" y="1700255"/>
          <a:ext cx="2801729" cy="486250"/>
        </a:xfrm>
        <a:custGeom>
          <a:avLst/>
          <a:gdLst/>
          <a:ahLst/>
          <a:cxnLst/>
          <a:rect l="0" t="0" r="0" b="0"/>
          <a:pathLst>
            <a:path>
              <a:moveTo>
                <a:pt x="0" y="0"/>
              </a:moveTo>
              <a:lnTo>
                <a:pt x="0" y="243125"/>
              </a:lnTo>
              <a:lnTo>
                <a:pt x="2801729" y="243125"/>
              </a:lnTo>
              <a:lnTo>
                <a:pt x="2801729"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8301A8A2-3E71-4921-9BE3-5E2EF27A9514}">
      <dsp:nvSpPr>
        <dsp:cNvPr id="0" name=""/>
        <dsp:cNvSpPr/>
      </dsp:nvSpPr>
      <dsp:spPr>
        <a:xfrm>
          <a:off x="3914280" y="1700255"/>
          <a:ext cx="91440" cy="486250"/>
        </a:xfrm>
        <a:custGeom>
          <a:avLst/>
          <a:gdLst/>
          <a:ahLst/>
          <a:cxnLst/>
          <a:rect l="0" t="0" r="0" b="0"/>
          <a:pathLst>
            <a:path>
              <a:moveTo>
                <a:pt x="45720" y="0"/>
              </a:moveTo>
              <a:lnTo>
                <a:pt x="45720" y="4862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05ECB1-F665-4C54-A27F-7B054BD863EA}">
      <dsp:nvSpPr>
        <dsp:cNvPr id="0" name=""/>
        <dsp:cNvSpPr/>
      </dsp:nvSpPr>
      <dsp:spPr>
        <a:xfrm>
          <a:off x="1158270" y="1700255"/>
          <a:ext cx="2801729" cy="486250"/>
        </a:xfrm>
        <a:custGeom>
          <a:avLst/>
          <a:gdLst/>
          <a:ahLst/>
          <a:cxnLst/>
          <a:rect l="0" t="0" r="0" b="0"/>
          <a:pathLst>
            <a:path>
              <a:moveTo>
                <a:pt x="2801729" y="0"/>
              </a:moveTo>
              <a:lnTo>
                <a:pt x="2801729" y="243125"/>
              </a:lnTo>
              <a:lnTo>
                <a:pt x="0" y="243125"/>
              </a:lnTo>
              <a:lnTo>
                <a:pt x="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40965306-EFCA-4131-8B01-DCCCBBBD5D32}">
      <dsp:nvSpPr>
        <dsp:cNvPr id="0" name=""/>
        <dsp:cNvSpPr/>
      </dsp:nvSpPr>
      <dsp:spPr>
        <a:xfrm>
          <a:off x="2802260" y="54251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Speech Synthesis</a:t>
          </a:r>
        </a:p>
      </dsp:txBody>
      <dsp:txXfrm>
        <a:off x="2802260" y="542515"/>
        <a:ext cx="2315478" cy="1157739"/>
      </dsp:txXfrm>
    </dsp:sp>
    <dsp:sp modelId="{730FE88A-EAB6-44A5-AB33-0EC98067AAB8}">
      <dsp:nvSpPr>
        <dsp:cNvPr id="0" name=""/>
        <dsp:cNvSpPr/>
      </dsp:nvSpPr>
      <dsp:spPr>
        <a:xfrm>
          <a:off x="531"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Canned</a:t>
          </a:r>
          <a:br>
            <a:rPr lang="de-DE" sz="2400" kern="1200" dirty="0"/>
          </a:br>
          <a:r>
            <a:rPr lang="de-DE" sz="2400" kern="1200" dirty="0"/>
            <a:t>Speech</a:t>
          </a:r>
        </a:p>
      </dsp:txBody>
      <dsp:txXfrm>
        <a:off x="531" y="2186505"/>
        <a:ext cx="2315478" cy="1157739"/>
      </dsp:txXfrm>
    </dsp:sp>
    <dsp:sp modelId="{761F4B90-94EE-4FF8-9809-F4EFFC1459A8}">
      <dsp:nvSpPr>
        <dsp:cNvPr id="0" name=""/>
        <dsp:cNvSpPr/>
      </dsp:nvSpPr>
      <dsp:spPr>
        <a:xfrm>
          <a:off x="2802260"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Context</a:t>
          </a:r>
          <a:r>
            <a:rPr lang="de-DE" sz="2400" kern="1200" dirty="0"/>
            <a:t>-</a:t>
          </a:r>
          <a:r>
            <a:rPr lang="de-DE" sz="2400" kern="1200" dirty="0" err="1"/>
            <a:t>to</a:t>
          </a:r>
          <a:r>
            <a:rPr lang="de-DE" sz="2400" kern="1200" dirty="0"/>
            <a:t>-Speech (CTS)</a:t>
          </a:r>
        </a:p>
      </dsp:txBody>
      <dsp:txXfrm>
        <a:off x="2802260" y="2186505"/>
        <a:ext cx="2315478" cy="1157739"/>
      </dsp:txXfrm>
    </dsp:sp>
    <dsp:sp modelId="{67B47AD0-240A-484B-8715-49F48CF6D28C}">
      <dsp:nvSpPr>
        <dsp:cNvPr id="0" name=""/>
        <dsp:cNvSpPr/>
      </dsp:nvSpPr>
      <dsp:spPr>
        <a:xfrm>
          <a:off x="5603989"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Text-</a:t>
          </a:r>
          <a:r>
            <a:rPr lang="de-DE" sz="2400" kern="1200" dirty="0" err="1"/>
            <a:t>to</a:t>
          </a:r>
          <a:r>
            <a:rPr lang="de-DE" sz="2400" kern="1200" dirty="0"/>
            <a:t>-Speech (TTS)</a:t>
          </a:r>
        </a:p>
      </dsp:txBody>
      <dsp:txXfrm>
        <a:off x="5603989" y="2186505"/>
        <a:ext cx="2315478" cy="1157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20/07/2017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20/07/2017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r>
              <a:rPr lang="de-DE" dirty="0" err="1"/>
              <a:t>decreased</a:t>
            </a:r>
            <a:endParaRPr lang="de-DE" dirty="0"/>
          </a:p>
          <a:p>
            <a:endParaRPr lang="de-DE" dirty="0"/>
          </a:p>
          <a:p>
            <a:r>
              <a:rPr lang="en-US" sz="1200" b="0" i="0" u="none" strike="noStrike" kern="1200" baseline="0" dirty="0">
                <a:solidFill>
                  <a:schemeClr val="tx1"/>
                </a:solidFill>
                <a:latin typeface="Arial" pitchFamily="34" charset="0"/>
                <a:ea typeface="+mn-ea"/>
                <a:cs typeface="Arial" pitchFamily="34" charset="0"/>
              </a:rPr>
              <a:t>As reference system, the Margin Infused Relaxed Algorithm (MIRA) is used.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CTS: the waveform is generated out of a linguistic description without any information of the respective text.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No </a:t>
            </a:r>
            <a:r>
              <a:rPr lang="en-US" sz="1200" b="0" i="0" u="none" strike="noStrike" kern="1200" baseline="0" dirty="0">
                <a:solidFill>
                  <a:schemeClr val="tx1"/>
                </a:solidFill>
                <a:latin typeface="Arial" pitchFamily="34" charset="0"/>
                <a:ea typeface="+mn-ea"/>
                <a:cs typeface="Arial" pitchFamily="34" charset="0"/>
              </a:rPr>
              <a:t>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a:t>
            </a:r>
            <a:r>
              <a:rPr lang="en-US" sz="1200" b="1" dirty="0"/>
              <a:t>parametric</a:t>
            </a:r>
            <a:r>
              <a:rPr lang="en-US" sz="1200" dirty="0"/>
              <a:t>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a:t>
            </a:r>
            <a:r>
              <a:rPr lang="en-US" sz="1200" b="1" dirty="0"/>
              <a:t>statistical</a:t>
            </a:r>
            <a:r>
              <a:rPr lang="en-US" sz="1200" dirty="0"/>
              <a:t> because it describes those parameters using statistics (e.g., means and variances of probability density functions) which capture the distribution of parameter values found in the training data.</a:t>
            </a:r>
          </a:p>
          <a:p>
            <a:pPr marL="0" indent="0">
              <a:buFont typeface="Arial" panose="020B0604020202020204" pitchFamily="34" charset="0"/>
              <a:buNone/>
            </a:pPr>
            <a:endParaRPr lang="de-DE" sz="1200" dirty="0"/>
          </a:p>
          <a:p>
            <a:r>
              <a:rPr lang="en-US" sz="1200" b="0" i="0" u="none" strike="noStrike" kern="1200" baseline="0" dirty="0">
                <a:solidFill>
                  <a:schemeClr val="tx1"/>
                </a:solidFill>
                <a:latin typeface="Arial" pitchFamily="34" charset="0"/>
                <a:ea typeface="+mn-ea"/>
                <a:cs typeface="Arial" pitchFamily="34" charset="0"/>
              </a:rPr>
              <a:t>We can easily change </a:t>
            </a:r>
            <a:r>
              <a:rPr lang="en-US" sz="1200" b="1" i="0" u="none" strike="noStrike" kern="1200" baseline="0" dirty="0">
                <a:solidFill>
                  <a:schemeClr val="tx1"/>
                </a:solidFill>
                <a:latin typeface="Arial" pitchFamily="34" charset="0"/>
                <a:ea typeface="+mn-ea"/>
                <a:cs typeface="Arial" pitchFamily="34" charset="0"/>
              </a:rPr>
              <a:t>voice characteristics, speaking styles, and emotions </a:t>
            </a:r>
            <a:r>
              <a:rPr lang="en-US" sz="1200" b="0" i="0" u="none" strike="noStrike" kern="1200" baseline="0" dirty="0">
                <a:solidFill>
                  <a:schemeClr val="tx1"/>
                </a:solidFill>
                <a:latin typeface="Arial" pitchFamily="34" charset="0"/>
                <a:ea typeface="+mn-ea"/>
                <a:cs typeface="Arial" pitchFamily="34" charset="0"/>
              </a:rPr>
              <a:t>in statistical parametric synthesis by transforming its model parameters. </a:t>
            </a:r>
          </a:p>
          <a:p>
            <a:r>
              <a:rPr lang="en-US" sz="1200" b="0" i="0" u="none" strike="noStrike" kern="1200" baseline="0" dirty="0">
                <a:solidFill>
                  <a:schemeClr val="tx1"/>
                </a:solidFill>
                <a:latin typeface="Arial" pitchFamily="34" charset="0"/>
                <a:ea typeface="+mn-ea"/>
                <a:cs typeface="Arial" pitchFamily="34" charset="0"/>
              </a:rPr>
              <a:t>Four major techniques to accomplish this: adaptation, interpolation, </a:t>
            </a:r>
            <a:r>
              <a:rPr lang="en-US" sz="1200" b="0" i="0" u="none" strike="noStrike" kern="1200" baseline="0" dirty="0" err="1">
                <a:solidFill>
                  <a:schemeClr val="tx1"/>
                </a:solidFill>
                <a:latin typeface="Arial" pitchFamily="34" charset="0"/>
                <a:ea typeface="+mn-ea"/>
                <a:cs typeface="Arial" pitchFamily="34" charset="0"/>
              </a:rPr>
              <a:t>eigenvoice</a:t>
            </a:r>
            <a:r>
              <a:rPr lang="en-US" sz="1200" b="0" i="0" u="none" strike="noStrike" kern="1200" baseline="0" dirty="0">
                <a:solidFill>
                  <a:schemeClr val="tx1"/>
                </a:solidFill>
                <a:latin typeface="Arial" pitchFamily="34" charset="0"/>
                <a:ea typeface="+mn-ea"/>
                <a:cs typeface="Arial" pitchFamily="34" charset="0"/>
              </a:rPr>
              <a:t>, and multiple regression.</a:t>
            </a:r>
            <a:endParaRPr lang="en-US" sz="120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80182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323117"/>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33873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0" name="Fußzeilenplatzhalter 3">
            <a:extLst>
              <a:ext uri="{FF2B5EF4-FFF2-40B4-BE49-F238E27FC236}">
                <a16:creationId xmlns:a16="http://schemas.microsoft.com/office/drawing/2014/main" id="{A3795AF6-DD72-44CD-8BE0-CF32C11D6FB6}"/>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1451655"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a:t>
            </a:r>
            <a:r>
              <a:rPr lang="en-US" dirty="0" err="1"/>
              <a:t>Bohnengel</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5" name="Textfeld 4">
            <a:extLst>
              <a:ext uri="{FF2B5EF4-FFF2-40B4-BE49-F238E27FC236}">
                <a16:creationId xmlns:a16="http://schemas.microsoft.com/office/drawing/2014/main" id="{50D012AC-FCAA-4E2B-B137-2CA64A5AD2EF}"/>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Text-to-Speech –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1900485586"/>
              </p:ext>
            </p:extLst>
          </p:nvPr>
        </p:nvGraphicFramePr>
        <p:xfrm>
          <a:off x="973394" y="2418735"/>
          <a:ext cx="7200390" cy="3264308"/>
        </p:xfrm>
        <a:graphic>
          <a:graphicData uri="http://schemas.openxmlformats.org/drawingml/2006/table">
            <a:tbl>
              <a:tblPr firstRow="1" bandRow="1">
                <a:tableStyleId>{69012ECD-51FC-41F1-AA8D-1B2483CD663E}</a:tableStyleId>
              </a:tblPr>
              <a:tblGrid>
                <a:gridCol w="2400130">
                  <a:extLst>
                    <a:ext uri="{9D8B030D-6E8A-4147-A177-3AD203B41FA5}">
                      <a16:colId xmlns:a16="http://schemas.microsoft.com/office/drawing/2014/main" val="1221610781"/>
                    </a:ext>
                  </a:extLst>
                </a:gridCol>
                <a:gridCol w="2400130">
                  <a:extLst>
                    <a:ext uri="{9D8B030D-6E8A-4147-A177-3AD203B41FA5}">
                      <a16:colId xmlns:a16="http://schemas.microsoft.com/office/drawing/2014/main" val="629480466"/>
                    </a:ext>
                  </a:extLst>
                </a:gridCol>
                <a:gridCol w="2400130">
                  <a:extLst>
                    <a:ext uri="{9D8B030D-6E8A-4147-A177-3AD203B41FA5}">
                      <a16:colId xmlns:a16="http://schemas.microsoft.com/office/drawing/2014/main" val="388423807"/>
                    </a:ext>
                  </a:extLst>
                </a:gridCol>
              </a:tblGrid>
              <a:tr h="764519">
                <a:tc>
                  <a:txBody>
                    <a:bodyPr/>
                    <a:lstStyle/>
                    <a:p>
                      <a:pPr algn="ctr"/>
                      <a:r>
                        <a:rPr lang="en-US" noProof="0">
                          <a:solidFill>
                            <a:srgbClr val="DAD7CB"/>
                          </a:solidFill>
                        </a:rPr>
                        <a:t>Technique</a:t>
                      </a:r>
                    </a:p>
                  </a:txBody>
                  <a:tcPr anchor="ctr">
                    <a:solidFill>
                      <a:srgbClr val="0065BD"/>
                    </a:solidFill>
                  </a:tcPr>
                </a:tc>
                <a:tc>
                  <a:txBody>
                    <a:bodyPr/>
                    <a:lstStyle/>
                    <a:p>
                      <a:pPr algn="ctr"/>
                      <a:r>
                        <a:rPr lang="en-US" noProof="0">
                          <a:solidFill>
                            <a:srgbClr val="DAD7CB"/>
                          </a:solidFill>
                        </a:rPr>
                        <a:t>Advantages</a:t>
                      </a:r>
                    </a:p>
                  </a:txBody>
                  <a:tcPr anchor="ctr">
                    <a:solidFill>
                      <a:srgbClr val="0065BD"/>
                    </a:solidFill>
                  </a:tcPr>
                </a:tc>
                <a:tc>
                  <a:txBody>
                    <a:bodyPr/>
                    <a:lstStyle/>
                    <a:p>
                      <a:pPr algn="ctr"/>
                      <a:r>
                        <a:rPr lang="en-US" noProof="0">
                          <a:solidFill>
                            <a:srgbClr val="DAD7CB"/>
                          </a:solidFill>
                        </a:rPr>
                        <a:t>Drawbacks</a:t>
                      </a:r>
                    </a:p>
                  </a:txBody>
                  <a:tcPr anchor="ctr">
                    <a:solidFill>
                      <a:srgbClr val="0065BD"/>
                    </a:solidFill>
                  </a:tcPr>
                </a:tc>
                <a:extLst>
                  <a:ext uri="{0D108BD9-81ED-4DB2-BD59-A6C34878D82A}">
                    <a16:rowId xmlns:a16="http://schemas.microsoft.com/office/drawing/2014/main" val="3087338158"/>
                  </a:ext>
                </a:extLst>
              </a:tr>
              <a:tr h="833263">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dirty="0"/>
                        <a:t>Very small </a:t>
                      </a:r>
                    </a:p>
                    <a:p>
                      <a:pPr algn="ctr"/>
                      <a:r>
                        <a:rPr lang="en-US" noProof="0" dirty="0"/>
                        <a:t>footprint</a:t>
                      </a:r>
                    </a:p>
                  </a:txBody>
                  <a:tcPr anchor="ctr"/>
                </a:tc>
                <a:tc>
                  <a:txBody>
                    <a:bodyPr/>
                    <a:lstStyle/>
                    <a:p>
                      <a:pPr algn="ctr"/>
                      <a:r>
                        <a:rPr lang="en-US" noProof="0" dirty="0"/>
                        <a:t>Very artificial and metallic voice</a:t>
                      </a:r>
                    </a:p>
                  </a:txBody>
                  <a:tcPr anchor="ctr"/>
                </a:tc>
                <a:extLst>
                  <a:ext uri="{0D108BD9-81ED-4DB2-BD59-A6C34878D82A}">
                    <a16:rowId xmlns:a16="http://schemas.microsoft.com/office/drawing/2014/main" val="574528252"/>
                  </a:ext>
                </a:extLst>
              </a:tr>
              <a:tr h="833263">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833263">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a:t>
                      </a:r>
                    </a:p>
                    <a:p>
                      <a:pPr algn="ctr"/>
                      <a:r>
                        <a:rPr lang="en-US" noProof="0" dirty="0"/>
                        <a:t>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724963"/>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2101995"/>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Demonstration of HMM-based speech synthesis</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362826"/>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553832"/>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
        <p:nvSpPr>
          <p:cNvPr id="7" name="Inhaltsplatzhalter 1">
            <a:extLst>
              <a:ext uri="{FF2B5EF4-FFF2-40B4-BE49-F238E27FC236}">
                <a16:creationId xmlns:a16="http://schemas.microsoft.com/office/drawing/2014/main" id="{80AE1FAB-B92F-4BB7-99C8-6F02AF5DE44D}"/>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Tree>
    <p:extLst>
      <p:ext uri="{BB962C8B-B14F-4D97-AF65-F5344CB8AC3E}">
        <p14:creationId xmlns:p14="http://schemas.microsoft.com/office/powerpoint/2010/main" val="230222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2"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DAD7CB"/>
                                      </p:to>
                                    </p:animClr>
                                    <p:animClr clrSpc="rgb" dir="cw">
                                      <p:cBhvr>
                                        <p:cTn id="7" dur="500" fill="hold"/>
                                        <p:tgtEl>
                                          <p:spTgt spid="7">
                                            <p:txEl>
                                              <p:pRg st="0" end="0"/>
                                            </p:txEl>
                                          </p:spTgt>
                                        </p:tgtEl>
                                        <p:attrNameLst>
                                          <p:attrName>fillcolor</p:attrName>
                                        </p:attrNameLst>
                                      </p:cBhvr>
                                      <p:to>
                                        <a:srgbClr val="DAD7CB"/>
                                      </p:to>
                                    </p:animClr>
                                    <p:set>
                                      <p:cBhvr>
                                        <p:cTn id="8" dur="500" fill="hold"/>
                                        <p:tgtEl>
                                          <p:spTgt spid="7">
                                            <p:txEl>
                                              <p:pRg st="0" end="0"/>
                                            </p:txEl>
                                          </p:spTgt>
                                        </p:tgtEl>
                                        <p:attrNameLst>
                                          <p:attrName>fill.type</p:attrName>
                                        </p:attrNameLst>
                                      </p:cBhvr>
                                      <p:to>
                                        <p:strVal val="solid"/>
                                      </p:to>
                                    </p:set>
                                    <p:set>
                                      <p:cBhvr>
                                        <p:cTn id="9" dur="500" fill="hold"/>
                                        <p:tgtEl>
                                          <p:spTgt spid="7">
                                            <p:txEl>
                                              <p:pRg st="0" end="0"/>
                                            </p:txEl>
                                          </p:spTgt>
                                        </p:tgtEl>
                                        <p:attrNameLst>
                                          <p:attrName>fill.on</p:attrName>
                                        </p:attrNameLst>
                                      </p:cBhvr>
                                      <p:to>
                                        <p:strVal val="true"/>
                                      </p:to>
                                    </p:set>
                                  </p:childTnLst>
                                </p:cTn>
                              </p:par>
                              <p:par>
                                <p:cTn id="10" presetID="19" presetClass="emph" presetSubtype="0" fill="hold" grpId="2" nodeType="withEffect">
                                  <p:stCondLst>
                                    <p:cond delay="0"/>
                                  </p:stCondLst>
                                  <p:childTnLst>
                                    <p:animClr clrSpc="rgb" dir="cw">
                                      <p:cBhvr override="childStyle">
                                        <p:cTn id="11" dur="500" fill="hold"/>
                                        <p:tgtEl>
                                          <p:spTgt spid="7">
                                            <p:txEl>
                                              <p:pRg st="2" end="2"/>
                                            </p:txEl>
                                          </p:spTgt>
                                        </p:tgtEl>
                                        <p:attrNameLst>
                                          <p:attrName>style.color</p:attrName>
                                        </p:attrNameLst>
                                      </p:cBhvr>
                                      <p:to>
                                        <a:srgbClr val="DAD7CB"/>
                                      </p:to>
                                    </p:animClr>
                                    <p:animClr clrSpc="rgb" dir="cw">
                                      <p:cBhvr>
                                        <p:cTn id="12" dur="500" fill="hold"/>
                                        <p:tgtEl>
                                          <p:spTgt spid="7">
                                            <p:txEl>
                                              <p:pRg st="2" end="2"/>
                                            </p:txEl>
                                          </p:spTgt>
                                        </p:tgtEl>
                                        <p:attrNameLst>
                                          <p:attrName>fillcolor</p:attrName>
                                        </p:attrNameLst>
                                      </p:cBhvr>
                                      <p:to>
                                        <a:srgbClr val="DAD7CB"/>
                                      </p:to>
                                    </p:animClr>
                                    <p:set>
                                      <p:cBhvr>
                                        <p:cTn id="13" dur="500" fill="hold"/>
                                        <p:tgtEl>
                                          <p:spTgt spid="7">
                                            <p:txEl>
                                              <p:pRg st="2" end="2"/>
                                            </p:txEl>
                                          </p:spTgt>
                                        </p:tgtEl>
                                        <p:attrNameLst>
                                          <p:attrName>fill.type</p:attrName>
                                        </p:attrNameLst>
                                      </p:cBhvr>
                                      <p:to>
                                        <p:strVal val="solid"/>
                                      </p:to>
                                    </p:set>
                                    <p:set>
                                      <p:cBhvr>
                                        <p:cTn id="14" dur="500" fill="hold"/>
                                        <p:tgtEl>
                                          <p:spTgt spid="7">
                                            <p:txEl>
                                              <p:pRg st="2" end="2"/>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7">
                                            <p:txEl>
                                              <p:pRg st="3" end="3"/>
                                            </p:txEl>
                                          </p:spTgt>
                                        </p:tgtEl>
                                        <p:attrNameLst>
                                          <p:attrName>style.color</p:attrName>
                                        </p:attrNameLst>
                                      </p:cBhvr>
                                      <p:to>
                                        <a:srgbClr val="DAD7CB"/>
                                      </p:to>
                                    </p:animClr>
                                    <p:animClr clrSpc="rgb" dir="cw">
                                      <p:cBhvr>
                                        <p:cTn id="17" dur="500" fill="hold"/>
                                        <p:tgtEl>
                                          <p:spTgt spid="7">
                                            <p:txEl>
                                              <p:pRg st="3" end="3"/>
                                            </p:txEl>
                                          </p:spTgt>
                                        </p:tgtEl>
                                        <p:attrNameLst>
                                          <p:attrName>fillcolor</p:attrName>
                                        </p:attrNameLst>
                                      </p:cBhvr>
                                      <p:to>
                                        <a:srgbClr val="DAD7CB"/>
                                      </p:to>
                                    </p:animClr>
                                    <p:set>
                                      <p:cBhvr>
                                        <p:cTn id="18" dur="500" fill="hold"/>
                                        <p:tgtEl>
                                          <p:spTgt spid="7">
                                            <p:txEl>
                                              <p:pRg st="3" end="3"/>
                                            </p:txEl>
                                          </p:spTgt>
                                        </p:tgtEl>
                                        <p:attrNameLst>
                                          <p:attrName>fill.type</p:attrName>
                                        </p:attrNameLst>
                                      </p:cBhvr>
                                      <p:to>
                                        <p:strVal val="solid"/>
                                      </p:to>
                                    </p:set>
                                    <p:set>
                                      <p:cBhvr>
                                        <p:cTn id="19"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377316" y="1907634"/>
            <a:ext cx="4397618" cy="433816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667706" y="1707619"/>
            <a:ext cx="6050489" cy="3585404"/>
            <a:chOff x="4004742" y="2054896"/>
            <a:chExt cx="4795086" cy="2841478"/>
          </a:xfrm>
        </p:grpSpPr>
        <p:sp>
          <p:nvSpPr>
            <p:cNvPr id="21" name="L-Form 20">
              <a:extLst>
                <a:ext uri="{FF2B5EF4-FFF2-40B4-BE49-F238E27FC236}">
                  <a16:creationId xmlns:a16="http://schemas.microsoft.com/office/drawing/2014/main" id="{0DF4A44E-A973-445C-A80A-AA8583FAC018}"/>
                </a:ext>
              </a:extLst>
            </p:cNvPr>
            <p:cNvSpPr/>
            <p:nvPr/>
          </p:nvSpPr>
          <p:spPr>
            <a:xfrm>
              <a:off x="5314212" y="2408462"/>
              <a:ext cx="3485616" cy="2487912"/>
            </a:xfrm>
            <a:prstGeom prst="corner">
              <a:avLst>
                <a:gd name="adj1" fmla="val 76558"/>
                <a:gd name="adj2" fmla="val 52940"/>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4004742" y="2054896"/>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319090" y="3664708"/>
            <a:ext cx="8308014" cy="830998"/>
            <a:chOff x="319090" y="3664708"/>
            <a:chExt cx="8308014" cy="830998"/>
          </a:xfrm>
        </p:grpSpPr>
        <p:sp>
          <p:nvSpPr>
            <p:cNvPr id="11" name="Rechteck 10">
              <a:extLst>
                <a:ext uri="{FF2B5EF4-FFF2-40B4-BE49-F238E27FC236}">
                  <a16:creationId xmlns:a16="http://schemas.microsoft.com/office/drawing/2014/main" id="{3FFDB78D-7EBD-4840-8D66-CC76BE1B87A4}"/>
                </a:ext>
              </a:extLst>
            </p:cNvPr>
            <p:cNvSpPr/>
            <p:nvPr/>
          </p:nvSpPr>
          <p:spPr>
            <a:xfrm>
              <a:off x="319090"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14240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887315"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686346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p:txBody>
          <a:bodyPr/>
          <a:lstStyle/>
          <a:p>
            <a:r>
              <a:rPr lang="de-DE" b="1" dirty="0" err="1"/>
              <a:t>Objective</a:t>
            </a:r>
            <a:r>
              <a:rPr lang="de-DE" b="1" dirty="0"/>
              <a:t> </a:t>
            </a:r>
            <a:r>
              <a:rPr lang="de-DE" b="1" dirty="0" err="1"/>
              <a:t>evaluation</a:t>
            </a:r>
            <a:endParaRPr lang="de-DE"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some cases</a:t>
            </a:r>
          </a:p>
          <a:p>
            <a:endParaRPr lang="de-DE" dirty="0"/>
          </a:p>
          <a:p>
            <a:endParaRPr lang="en-US" dirty="0"/>
          </a:p>
          <a:p>
            <a:r>
              <a:rPr lang="de-DE" b="1" dirty="0" err="1"/>
              <a:t>Subjective</a:t>
            </a:r>
            <a:r>
              <a:rPr lang="de-DE" b="1" dirty="0"/>
              <a:t> </a:t>
            </a:r>
            <a:r>
              <a:rPr lang="de-DE" b="1" dirty="0" err="1"/>
              <a:t>evaluation</a:t>
            </a:r>
            <a:endParaRPr lang="de-DE" dirty="0"/>
          </a:p>
          <a:p>
            <a:r>
              <a:rPr lang="de-DE" dirty="0">
                <a:sym typeface="Wingdings" panose="05000000000000000000" pitchFamily="2" charset="2"/>
              </a:rPr>
              <a:t> DNN-</a:t>
            </a:r>
            <a:r>
              <a:rPr lang="de-DE" dirty="0" err="1">
                <a:sym typeface="Wingdings" panose="05000000000000000000" pitchFamily="2" charset="2"/>
              </a:rPr>
              <a:t>based</a:t>
            </a:r>
            <a:r>
              <a:rPr lang="de-DE" dirty="0">
                <a:sym typeface="Wingdings" panose="05000000000000000000" pitchFamily="2" charset="2"/>
              </a:rPr>
              <a:t> </a:t>
            </a:r>
            <a:r>
              <a:rPr lang="de-DE" dirty="0" err="1">
                <a:sym typeface="Wingdings" panose="05000000000000000000" pitchFamily="2" charset="2"/>
              </a:rPr>
              <a:t>systems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preferred</a:t>
            </a:r>
            <a:endParaRPr lang="de-DE" dirty="0">
              <a:sym typeface="Wingdings" panose="05000000000000000000" pitchFamily="2" charset="2"/>
            </a:endParaRPr>
          </a:p>
          <a:p>
            <a:r>
              <a:rPr lang="de-DE" dirty="0">
                <a:sym typeface="Wingdings" panose="05000000000000000000" pitchFamily="2" charset="2"/>
              </a:rPr>
              <a:t></a:t>
            </a:r>
            <a:r>
              <a:rPr lang="de-DE" dirty="0"/>
              <a:t> </a:t>
            </a:r>
            <a:r>
              <a:rPr lang="de-DE" dirty="0" err="1"/>
              <a:t>Described</a:t>
            </a:r>
            <a:r>
              <a:rPr lang="de-DE" dirty="0"/>
              <a:t> </a:t>
            </a:r>
            <a:r>
              <a:rPr lang="de-DE" dirty="0" err="1"/>
              <a:t>as</a:t>
            </a:r>
            <a:r>
              <a:rPr lang="de-DE" dirty="0"/>
              <a:t> </a:t>
            </a:r>
            <a:r>
              <a:rPr lang="de-DE" dirty="0" err="1"/>
              <a:t>less</a:t>
            </a:r>
            <a:r>
              <a:rPr lang="de-DE" dirty="0"/>
              <a:t> </a:t>
            </a:r>
            <a:r>
              <a:rPr lang="de-DE" dirty="0" err="1"/>
              <a:t>muffled</a:t>
            </a:r>
            <a:endParaRPr lang="de-DE" dirty="0"/>
          </a:p>
          <a:p>
            <a:endParaRPr lang="de-DE" dirty="0"/>
          </a:p>
        </p:txBody>
      </p:sp>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477852030"/>
              </p:ext>
            </p:extLst>
          </p:nvPr>
        </p:nvGraphicFramePr>
        <p:xfrm>
          <a:off x="4110085" y="4142217"/>
          <a:ext cx="4660287" cy="1919406"/>
        </p:xfrm>
        <a:graphic>
          <a:graphicData uri="http://schemas.openxmlformats.org/drawingml/2006/table">
            <a:tbl>
              <a:tblPr firstRow="1" bandRow="1">
                <a:tableStyleId>{69012ECD-51FC-41F1-AA8D-1B2483CD663E}</a:tableStyleId>
              </a:tblPr>
              <a:tblGrid>
                <a:gridCol w="1404594">
                  <a:extLst>
                    <a:ext uri="{9D8B030D-6E8A-4147-A177-3AD203B41FA5}">
                      <a16:colId xmlns:a16="http://schemas.microsoft.com/office/drawing/2014/main" val="1221610781"/>
                    </a:ext>
                  </a:extLst>
                </a:gridCol>
                <a:gridCol w="2055044">
                  <a:extLst>
                    <a:ext uri="{9D8B030D-6E8A-4147-A177-3AD203B41FA5}">
                      <a16:colId xmlns:a16="http://schemas.microsoft.com/office/drawing/2014/main" val="629480466"/>
                    </a:ext>
                  </a:extLst>
                </a:gridCol>
                <a:gridCol w="1200649">
                  <a:extLst>
                    <a:ext uri="{9D8B030D-6E8A-4147-A177-3AD203B41FA5}">
                      <a16:colId xmlns:a16="http://schemas.microsoft.com/office/drawing/2014/main" val="388423807"/>
                    </a:ext>
                  </a:extLst>
                </a:gridCol>
              </a:tblGrid>
              <a:tr h="409905">
                <a:tc>
                  <a:txBody>
                    <a:bodyPr/>
                    <a:lstStyle/>
                    <a:p>
                      <a:pPr algn="ctr"/>
                      <a:r>
                        <a:rPr lang="de-DE" sz="1600" dirty="0">
                          <a:solidFill>
                            <a:srgbClr val="DAD7CB"/>
                          </a:solidFill>
                        </a:rPr>
                        <a:t>HMM-</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scaling</a:t>
                      </a:r>
                      <a:r>
                        <a:rPr lang="de-DE" sz="1200" dirty="0">
                          <a:solidFill>
                            <a:srgbClr val="DAD7CB"/>
                          </a:solidFill>
                        </a:rPr>
                        <a:t> </a:t>
                      </a:r>
                      <a:r>
                        <a:rPr lang="de-DE" sz="1200" dirty="0" err="1">
                          <a:solidFill>
                            <a:srgbClr val="DAD7CB"/>
                          </a:solidFill>
                        </a:rPr>
                        <a:t>factor</a:t>
                      </a:r>
                      <a:r>
                        <a:rPr lang="de-DE" sz="1200" dirty="0">
                          <a:solidFill>
                            <a:srgbClr val="DAD7CB"/>
                          </a:solidFill>
                        </a:rPr>
                        <a:t>)</a:t>
                      </a:r>
                      <a:endParaRPr lang="en-US" sz="1600" dirty="0">
                        <a:solidFill>
                          <a:srgbClr val="DAD7CB"/>
                        </a:solidFill>
                      </a:endParaRPr>
                    </a:p>
                  </a:txBody>
                  <a:tcPr anchor="ctr">
                    <a:solidFill>
                      <a:srgbClr val="0065BD"/>
                    </a:solidFill>
                  </a:tcPr>
                </a:tc>
                <a:tc>
                  <a:txBody>
                    <a:bodyPr/>
                    <a:lstStyle/>
                    <a:p>
                      <a:pPr algn="ctr"/>
                      <a:r>
                        <a:rPr lang="de-DE" sz="1600" dirty="0">
                          <a:solidFill>
                            <a:srgbClr val="DAD7CB"/>
                          </a:solidFill>
                        </a:rPr>
                        <a:t>DNN-</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neurons</a:t>
                      </a:r>
                      <a:r>
                        <a:rPr lang="de-DE" sz="1200" dirty="0">
                          <a:solidFill>
                            <a:srgbClr val="DAD7CB"/>
                          </a:solidFill>
                        </a:rPr>
                        <a:t> per </a:t>
                      </a:r>
                      <a:r>
                        <a:rPr lang="de-DE" sz="1200" dirty="0" err="1">
                          <a:solidFill>
                            <a:srgbClr val="DAD7CB"/>
                          </a:solidFill>
                        </a:rPr>
                        <a:t>layer</a:t>
                      </a:r>
                      <a:r>
                        <a:rPr lang="de-DE" sz="1200" dirty="0">
                          <a:solidFill>
                            <a:srgbClr val="DAD7CB"/>
                          </a:solidFill>
                        </a:rPr>
                        <a:t>)</a:t>
                      </a:r>
                      <a:endParaRPr lang="en-US" sz="1400" dirty="0">
                        <a:solidFill>
                          <a:srgbClr val="DAD7CB"/>
                        </a:solidFill>
                      </a:endParaRPr>
                    </a:p>
                  </a:txBody>
                  <a:tcPr anchor="ctr">
                    <a:solidFill>
                      <a:srgbClr val="0065BD"/>
                    </a:solidFill>
                  </a:tcPr>
                </a:tc>
                <a:tc>
                  <a:txBody>
                    <a:bodyPr/>
                    <a:lstStyle/>
                    <a:p>
                      <a:pPr algn="ctr"/>
                      <a:r>
                        <a:rPr lang="de-DE" sz="1600" dirty="0">
                          <a:solidFill>
                            <a:srgbClr val="DAD7CB"/>
                          </a:solidFill>
                        </a:rPr>
                        <a:t>Neutral</a:t>
                      </a:r>
                    </a:p>
                    <a:p>
                      <a:pPr algn="ctr"/>
                      <a:endParaRPr lang="en-US"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46762">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46762">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4484957" y="3849731"/>
            <a:ext cx="4147405" cy="2544470"/>
            <a:chOff x="4541519" y="3915720"/>
            <a:chExt cx="4147405" cy="2544470"/>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9157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9" y="6191206"/>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4446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p:txBody>
          <a:bodyPr/>
          <a:lstStyle/>
          <a:p>
            <a:r>
              <a:rPr lang="en-US" sz="2000" dirty="0"/>
              <a:t>Introducing a DNN into the front-end of a TTS-System</a:t>
            </a:r>
          </a:p>
          <a:p>
            <a:endParaRPr lang="en-US" dirty="0"/>
          </a:p>
          <a:p>
            <a:pPr marL="342900" indent="-342900">
              <a:lnSpc>
                <a:spcPct val="200000"/>
              </a:lnSpc>
              <a:buAutoNum type="arabicPeriod"/>
              <a:tabLst>
                <a:tab pos="3233738" algn="l"/>
              </a:tabLst>
            </a:pPr>
            <a:r>
              <a:rPr lang="en-US" dirty="0"/>
              <a:t>Syllabification (SYL)		</a:t>
            </a:r>
            <a:r>
              <a:rPr lang="en-US" dirty="0">
                <a:sym typeface="Wingdings" panose="05000000000000000000" pitchFamily="2" charset="2"/>
              </a:rPr>
              <a:t></a:t>
            </a:r>
            <a:r>
              <a:rPr lang="en-US" dirty="0"/>
              <a:t>  extraction of syllables</a:t>
            </a:r>
          </a:p>
          <a:p>
            <a:pPr marL="342900" indent="-342900">
              <a:lnSpc>
                <a:spcPct val="200000"/>
              </a:lnSpc>
              <a:buAutoNum type="arabicPeriod"/>
            </a:pPr>
            <a:r>
              <a:rPr lang="en-US" dirty="0"/>
              <a:t>Phonetic transcription (PT)	</a:t>
            </a:r>
            <a:r>
              <a:rPr lang="en-US" dirty="0">
                <a:sym typeface="Wingdings" panose="05000000000000000000" pitchFamily="2" charset="2"/>
              </a:rPr>
              <a:t> </a:t>
            </a:r>
            <a:r>
              <a:rPr lang="en-US" dirty="0"/>
              <a:t>extraction of phonemes</a:t>
            </a:r>
          </a:p>
          <a:p>
            <a:pPr marL="342900" indent="-342900">
              <a:lnSpc>
                <a:spcPct val="200000"/>
              </a:lnSpc>
              <a:buAutoNum type="arabicPeriod"/>
            </a:pPr>
            <a:r>
              <a:rPr lang="en-US" dirty="0"/>
              <a:t>Part-of-speech tagging (POT)	</a:t>
            </a:r>
            <a:r>
              <a:rPr lang="en-US" dirty="0">
                <a:sym typeface="Wingdings" panose="05000000000000000000" pitchFamily="2" charset="2"/>
              </a:rPr>
              <a:t> </a:t>
            </a:r>
            <a:r>
              <a:rPr lang="en-US" dirty="0"/>
              <a:t>assigning each word a unified tag</a:t>
            </a:r>
          </a:p>
          <a:p>
            <a:pPr marL="342900" indent="-342900">
              <a:lnSpc>
                <a:spcPct val="200000"/>
              </a:lnSpc>
              <a:buAutoNum type="arabicPeriod"/>
            </a:pPr>
            <a:r>
              <a:rPr lang="en-US" dirty="0"/>
              <a:t>Lexical stress prediction (LSP)	</a:t>
            </a:r>
            <a:r>
              <a:rPr lang="en-US" dirty="0">
                <a:sym typeface="Wingdings" panose="05000000000000000000" pitchFamily="2" charset="2"/>
              </a:rPr>
              <a:t> </a:t>
            </a:r>
            <a:r>
              <a:rPr lang="en-US" dirty="0"/>
              <a:t>decision if to stress a syllable</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en-US" dirty="0"/>
              <a:t>One Approach to Decrease the Footprint Size</a:t>
            </a:r>
          </a:p>
        </p:txBody>
      </p:sp>
    </p:spTree>
    <p:extLst>
      <p:ext uri="{BB962C8B-B14F-4D97-AF65-F5344CB8AC3E}">
        <p14:creationId xmlns:p14="http://schemas.microsoft.com/office/powerpoint/2010/main" val="4217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180FC9E3-B630-403D-A2CB-7E917AC8E112}"/>
              </a:ext>
            </a:extLst>
          </p:cNvPr>
          <p:cNvSpPr>
            <a:spLocks noGrp="1"/>
          </p:cNvSpPr>
          <p:nvPr>
            <p:ph idx="10"/>
          </p:nvPr>
        </p:nvSpPr>
        <p:spPr/>
        <p:txBody>
          <a:bodyPr/>
          <a:lstStyle/>
          <a:p>
            <a:pPr algn="ctr">
              <a:lnSpc>
                <a:spcPct val="200000"/>
              </a:lnSpc>
            </a:pPr>
            <a:r>
              <a:rPr lang="de-DE" sz="2000" dirty="0">
                <a:solidFill>
                  <a:schemeClr val="tx1"/>
                </a:solidFill>
              </a:rPr>
              <a:t>Overall </a:t>
            </a:r>
            <a:r>
              <a:rPr lang="de-DE" sz="2000" dirty="0" err="1">
                <a:solidFill>
                  <a:schemeClr val="tx1"/>
                </a:solidFill>
              </a:rPr>
              <a:t>reduction</a:t>
            </a:r>
            <a:r>
              <a:rPr lang="de-DE" sz="2000" dirty="0">
                <a:solidFill>
                  <a:schemeClr val="tx1"/>
                </a:solidFill>
              </a:rPr>
              <a:t> </a:t>
            </a:r>
            <a:r>
              <a:rPr lang="de-DE" sz="2000" dirty="0" err="1">
                <a:solidFill>
                  <a:schemeClr val="tx1"/>
                </a:solidFill>
              </a:rPr>
              <a:t>of</a:t>
            </a:r>
            <a:r>
              <a:rPr lang="de-DE" sz="2000" dirty="0">
                <a:solidFill>
                  <a:schemeClr val="tx1"/>
                </a:solidFill>
              </a:rPr>
              <a:t> </a:t>
            </a:r>
            <a:r>
              <a:rPr lang="de-DE" sz="2000" dirty="0" err="1">
                <a:solidFill>
                  <a:schemeClr val="tx1"/>
                </a:solidFill>
              </a:rPr>
              <a:t>model</a:t>
            </a:r>
            <a:r>
              <a:rPr lang="de-DE" sz="2000" dirty="0">
                <a:solidFill>
                  <a:schemeClr val="tx1"/>
                </a:solidFill>
              </a:rPr>
              <a:t> </a:t>
            </a:r>
            <a:r>
              <a:rPr lang="de-DE" sz="2000" dirty="0" err="1">
                <a:solidFill>
                  <a:schemeClr val="tx1"/>
                </a:solidFill>
              </a:rPr>
              <a:t>size</a:t>
            </a:r>
            <a:r>
              <a:rPr lang="de-DE" sz="2000" dirty="0">
                <a:solidFill>
                  <a:schemeClr val="tx1"/>
                </a:solidFill>
              </a:rPr>
              <a:t> </a:t>
            </a:r>
            <a:r>
              <a:rPr lang="de-DE" sz="2000" dirty="0" err="1">
                <a:solidFill>
                  <a:schemeClr val="tx1"/>
                </a:solidFill>
              </a:rPr>
              <a:t>by</a:t>
            </a:r>
            <a:r>
              <a:rPr lang="de-DE" sz="2000" dirty="0">
                <a:solidFill>
                  <a:schemeClr val="tx1"/>
                </a:solidFill>
              </a:rPr>
              <a:t> ~ 60 %</a:t>
            </a:r>
            <a:endParaRPr lang="de-DE" sz="1800" dirty="0">
              <a:solidFill>
                <a:schemeClr val="tx1"/>
              </a:solidFill>
            </a:endParaRP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2280056"/>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882427" y="4362385"/>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1120022418"/>
              </p:ext>
            </p:extLst>
          </p:nvPr>
        </p:nvGraphicFramePr>
        <p:xfrm>
          <a:off x="343589" y="2533787"/>
          <a:ext cx="8460000" cy="175019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40990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SYL</a:t>
                      </a:r>
                      <a:endParaRPr lang="en-US" sz="1600" dirty="0">
                        <a:solidFill>
                          <a:srgbClr val="DAD7CB"/>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44676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44676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2975786"/>
            <a:ext cx="6212435" cy="138659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2" name="Gleichschenkliges Dreieck 1">
            <a:extLst>
              <a:ext uri="{FF2B5EF4-FFF2-40B4-BE49-F238E27FC236}">
                <a16:creationId xmlns:a16="http://schemas.microsoft.com/office/drawing/2014/main" id="{13F9C09C-0237-4A83-B572-307EC6EEA9E6}"/>
              </a:ext>
            </a:extLst>
          </p:cNvPr>
          <p:cNvSpPr/>
          <p:nvPr/>
        </p:nvSpPr>
        <p:spPr>
          <a:xfrm rot="10800000">
            <a:off x="2694791" y="4860177"/>
            <a:ext cx="3754419" cy="462578"/>
          </a:xfrm>
          <a:prstGeom prst="triangle">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Inhaltsplatzhalter 1">
            <a:extLst>
              <a:ext uri="{FF2B5EF4-FFF2-40B4-BE49-F238E27FC236}">
                <a16:creationId xmlns:a16="http://schemas.microsoft.com/office/drawing/2014/main" id="{DD92E1B4-2637-43F7-B525-8FBE670C9854}"/>
              </a:ext>
            </a:extLst>
          </p:cNvPr>
          <p:cNvSpPr txBox="1">
            <a:spLocks/>
          </p:cNvSpPr>
          <p:nvPr/>
        </p:nvSpPr>
        <p:spPr>
          <a:xfrm>
            <a:off x="7131754" y="5949464"/>
            <a:ext cx="1861639" cy="480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sz="1400" dirty="0">
                <a:solidFill>
                  <a:schemeClr val="tx1"/>
                </a:solidFill>
              </a:rPr>
              <a:t>Con. = Conventional</a:t>
            </a:r>
            <a:endParaRPr lang="en-US" sz="1200" dirty="0">
              <a:solidFill>
                <a:schemeClr val="tx1"/>
              </a:solidFill>
            </a:endParaRPr>
          </a:p>
        </p:txBody>
      </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15"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0117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D8D8D8"/>
                                      </p:to>
                                    </p:animClr>
                                    <p:animClr clrSpc="rgb" dir="cw">
                                      <p:cBhvr>
                                        <p:cTn id="17" dur="500" fill="hold"/>
                                        <p:tgtEl>
                                          <p:spTgt spid="2">
                                            <p:txEl>
                                              <p:pRg st="2" end="2"/>
                                            </p:txEl>
                                          </p:spTgt>
                                        </p:tgtEl>
                                        <p:attrNameLst>
                                          <p:attrName>fillcolor</p:attrName>
                                        </p:attrNameLst>
                                      </p:cBhvr>
                                      <p:to>
                                        <a:srgbClr val="D8D8D8"/>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
        <p:nvSpPr>
          <p:cNvPr id="2" name="Flussdiagramm: Datenträger mit sequenziellem Zugriff 1">
            <a:extLst>
              <a:ext uri="{FF2B5EF4-FFF2-40B4-BE49-F238E27FC236}">
                <a16:creationId xmlns:a16="http://schemas.microsoft.com/office/drawing/2014/main" id="{7197EF2E-AD87-42D4-B086-AA3901699FBB}"/>
              </a:ext>
            </a:extLst>
          </p:cNvPr>
          <p:cNvSpPr/>
          <p:nvPr/>
        </p:nvSpPr>
        <p:spPr>
          <a:xfrm>
            <a:off x="6262591" y="3894269"/>
            <a:ext cx="1538343" cy="1538343"/>
          </a:xfrm>
          <a:prstGeom prst="flowChartMagneticTa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Speech sample</a:t>
            </a:r>
            <a:endParaRPr lang="en-US" dirty="0"/>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EB7D304-CCB1-42D7-BB7F-D7DD38201E2C}"/>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573FD8A6-1F4F-4311-B117-59D0DE048A9B}"/>
              </a:ext>
            </a:extLst>
          </p:cNvPr>
          <p:cNvSpPr>
            <a:spLocks noGrp="1"/>
          </p:cNvSpPr>
          <p:nvPr>
            <p:ph type="title"/>
          </p:nvPr>
        </p:nvSpPr>
        <p:spPr/>
        <p:txBody>
          <a:bodyPr/>
          <a:lstStyle/>
          <a:p>
            <a:r>
              <a:rPr lang="de-DE" dirty="0"/>
              <a:t>HMM-</a:t>
            </a:r>
            <a:r>
              <a:rPr lang="de-DE" dirty="0" err="1"/>
              <a:t>based</a:t>
            </a:r>
            <a:r>
              <a:rPr lang="de-DE" dirty="0"/>
              <a:t> Speech Synthesis Model</a:t>
            </a:r>
            <a:endParaRPr lang="en-US" dirty="0"/>
          </a:p>
        </p:txBody>
      </p:sp>
      <p:pic>
        <p:nvPicPr>
          <p:cNvPr id="5" name="Grafik 4">
            <a:extLst>
              <a:ext uri="{FF2B5EF4-FFF2-40B4-BE49-F238E27FC236}">
                <a16:creationId xmlns:a16="http://schemas.microsoft.com/office/drawing/2014/main" id="{709864E4-04B4-4A90-86A0-AC291F2F61E3}"/>
              </a:ext>
            </a:extLst>
          </p:cNvPr>
          <p:cNvPicPr>
            <a:picLocks noChangeAspect="1"/>
          </p:cNvPicPr>
          <p:nvPr/>
        </p:nvPicPr>
        <p:blipFill>
          <a:blip r:embed="rId2"/>
          <a:stretch>
            <a:fillRect/>
          </a:stretch>
        </p:blipFill>
        <p:spPr>
          <a:xfrm>
            <a:off x="1970172" y="1602464"/>
            <a:ext cx="5212332" cy="3985460"/>
          </a:xfrm>
          <a:prstGeom prst="rect">
            <a:avLst/>
          </a:prstGeom>
        </p:spPr>
      </p:pic>
      <p:sp>
        <p:nvSpPr>
          <p:cNvPr id="6" name="Textfeld 5">
            <a:extLst>
              <a:ext uri="{FF2B5EF4-FFF2-40B4-BE49-F238E27FC236}">
                <a16:creationId xmlns:a16="http://schemas.microsoft.com/office/drawing/2014/main" id="{2FECC7B7-5C24-4307-9414-826082F54758}"/>
              </a:ext>
            </a:extLst>
          </p:cNvPr>
          <p:cNvSpPr txBox="1"/>
          <p:nvPr/>
        </p:nvSpPr>
        <p:spPr>
          <a:xfrm>
            <a:off x="1176909" y="5761634"/>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Black et al. (2007) </a:t>
            </a:r>
            <a:r>
              <a:rPr lang="en-US" sz="800" dirty="0">
                <a:latin typeface="+mn-lt"/>
              </a:rPr>
              <a:t>Statistical Parametric Speech Synthesis, </a:t>
            </a:r>
          </a:p>
          <a:p>
            <a:pPr algn="ctr">
              <a:lnSpc>
                <a:spcPct val="114000"/>
              </a:lnSpc>
            </a:pPr>
            <a:r>
              <a:rPr lang="en-US" sz="800" dirty="0">
                <a:latin typeface="+mn-lt"/>
              </a:rPr>
              <a:t>IEEE International Conference on Acoustics, Speech and Signal Processing - ICASSP ’07</a:t>
            </a:r>
          </a:p>
        </p:txBody>
      </p:sp>
    </p:spTree>
    <p:extLst>
      <p:ext uri="{BB962C8B-B14F-4D97-AF65-F5344CB8AC3E}">
        <p14:creationId xmlns:p14="http://schemas.microsoft.com/office/powerpoint/2010/main" val="429276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de-DE" sz="2200" dirty="0"/>
              <a:t>Content </a:t>
            </a:r>
            <a:r>
              <a:rPr lang="de-DE" sz="2200" dirty="0" err="1"/>
              <a:t>of</a:t>
            </a:r>
            <a:r>
              <a:rPr lang="de-DE" sz="2200" dirty="0"/>
              <a:t> Paper</a:t>
            </a:r>
            <a:endParaRPr lang="en-US" sz="2200" dirty="0"/>
          </a:p>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2" end="2"/>
                                            </p:txEl>
                                          </p:spTgt>
                                        </p:tgtEl>
                                        <p:attrNameLst>
                                          <p:attrName>style.color</p:attrName>
                                        </p:attrNameLst>
                                      </p:cBhvr>
                                      <p:to>
                                        <a:srgbClr val="D8D8D8"/>
                                      </p:to>
                                    </p:animClr>
                                    <p:animClr clrSpc="rgb" dir="cw">
                                      <p:cBhvr>
                                        <p:cTn id="7" dur="500" fill="hold"/>
                                        <p:tgtEl>
                                          <p:spTgt spid="2">
                                            <p:txEl>
                                              <p:pRg st="2" end="2"/>
                                            </p:txEl>
                                          </p:spTgt>
                                        </p:tgtEl>
                                        <p:attrNameLst>
                                          <p:attrName>fillcolor</p:attrName>
                                        </p:attrNameLst>
                                      </p:cBhvr>
                                      <p:to>
                                        <a:srgbClr val="D8D8D8"/>
                                      </p:to>
                                    </p:animClr>
                                    <p:set>
                                      <p:cBhvr>
                                        <p:cTn id="8" dur="500" fill="hold"/>
                                        <p:tgtEl>
                                          <p:spTgt spid="2">
                                            <p:txEl>
                                              <p:pRg st="2" end="2"/>
                                            </p:txEl>
                                          </p:spTgt>
                                        </p:tgtEl>
                                        <p:attrNameLst>
                                          <p:attrName>fill.type</p:attrName>
                                        </p:attrNameLst>
                                      </p:cBhvr>
                                      <p:to>
                                        <p:strVal val="solid"/>
                                      </p:to>
                                    </p:set>
                                    <p:set>
                                      <p:cBhvr>
                                        <p:cTn id="9" dur="500" fill="hold"/>
                                        <p:tgtEl>
                                          <p:spTgt spid="2">
                                            <p:txEl>
                                              <p:pRg st="2" end="2"/>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3" end="3"/>
                                            </p:txEl>
                                          </p:spTgt>
                                        </p:tgtEl>
                                        <p:attrNameLst>
                                          <p:attrName>style.color</p:attrName>
                                        </p:attrNameLst>
                                      </p:cBhvr>
                                      <p:to>
                                        <a:srgbClr val="D8D8D8"/>
                                      </p:to>
                                    </p:animClr>
                                    <p:animClr clrSpc="rgb" dir="cw">
                                      <p:cBhvr>
                                        <p:cTn id="12" dur="500" fill="hold"/>
                                        <p:tgtEl>
                                          <p:spTgt spid="2">
                                            <p:txEl>
                                              <p:pRg st="3" end="3"/>
                                            </p:txEl>
                                          </p:spTgt>
                                        </p:tgtEl>
                                        <p:attrNameLst>
                                          <p:attrName>fillcolor</p:attrName>
                                        </p:attrNameLst>
                                      </p:cBhvr>
                                      <p:to>
                                        <a:srgbClr val="D8D8D8"/>
                                      </p:to>
                                    </p:animClr>
                                    <p:set>
                                      <p:cBhvr>
                                        <p:cTn id="13" dur="500" fill="hold"/>
                                        <p:tgtEl>
                                          <p:spTgt spid="2">
                                            <p:txEl>
                                              <p:pRg st="3" end="3"/>
                                            </p:txEl>
                                          </p:spTgt>
                                        </p:tgtEl>
                                        <p:attrNameLst>
                                          <p:attrName>fill.type</p:attrName>
                                        </p:attrNameLst>
                                      </p:cBhvr>
                                      <p:to>
                                        <p:strVal val="solid"/>
                                      </p:to>
                                    </p:set>
                                    <p:set>
                                      <p:cBhvr>
                                        <p:cTn id="14" dur="500" fill="hold"/>
                                        <p:tgtEl>
                                          <p:spTgt spid="2">
                                            <p:txEl>
                                              <p:pRg st="3" end="3"/>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4" end="4"/>
                                            </p:txEl>
                                          </p:spTgt>
                                        </p:tgtEl>
                                        <p:attrNameLst>
                                          <p:attrName>style.color</p:attrName>
                                        </p:attrNameLst>
                                      </p:cBhvr>
                                      <p:to>
                                        <a:srgbClr val="D8D8D8"/>
                                      </p:to>
                                    </p:animClr>
                                    <p:animClr clrSpc="rgb" dir="cw">
                                      <p:cBhvr>
                                        <p:cTn id="17" dur="500" fill="hold"/>
                                        <p:tgtEl>
                                          <p:spTgt spid="2">
                                            <p:txEl>
                                              <p:pRg st="4" end="4"/>
                                            </p:txEl>
                                          </p:spTgt>
                                        </p:tgtEl>
                                        <p:attrNameLst>
                                          <p:attrName>fillcolor</p:attrName>
                                        </p:attrNameLst>
                                      </p:cBhvr>
                                      <p:to>
                                        <a:srgbClr val="D8D8D8"/>
                                      </p:to>
                                    </p:animClr>
                                    <p:set>
                                      <p:cBhvr>
                                        <p:cTn id="18" dur="500" fill="hold"/>
                                        <p:tgtEl>
                                          <p:spTgt spid="2">
                                            <p:txEl>
                                              <p:pRg st="4" end="4"/>
                                            </p:txEl>
                                          </p:spTgt>
                                        </p:tgtEl>
                                        <p:attrNameLst>
                                          <p:attrName>fill.type</p:attrName>
                                        </p:attrNameLst>
                                      </p:cBhvr>
                                      <p:to>
                                        <p:strVal val="solid"/>
                                      </p:to>
                                    </p:set>
                                    <p:set>
                                      <p:cBhvr>
                                        <p:cTn id="19"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78AFEFA-0FC6-47D8-97D7-921ACEF2BE60}"/>
              </a:ext>
            </a:extLst>
          </p:cNvPr>
          <p:cNvSpPr>
            <a:spLocks noGrp="1"/>
          </p:cNvSpPr>
          <p:nvPr>
            <p:ph idx="10"/>
          </p:nvPr>
        </p:nvSpPr>
        <p:spPr>
          <a:xfrm>
            <a:off x="319088" y="1323117"/>
            <a:ext cx="8508999" cy="5034652"/>
          </a:xfrm>
        </p:spPr>
        <p:txBody>
          <a:bodyPr/>
          <a:lstStyle/>
          <a:p>
            <a:pPr marL="342900" indent="-342900">
              <a:buFont typeface="+mj-lt"/>
              <a:buAutoNum type="arabicPeriod"/>
            </a:pPr>
            <a:r>
              <a:rPr lang="de-DE" dirty="0"/>
              <a:t>Intro</a:t>
            </a:r>
          </a:p>
          <a:p>
            <a:pPr marL="342900" indent="-342900">
              <a:buFont typeface="+mj-lt"/>
              <a:buAutoNum type="arabicPeriod"/>
            </a:pPr>
            <a:r>
              <a:rPr lang="de-DE" dirty="0" err="1"/>
              <a:t>Conventional</a:t>
            </a:r>
            <a:r>
              <a:rPr lang="de-DE" dirty="0"/>
              <a:t> Speech Synthesis</a:t>
            </a:r>
          </a:p>
          <a:p>
            <a:pPr marL="519113" lvl="1" indent="-342900">
              <a:buFont typeface="+mj-lt"/>
              <a:buAutoNum type="alphaLcParenR"/>
            </a:pPr>
            <a:r>
              <a:rPr lang="de-DE" dirty="0"/>
              <a:t>Motivation and </a:t>
            </a:r>
            <a:r>
              <a:rPr lang="de-DE" dirty="0" err="1"/>
              <a:t>Approaches</a:t>
            </a:r>
            <a:endParaRPr lang="de-DE" dirty="0"/>
          </a:p>
          <a:p>
            <a:pPr marL="519113" lvl="1" indent="-342900">
              <a:buFont typeface="+mj-lt"/>
              <a:buAutoNum type="alphaLcParenR"/>
            </a:pPr>
            <a:r>
              <a:rPr lang="de-DE" dirty="0"/>
              <a:t>HMM-</a:t>
            </a:r>
            <a:r>
              <a:rPr lang="de-DE" dirty="0" err="1"/>
              <a:t>based</a:t>
            </a:r>
            <a:r>
              <a:rPr lang="de-DE" dirty="0"/>
              <a:t> Synthesis		</a:t>
            </a:r>
            <a:r>
              <a:rPr lang="de-DE" dirty="0">
                <a:sym typeface="Wingdings" panose="05000000000000000000" pitchFamily="2" charset="2"/>
              </a:rPr>
              <a:t> </a:t>
            </a:r>
            <a:r>
              <a:rPr lang="de-DE" dirty="0" err="1">
                <a:sym typeface="Wingdings" panose="05000000000000000000" pitchFamily="2" charset="2"/>
              </a:rPr>
              <a:t>one</a:t>
            </a:r>
            <a:r>
              <a:rPr lang="de-DE" dirty="0">
                <a:sym typeface="Wingdings" panose="05000000000000000000" pitchFamily="2" charset="2"/>
              </a:rPr>
              <a:t> </a:t>
            </a:r>
            <a:r>
              <a:rPr lang="de-DE" dirty="0" err="1">
                <a:sym typeface="Wingdings" panose="05000000000000000000" pitchFamily="2" charset="2"/>
              </a:rPr>
              <a:t>paper</a:t>
            </a:r>
            <a:endParaRPr lang="de-DE" dirty="0"/>
          </a:p>
          <a:p>
            <a:pPr marL="342900" indent="-342900">
              <a:buFont typeface="+mj-lt"/>
              <a:buAutoNum type="arabicPeriod"/>
            </a:pPr>
            <a:r>
              <a:rPr lang="de-DE" dirty="0"/>
              <a:t>SPSS </a:t>
            </a:r>
            <a:r>
              <a:rPr lang="de-DE" dirty="0" err="1"/>
              <a:t>with</a:t>
            </a:r>
            <a:r>
              <a:rPr lang="de-DE" dirty="0"/>
              <a:t> Deep Learning Models</a:t>
            </a:r>
          </a:p>
          <a:p>
            <a:pPr marL="519113" lvl="1" indent="-342900">
              <a:buFont typeface="+mj-lt"/>
              <a:buAutoNum type="alphaLcParenR"/>
            </a:pPr>
            <a:r>
              <a:rPr lang="de-DE" dirty="0" err="1"/>
              <a:t>One</a:t>
            </a:r>
            <a:r>
              <a:rPr lang="de-DE" dirty="0"/>
              <a:t> </a:t>
            </a:r>
            <a:r>
              <a:rPr lang="de-DE" dirty="0" err="1"/>
              <a:t>specific</a:t>
            </a:r>
            <a:r>
              <a:rPr lang="de-DE" dirty="0"/>
              <a:t> </a:t>
            </a:r>
            <a:r>
              <a:rPr lang="de-DE" dirty="0" err="1"/>
              <a:t>approach</a:t>
            </a:r>
            <a:r>
              <a:rPr lang="de-DE" dirty="0"/>
              <a:t>		</a:t>
            </a:r>
            <a:r>
              <a:rPr lang="de-DE" dirty="0">
                <a:sym typeface="Wingdings" panose="05000000000000000000" pitchFamily="2" charset="2"/>
              </a:rPr>
              <a:t> </a:t>
            </a:r>
            <a:r>
              <a:rPr lang="de-DE" dirty="0" err="1">
                <a:sym typeface="Wingdings" panose="05000000000000000000" pitchFamily="2" charset="2"/>
              </a:rPr>
              <a:t>one</a:t>
            </a:r>
            <a:r>
              <a:rPr lang="de-DE" dirty="0">
                <a:sym typeface="Wingdings" panose="05000000000000000000" pitchFamily="2" charset="2"/>
              </a:rPr>
              <a:t> </a:t>
            </a:r>
            <a:r>
              <a:rPr lang="de-DE" dirty="0" err="1">
                <a:sym typeface="Wingdings" panose="05000000000000000000" pitchFamily="2" charset="2"/>
              </a:rPr>
              <a:t>paper</a:t>
            </a:r>
            <a:endParaRPr lang="de-DE" dirty="0"/>
          </a:p>
          <a:p>
            <a:pPr marL="519113" lvl="1" indent="-342900">
              <a:buFont typeface="+mj-lt"/>
              <a:buAutoNum type="alphaLcParenR"/>
            </a:pPr>
            <a:r>
              <a:rPr lang="de-DE" dirty="0" err="1"/>
              <a:t>Asdf</a:t>
            </a:r>
            <a:r>
              <a:rPr lang="de-DE" dirty="0"/>
              <a:t>			</a:t>
            </a:r>
            <a:r>
              <a:rPr lang="de-DE" dirty="0">
                <a:sym typeface="Wingdings" panose="05000000000000000000" pitchFamily="2" charset="2"/>
              </a:rPr>
              <a:t> </a:t>
            </a:r>
            <a:r>
              <a:rPr lang="de-DE" dirty="0" err="1">
                <a:sym typeface="Wingdings" panose="05000000000000000000" pitchFamily="2" charset="2"/>
              </a:rPr>
              <a:t>one</a:t>
            </a:r>
            <a:r>
              <a:rPr lang="de-DE" dirty="0">
                <a:sym typeface="Wingdings" panose="05000000000000000000" pitchFamily="2" charset="2"/>
              </a:rPr>
              <a:t> </a:t>
            </a:r>
            <a:r>
              <a:rPr lang="de-DE" dirty="0" err="1">
                <a:sym typeface="Wingdings" panose="05000000000000000000" pitchFamily="2" charset="2"/>
              </a:rPr>
              <a:t>paper</a:t>
            </a:r>
            <a:endParaRPr lang="de-DE" dirty="0"/>
          </a:p>
          <a:p>
            <a:pPr marL="342900" indent="-342900">
              <a:buFont typeface="+mj-lt"/>
              <a:buAutoNum type="arabicPeriod"/>
            </a:pPr>
            <a:r>
              <a:rPr lang="de-DE" dirty="0" err="1"/>
              <a:t>Asdf</a:t>
            </a:r>
            <a:endParaRPr lang="de-DE" dirty="0"/>
          </a:p>
          <a:p>
            <a:pPr marL="519113" lvl="1" indent="-342900">
              <a:buFont typeface="+mj-lt"/>
              <a:buAutoNum type="alphaLcParenR"/>
            </a:pPr>
            <a:r>
              <a:rPr lang="de-DE" dirty="0" err="1"/>
              <a:t>Asdf</a:t>
            </a:r>
            <a:r>
              <a:rPr lang="de-DE" dirty="0"/>
              <a:t>			</a:t>
            </a:r>
            <a:r>
              <a:rPr lang="de-DE" dirty="0">
                <a:sym typeface="Wingdings" panose="05000000000000000000" pitchFamily="2" charset="2"/>
              </a:rPr>
              <a:t> </a:t>
            </a:r>
            <a:r>
              <a:rPr lang="de-DE" dirty="0" err="1">
                <a:sym typeface="Wingdings" panose="05000000000000000000" pitchFamily="2" charset="2"/>
              </a:rPr>
              <a:t>one</a:t>
            </a:r>
            <a:r>
              <a:rPr lang="de-DE" dirty="0">
                <a:sym typeface="Wingdings" panose="05000000000000000000" pitchFamily="2" charset="2"/>
              </a:rPr>
              <a:t> </a:t>
            </a:r>
            <a:r>
              <a:rPr lang="de-DE" dirty="0" err="1">
                <a:sym typeface="Wingdings" panose="05000000000000000000" pitchFamily="2" charset="2"/>
              </a:rPr>
              <a:t>paper</a:t>
            </a:r>
            <a:endParaRPr lang="de-DE" dirty="0"/>
          </a:p>
          <a:p>
            <a:pPr marL="519113" lvl="1" indent="-342900">
              <a:buFont typeface="+mj-lt"/>
              <a:buAutoNum type="alphaLcParenR"/>
            </a:pPr>
            <a:r>
              <a:rPr lang="de-DE" dirty="0" err="1"/>
              <a:t>Asdf</a:t>
            </a:r>
            <a:r>
              <a:rPr lang="de-DE" dirty="0"/>
              <a:t>			</a:t>
            </a:r>
            <a:r>
              <a:rPr lang="de-DE" dirty="0">
                <a:sym typeface="Wingdings" panose="05000000000000000000" pitchFamily="2" charset="2"/>
              </a:rPr>
              <a:t> </a:t>
            </a:r>
            <a:r>
              <a:rPr lang="de-DE" dirty="0" err="1">
                <a:sym typeface="Wingdings" panose="05000000000000000000" pitchFamily="2" charset="2"/>
              </a:rPr>
              <a:t>one</a:t>
            </a:r>
            <a:r>
              <a:rPr lang="de-DE" dirty="0">
                <a:sym typeface="Wingdings" panose="05000000000000000000" pitchFamily="2" charset="2"/>
              </a:rPr>
              <a:t> </a:t>
            </a:r>
            <a:r>
              <a:rPr lang="de-DE" dirty="0" err="1">
                <a:sym typeface="Wingdings" panose="05000000000000000000" pitchFamily="2" charset="2"/>
              </a:rPr>
              <a:t>paper</a:t>
            </a:r>
            <a:endParaRPr lang="de-DE" dirty="0"/>
          </a:p>
          <a:p>
            <a:pPr marL="342900" indent="-342900">
              <a:buFont typeface="+mj-lt"/>
              <a:buAutoNum type="arabicPeriod"/>
            </a:pPr>
            <a:r>
              <a:rPr lang="de-DE" dirty="0" err="1"/>
              <a:t>Conclusions</a:t>
            </a:r>
            <a:endParaRPr lang="de-DE" dirty="0"/>
          </a:p>
        </p:txBody>
      </p:sp>
      <p:sp>
        <p:nvSpPr>
          <p:cNvPr id="3" name="Foliennummernplatzhalter 2">
            <a:extLst>
              <a:ext uri="{FF2B5EF4-FFF2-40B4-BE49-F238E27FC236}">
                <a16:creationId xmlns:a16="http://schemas.microsoft.com/office/drawing/2014/main" id="{1B6A37BF-49CD-4894-9084-580ABBB16D42}"/>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CF7169C9-124E-4DD7-ABF4-6A81F6024E23}"/>
              </a:ext>
            </a:extLst>
          </p:cNvPr>
          <p:cNvSpPr>
            <a:spLocks noGrp="1"/>
          </p:cNvSpPr>
          <p:nvPr>
            <p:ph type="title"/>
          </p:nvPr>
        </p:nvSpPr>
        <p:spPr>
          <a:xfrm>
            <a:off x="319090" y="338731"/>
            <a:ext cx="8508999" cy="410369"/>
          </a:xfrm>
        </p:spPr>
        <p:txBody>
          <a:bodyPr/>
          <a:lstStyle/>
          <a:p>
            <a:r>
              <a:rPr lang="de-DE" sz="3200" dirty="0"/>
              <a:t>Content </a:t>
            </a:r>
            <a:r>
              <a:rPr lang="de-DE" sz="3200" dirty="0" err="1"/>
              <a:t>of</a:t>
            </a:r>
            <a:r>
              <a:rPr lang="de-DE" sz="3200" dirty="0"/>
              <a:t> Paper</a:t>
            </a:r>
            <a:endParaRPr lang="en-US" dirty="0"/>
          </a:p>
        </p:txBody>
      </p:sp>
    </p:spTree>
    <p:extLst>
      <p:ext uri="{BB962C8B-B14F-4D97-AF65-F5344CB8AC3E}">
        <p14:creationId xmlns:p14="http://schemas.microsoft.com/office/powerpoint/2010/main" val="224930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293165" y="2279987"/>
            <a:ext cx="3110147"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31862" y="216557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1278460">
            <a:off x="2097002" y="2620953"/>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65467">
            <a:off x="277816" y="3997830"/>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3641922" y="5249155"/>
            <a:ext cx="508235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Communication in Air Traffic</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rot="20499032">
            <a:off x="295536" y="5223746"/>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21281008">
            <a:off x="5565362" y="3490900"/>
            <a:ext cx="3202544"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Rechteck 15">
            <a:extLst>
              <a:ext uri="{FF2B5EF4-FFF2-40B4-BE49-F238E27FC236}">
                <a16:creationId xmlns:a16="http://schemas.microsoft.com/office/drawing/2014/main" id="{15632E53-8CC1-4E97-AE00-756BC2D8E430}"/>
              </a:ext>
            </a:extLst>
          </p:cNvPr>
          <p:cNvSpPr/>
          <p:nvPr/>
        </p:nvSpPr>
        <p:spPr>
          <a:xfrm rot="152216">
            <a:off x="4498245" y="4276123"/>
            <a:ext cx="2493567"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105981">
            <a:off x="2261501" y="3247124"/>
            <a:ext cx="4595169"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Types of</a:t>
            </a:r>
            <a:r>
              <a:rPr lang="de-DE" dirty="0"/>
              <a:t> </a:t>
            </a:r>
            <a:r>
              <a:rPr lang="en-US" dirty="0"/>
              <a:t>Speech</a:t>
            </a:r>
            <a:r>
              <a:rPr lang="de-DE" dirty="0"/>
              <a:t> </a:t>
            </a:r>
            <a:r>
              <a:rPr lang="en-US" dirty="0"/>
              <a:t>Synthesis</a:t>
            </a:r>
          </a:p>
        </p:txBody>
      </p:sp>
      <p:sp>
        <p:nvSpPr>
          <p:cNvPr id="5" name="Textfeld 4">
            <a:extLst>
              <a:ext uri="{FF2B5EF4-FFF2-40B4-BE49-F238E27FC236}">
                <a16:creationId xmlns:a16="http://schemas.microsoft.com/office/drawing/2014/main" id="{3B964DE1-8290-41B3-9CE6-96BB76B85F6A}"/>
              </a:ext>
            </a:extLst>
          </p:cNvPr>
          <p:cNvSpPr txBox="1"/>
          <p:nvPr/>
        </p:nvSpPr>
        <p:spPr>
          <a:xfrm>
            <a:off x="3918235" y="5940791"/>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aphicFrame>
        <p:nvGraphicFramePr>
          <p:cNvPr id="6" name="Diagramm 5">
            <a:extLst>
              <a:ext uri="{FF2B5EF4-FFF2-40B4-BE49-F238E27FC236}">
                <a16:creationId xmlns:a16="http://schemas.microsoft.com/office/drawing/2014/main" id="{41A77AAC-3A88-4786-B649-EFC39AC4598A}"/>
              </a:ext>
            </a:extLst>
          </p:cNvPr>
          <p:cNvGraphicFramePr/>
          <p:nvPr>
            <p:extLst>
              <p:ext uri="{D42A27DB-BD31-4B8C-83A1-F6EECF244321}">
                <p14:modId xmlns:p14="http://schemas.microsoft.com/office/powerpoint/2010/main" val="595713018"/>
              </p:ext>
            </p:extLst>
          </p:nvPr>
        </p:nvGraphicFramePr>
        <p:xfrm>
          <a:off x="612000" y="662153"/>
          <a:ext cx="7920000" cy="388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feld 7">
            <a:extLst>
              <a:ext uri="{FF2B5EF4-FFF2-40B4-BE49-F238E27FC236}">
                <a16:creationId xmlns:a16="http://schemas.microsoft.com/office/drawing/2014/main" id="{D115012B-55BB-499D-AB0F-251196B04071}"/>
              </a:ext>
            </a:extLst>
          </p:cNvPr>
          <p:cNvSpPr txBox="1"/>
          <p:nvPr/>
        </p:nvSpPr>
        <p:spPr>
          <a:xfrm>
            <a:off x="612000" y="4162097"/>
            <a:ext cx="698909" cy="561436"/>
          </a:xfrm>
          <a:prstGeom prst="rect">
            <a:avLst/>
          </a:prstGeom>
          <a:noFill/>
        </p:spPr>
        <p:txBody>
          <a:bodyPr wrap="none" lIns="0" tIns="0" rIns="0" bIns="0" rtlCol="0">
            <a:spAutoFit/>
          </a:bodyPr>
          <a:lstStyle/>
          <a:p>
            <a:pPr marL="285750" indent="-285750">
              <a:lnSpc>
                <a:spcPct val="114000"/>
              </a:lnSpc>
              <a:buFont typeface="Arial" panose="020B0604020202020204" pitchFamily="34" charset="0"/>
              <a:buChar char="•"/>
            </a:pPr>
            <a:r>
              <a:rPr lang="de-DE" sz="1600" dirty="0" err="1">
                <a:latin typeface="+mn-lt"/>
              </a:rPr>
              <a:t>Asdf</a:t>
            </a:r>
            <a:endParaRPr lang="de-DE" sz="1600" dirty="0">
              <a:latin typeface="+mn-lt"/>
            </a:endParaRPr>
          </a:p>
          <a:p>
            <a:pPr marL="285750" indent="-285750">
              <a:lnSpc>
                <a:spcPct val="114000"/>
              </a:lnSpc>
              <a:buFont typeface="Arial" panose="020B0604020202020204" pitchFamily="34" charset="0"/>
              <a:buChar char="•"/>
            </a:pPr>
            <a:r>
              <a:rPr lang="de-DE" sz="1600" dirty="0" err="1">
                <a:latin typeface="+mn-lt"/>
              </a:rPr>
              <a:t>Asdf</a:t>
            </a:r>
            <a:endParaRPr lang="de-DE" sz="1600" dirty="0">
              <a:latin typeface="+mn-lt"/>
            </a:endParaRPr>
          </a:p>
        </p:txBody>
      </p:sp>
      <p:sp>
        <p:nvSpPr>
          <p:cNvPr id="9" name="Textfeld 8">
            <a:extLst>
              <a:ext uri="{FF2B5EF4-FFF2-40B4-BE49-F238E27FC236}">
                <a16:creationId xmlns:a16="http://schemas.microsoft.com/office/drawing/2014/main" id="{52517393-3335-4C91-8622-59740C3604CC}"/>
              </a:ext>
            </a:extLst>
          </p:cNvPr>
          <p:cNvSpPr txBox="1"/>
          <p:nvPr/>
        </p:nvSpPr>
        <p:spPr>
          <a:xfrm>
            <a:off x="3434028" y="4162097"/>
            <a:ext cx="698909" cy="561436"/>
          </a:xfrm>
          <a:prstGeom prst="rect">
            <a:avLst/>
          </a:prstGeom>
          <a:noFill/>
        </p:spPr>
        <p:txBody>
          <a:bodyPr wrap="none" lIns="0" tIns="0" rIns="0" bIns="0" rtlCol="0">
            <a:spAutoFit/>
          </a:bodyPr>
          <a:lstStyle/>
          <a:p>
            <a:pPr marL="285750" indent="-285750">
              <a:lnSpc>
                <a:spcPct val="114000"/>
              </a:lnSpc>
              <a:buFont typeface="Arial" panose="020B0604020202020204" pitchFamily="34" charset="0"/>
              <a:buChar char="•"/>
            </a:pPr>
            <a:r>
              <a:rPr lang="de-DE" sz="1600" dirty="0" err="1">
                <a:latin typeface="+mn-lt"/>
              </a:rPr>
              <a:t>Asdf</a:t>
            </a:r>
            <a:endParaRPr lang="de-DE" sz="1600" dirty="0">
              <a:latin typeface="+mn-lt"/>
            </a:endParaRPr>
          </a:p>
          <a:p>
            <a:pPr marL="285750" indent="-285750">
              <a:lnSpc>
                <a:spcPct val="114000"/>
              </a:lnSpc>
              <a:buFont typeface="Arial" panose="020B0604020202020204" pitchFamily="34" charset="0"/>
              <a:buChar char="•"/>
            </a:pPr>
            <a:r>
              <a:rPr lang="de-DE" sz="1600" dirty="0" err="1">
                <a:latin typeface="+mn-lt"/>
              </a:rPr>
              <a:t>Asdf</a:t>
            </a:r>
            <a:endParaRPr lang="de-DE" sz="1600" dirty="0">
              <a:latin typeface="+mn-lt"/>
            </a:endParaRPr>
          </a:p>
        </p:txBody>
      </p:sp>
      <p:sp>
        <p:nvSpPr>
          <p:cNvPr id="10" name="Textfeld 9">
            <a:extLst>
              <a:ext uri="{FF2B5EF4-FFF2-40B4-BE49-F238E27FC236}">
                <a16:creationId xmlns:a16="http://schemas.microsoft.com/office/drawing/2014/main" id="{A9A5968B-76BC-459F-AAB7-D9A5488919EC}"/>
              </a:ext>
            </a:extLst>
          </p:cNvPr>
          <p:cNvSpPr txBox="1"/>
          <p:nvPr/>
        </p:nvSpPr>
        <p:spPr>
          <a:xfrm>
            <a:off x="6256056" y="4074788"/>
            <a:ext cx="698909" cy="561436"/>
          </a:xfrm>
          <a:prstGeom prst="rect">
            <a:avLst/>
          </a:prstGeom>
          <a:noFill/>
        </p:spPr>
        <p:txBody>
          <a:bodyPr wrap="none" lIns="0" tIns="0" rIns="0" bIns="0" rtlCol="0">
            <a:spAutoFit/>
          </a:bodyPr>
          <a:lstStyle/>
          <a:p>
            <a:pPr marL="285750" indent="-285750">
              <a:lnSpc>
                <a:spcPct val="114000"/>
              </a:lnSpc>
              <a:buFont typeface="Arial" panose="020B0604020202020204" pitchFamily="34" charset="0"/>
              <a:buChar char="•"/>
            </a:pPr>
            <a:r>
              <a:rPr lang="de-DE" sz="1600" dirty="0" err="1">
                <a:latin typeface="+mn-lt"/>
              </a:rPr>
              <a:t>Asdf</a:t>
            </a:r>
            <a:endParaRPr lang="de-DE" sz="1600" dirty="0">
              <a:latin typeface="+mn-lt"/>
            </a:endParaRPr>
          </a:p>
          <a:p>
            <a:pPr marL="285750" indent="-285750">
              <a:lnSpc>
                <a:spcPct val="114000"/>
              </a:lnSpc>
              <a:buFont typeface="Arial" panose="020B0604020202020204" pitchFamily="34" charset="0"/>
              <a:buChar char="•"/>
            </a:pPr>
            <a:r>
              <a:rPr lang="de-DE" sz="1600" dirty="0" err="1">
                <a:latin typeface="+mn-lt"/>
              </a:rPr>
              <a:t>Asdf</a:t>
            </a:r>
            <a:endParaRPr lang="de-DE" sz="1600" dirty="0">
              <a:latin typeface="+mn-lt"/>
            </a:endParaRPr>
          </a:p>
        </p:txBody>
      </p:sp>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942025" y="2116978"/>
            <a:ext cx="2880000" cy="3716225"/>
            <a:chOff x="942025" y="2116978"/>
            <a:chExt cx="2880000" cy="3716225"/>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942025"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Natural Language Processing</a:t>
              </a:r>
            </a:p>
            <a:p>
              <a:pPr algn="ctr">
                <a:lnSpc>
                  <a:spcPct val="114000"/>
                </a:lnSpc>
              </a:pPr>
              <a:endParaRPr lang="de-DE" sz="1400" b="1" dirty="0">
                <a:solidFill>
                  <a:srgbClr val="DAD7CB"/>
                </a:solidFill>
              </a:endParaRPr>
            </a:p>
            <a:p>
              <a:pPr marL="180975" indent="-180975">
                <a:lnSpc>
                  <a:spcPct val="114000"/>
                </a:lnSpc>
                <a:buFont typeface="Arial" panose="020B0604020202020204" pitchFamily="34" charset="0"/>
                <a:buChar char="•"/>
              </a:pPr>
              <a:r>
                <a:rPr lang="en-US" sz="1400" dirty="0">
                  <a:solidFill>
                    <a:srgbClr val="DAD7CB"/>
                  </a:solidFill>
                </a:rPr>
                <a:t>Part-of-speech tagging</a:t>
              </a:r>
            </a:p>
            <a:p>
              <a:pPr marL="180975" indent="-180975">
                <a:lnSpc>
                  <a:spcPct val="114000"/>
                </a:lnSpc>
                <a:buFont typeface="Arial" panose="020B0604020202020204" pitchFamily="34" charset="0"/>
                <a:buChar char="•"/>
              </a:pPr>
              <a:r>
                <a:rPr lang="en-US" sz="1400" dirty="0">
                  <a:solidFill>
                    <a:srgbClr val="DAD7CB"/>
                  </a:solidFill>
                </a:rPr>
                <a:t>Text normalization</a:t>
              </a:r>
            </a:p>
            <a:p>
              <a:pPr marL="180975" indent="-180975">
                <a:lnSpc>
                  <a:spcPct val="114000"/>
                </a:lnSpc>
                <a:buFont typeface="Arial" panose="020B0604020202020204" pitchFamily="34" charset="0"/>
                <a:buChar char="•"/>
              </a:pPr>
              <a:r>
                <a:rPr lang="en-US" sz="1400" dirty="0">
                  <a:solidFill>
                    <a:srgbClr val="DAD7CB"/>
                  </a:solidFill>
                </a:rPr>
                <a:t>Phonetic transcription</a:t>
              </a:r>
            </a:p>
            <a:p>
              <a:pPr marL="180975" indent="-180975">
                <a:lnSpc>
                  <a:spcPct val="114000"/>
                </a:lnSpc>
                <a:buFont typeface="Arial" panose="020B0604020202020204" pitchFamily="34" charset="0"/>
                <a:buChar char="•"/>
              </a:pPr>
              <a:r>
                <a:rPr lang="en-US" sz="1400" dirty="0">
                  <a:solidFill>
                    <a:srgbClr val="DAD7CB"/>
                  </a:solidFill>
                </a:rPr>
                <a:t>Syllabification</a:t>
              </a:r>
            </a:p>
            <a:p>
              <a:pPr marL="180975" indent="-180975">
                <a:lnSpc>
                  <a:spcPct val="114000"/>
                </a:lnSpc>
                <a:buFont typeface="Arial" panose="020B0604020202020204" pitchFamily="34" charset="0"/>
                <a:buChar char="•"/>
              </a:pPr>
              <a:r>
                <a:rPr lang="en-US" sz="1400" dirty="0">
                  <a:solidFill>
                    <a:srgbClr val="DAD7CB"/>
                  </a:solidFill>
                </a:rPr>
                <a:t>Stress prediction</a:t>
              </a:r>
            </a:p>
            <a:p>
              <a:pPr marL="180975" indent="-180975">
                <a:lnSpc>
                  <a:spcPct val="114000"/>
                </a:lnSpc>
                <a:buFont typeface="Arial" panose="020B0604020202020204" pitchFamily="34" charset="0"/>
                <a:buChar char="•"/>
              </a:pPr>
              <a:r>
                <a:rPr lang="en-US" sz="1400" dirty="0">
                  <a:solidFill>
                    <a:srgbClr val="DAD7CB"/>
                  </a:solidFill>
                </a:rPr>
                <a:t>Prosodic analysis</a:t>
              </a:r>
              <a:endParaRPr lang="de-DE" sz="1400" dirty="0">
                <a:solidFill>
                  <a:srgbClr val="DAD7CB"/>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grpSp>
        <p:nvGrpSpPr>
          <p:cNvPr id="6" name="Gruppieren 5">
            <a:extLst>
              <a:ext uri="{FF2B5EF4-FFF2-40B4-BE49-F238E27FC236}">
                <a16:creationId xmlns:a16="http://schemas.microsoft.com/office/drawing/2014/main" id="{E120E6A8-B325-49D5-AB65-BE7558D64BEA}"/>
              </a:ext>
            </a:extLst>
          </p:cNvPr>
          <p:cNvGrpSpPr/>
          <p:nvPr/>
        </p:nvGrpSpPr>
        <p:grpSpPr>
          <a:xfrm>
            <a:off x="4572000" y="2002612"/>
            <a:ext cx="3642934" cy="4105290"/>
            <a:chOff x="4572000" y="2002612"/>
            <a:chExt cx="3642934" cy="4105290"/>
          </a:xfrm>
        </p:grpSpPr>
        <p:cxnSp>
          <p:nvCxnSpPr>
            <p:cNvPr id="15" name="Gerader Verbinder 14">
              <a:extLst>
                <a:ext uri="{FF2B5EF4-FFF2-40B4-BE49-F238E27FC236}">
                  <a16:creationId xmlns:a16="http://schemas.microsoft.com/office/drawing/2014/main" id="{B00C22F1-2B79-44C4-A1AD-CB2651FFE82D}"/>
                </a:ext>
              </a:extLst>
            </p:cNvPr>
            <p:cNvCxnSpPr/>
            <p:nvPr/>
          </p:nvCxnSpPr>
          <p:spPr>
            <a:xfrm>
              <a:off x="4572000" y="2002612"/>
              <a:ext cx="0" cy="4105290"/>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grpSp>
          <p:nvGrpSpPr>
            <p:cNvPr id="5" name="Gruppieren 4">
              <a:extLst>
                <a:ext uri="{FF2B5EF4-FFF2-40B4-BE49-F238E27FC236}">
                  <a16:creationId xmlns:a16="http://schemas.microsoft.com/office/drawing/2014/main" id="{A3C1E8CC-2DFD-4B6F-B512-D0697EF9BF75}"/>
                </a:ext>
              </a:extLst>
            </p:cNvPr>
            <p:cNvGrpSpPr/>
            <p:nvPr/>
          </p:nvGrpSpPr>
          <p:grpSpPr>
            <a:xfrm>
              <a:off x="5334934" y="2116978"/>
              <a:ext cx="2880000" cy="3716225"/>
              <a:chOff x="5334934" y="2116978"/>
              <a:chExt cx="2880000" cy="3716225"/>
            </a:xfrm>
          </p:grpSpPr>
          <p:sp>
            <p:nvSpPr>
              <p:cNvPr id="13" name="Rechteck: abgerundete Ecken 12">
                <a:extLst>
                  <a:ext uri="{FF2B5EF4-FFF2-40B4-BE49-F238E27FC236}">
                    <a16:creationId xmlns:a16="http://schemas.microsoft.com/office/drawing/2014/main" id="{9CA971AA-304D-43DB-BB36-CD4DF1860586}"/>
                  </a:ext>
                </a:extLst>
              </p:cNvPr>
              <p:cNvSpPr/>
              <p:nvPr/>
            </p:nvSpPr>
            <p:spPr>
              <a:xfrm>
                <a:off x="5334934"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Digital Signal </a:t>
                </a:r>
              </a:p>
              <a:p>
                <a:pPr algn="ctr">
                  <a:lnSpc>
                    <a:spcPct val="114000"/>
                  </a:lnSpc>
                </a:pPr>
                <a:r>
                  <a:rPr lang="de-DE" sz="1400" b="1" dirty="0">
                    <a:solidFill>
                      <a:srgbClr val="DAD7CB"/>
                    </a:solidFill>
                  </a:rPr>
                  <a:t>Processing</a:t>
                </a:r>
              </a:p>
              <a:p>
                <a:pPr>
                  <a:lnSpc>
                    <a:spcPct val="114000"/>
                  </a:lnSpc>
                </a:pPr>
                <a:endParaRPr lang="de-DE" sz="1400" dirty="0">
                  <a:solidFill>
                    <a:srgbClr val="DAD7CB"/>
                  </a:solidFill>
                </a:endParaRPr>
              </a:p>
              <a:p>
                <a:pPr>
                  <a:lnSpc>
                    <a:spcPct val="114000"/>
                  </a:lnSpc>
                </a:pPr>
                <a:r>
                  <a:rPr lang="en-US" sz="1400" dirty="0">
                    <a:solidFill>
                      <a:srgbClr val="DAD7CB"/>
                    </a:solidFill>
                  </a:rPr>
                  <a:t>Depends on synthesis model</a:t>
                </a:r>
              </a:p>
              <a:p>
                <a:pPr marL="271463" lvl="1" indent="-174625">
                  <a:lnSpc>
                    <a:spcPct val="114000"/>
                  </a:lnSpc>
                  <a:buFont typeface="Arial" panose="020B0604020202020204" pitchFamily="34" charset="0"/>
                  <a:buChar char="•"/>
                </a:pPr>
                <a:r>
                  <a:rPr lang="en-US" sz="1400" dirty="0">
                    <a:solidFill>
                      <a:srgbClr val="DAD7CB"/>
                    </a:solidFill>
                  </a:rPr>
                  <a:t>Parametric</a:t>
                </a:r>
              </a:p>
              <a:p>
                <a:pPr marL="271463" lvl="1" indent="-174625">
                  <a:lnSpc>
                    <a:spcPct val="114000"/>
                  </a:lnSpc>
                  <a:buFont typeface="Arial" panose="020B0604020202020204" pitchFamily="34" charset="0"/>
                  <a:buChar char="•"/>
                </a:pPr>
                <a:r>
                  <a:rPr lang="en-US" sz="1400" dirty="0">
                    <a:solidFill>
                      <a:srgbClr val="DAD7CB"/>
                    </a:solidFill>
                  </a:rPr>
                  <a:t>Concatenative</a:t>
                </a:r>
              </a:p>
              <a:p>
                <a:pPr marL="271463" lvl="1" indent="-174625">
                  <a:lnSpc>
                    <a:spcPct val="114000"/>
                  </a:lnSpc>
                  <a:buFont typeface="Arial" panose="020B0604020202020204" pitchFamily="34" charset="0"/>
                  <a:buChar char="•"/>
                </a:pPr>
                <a:r>
                  <a:rPr lang="de-DE" sz="1400" dirty="0">
                    <a:solidFill>
                      <a:srgbClr val="DAD7CB"/>
                    </a:solidFill>
                  </a:rPr>
                  <a:t>Statistical </a:t>
                </a:r>
                <a:r>
                  <a:rPr lang="en-US" sz="1400" dirty="0">
                    <a:solidFill>
                      <a:srgbClr val="DAD7CB"/>
                    </a:solidFill>
                  </a:rPr>
                  <a:t>parametric</a:t>
                </a:r>
              </a:p>
              <a:p>
                <a:pPr marL="446088" lvl="1" indent="-265113">
                  <a:lnSpc>
                    <a:spcPct val="114000"/>
                  </a:lnSpc>
                  <a:buFont typeface="Arial" panose="020B0604020202020204" pitchFamily="34" charset="0"/>
                  <a:buChar char="→"/>
                </a:pPr>
                <a:endParaRPr lang="de-DE" sz="1400" dirty="0">
                  <a:solidFill>
                    <a:srgbClr val="DAD7CB"/>
                  </a:solidFill>
                </a:endParaRPr>
              </a:p>
            </p:txBody>
          </p: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grpSp>
      <p:sp>
        <p:nvSpPr>
          <p:cNvPr id="14" name="Textfeld 13">
            <a:extLst>
              <a:ext uri="{FF2B5EF4-FFF2-40B4-BE49-F238E27FC236}">
                <a16:creationId xmlns:a16="http://schemas.microsoft.com/office/drawing/2014/main" id="{7B2454C6-B587-4E2F-9534-37BBDD7C1B9C}"/>
              </a:ext>
            </a:extLst>
          </p:cNvPr>
          <p:cNvSpPr txBox="1"/>
          <p:nvPr/>
        </p:nvSpPr>
        <p:spPr>
          <a:xfrm>
            <a:off x="942025" y="6204799"/>
            <a:ext cx="7272909" cy="421077"/>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Proceedings of the 7th</a:t>
            </a:r>
          </a:p>
          <a:p>
            <a:pPr algn="ctr">
              <a:lnSpc>
                <a:spcPct val="114000"/>
              </a:lnSpc>
            </a:pPr>
            <a:r>
              <a:rPr lang="en-US" sz="800" dirty="0"/>
              <a:t>International Conference on Management of Computational and Collective </a:t>
            </a:r>
            <a:r>
              <a:rPr lang="en-US" sz="800" dirty="0" err="1"/>
              <a:t>intElligence</a:t>
            </a:r>
            <a:r>
              <a:rPr lang="en-US" sz="800" dirty="0"/>
              <a:t> in Digital </a:t>
            </a:r>
            <a:r>
              <a:rPr lang="en-US" sz="800" dirty="0" err="1"/>
              <a:t>EcoSystems</a:t>
            </a:r>
            <a:r>
              <a:rPr lang="en-US" sz="800" dirty="0"/>
              <a:t> (MEDES ’15)</a:t>
            </a:r>
          </a:p>
          <a:p>
            <a:pPr algn="ctr">
              <a:lnSpc>
                <a:spcPct val="114000"/>
              </a:lnSpc>
            </a:pPr>
            <a:endParaRPr lang="en-US" sz="800" dirty="0">
              <a:latin typeface="+mn-lt"/>
            </a:endParaRPr>
          </a:p>
        </p:txBody>
      </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a:t>Text-to-Speech – Function blocks</a:t>
            </a: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Acoustic Model</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Waveform Synthesis</a:t>
            </a:r>
          </a:p>
        </p:txBody>
      </p:sp>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uppieren 1">
            <a:extLst>
              <a:ext uri="{FF2B5EF4-FFF2-40B4-BE49-F238E27FC236}">
                <a16:creationId xmlns:a16="http://schemas.microsoft.com/office/drawing/2014/main" id="{56FF23E0-5F07-4505-83CF-8CC6FDBD71C1}"/>
              </a:ext>
            </a:extLst>
          </p:cNvPr>
          <p:cNvGrpSpPr/>
          <p:nvPr/>
        </p:nvGrpSpPr>
        <p:grpSpPr>
          <a:xfrm>
            <a:off x="4738201" y="1938110"/>
            <a:ext cx="2928324" cy="1391221"/>
            <a:chOff x="4738201" y="1938110"/>
            <a:chExt cx="2928324" cy="1391221"/>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4738201" y="3572656"/>
            <a:ext cx="3785030" cy="597468"/>
            <a:chOff x="4738201" y="3572656"/>
            <a:chExt cx="3785030" cy="597468"/>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sp>
        <p:nvSpPr>
          <p:cNvPr id="40" name="Textfeld 39">
            <a:extLst>
              <a:ext uri="{FF2B5EF4-FFF2-40B4-BE49-F238E27FC236}">
                <a16:creationId xmlns:a16="http://schemas.microsoft.com/office/drawing/2014/main" id="{078330C5-8F72-4C96-985C-FEF41266D98A}"/>
              </a:ext>
            </a:extLst>
          </p:cNvPr>
          <p:cNvSpPr txBox="1"/>
          <p:nvPr/>
        </p:nvSpPr>
        <p:spPr>
          <a:xfrm>
            <a:off x="3912585" y="6064076"/>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1963</Words>
  <Application>Microsoft Office PowerPoint</Application>
  <PresentationFormat>Bildschirmpräsentation (4:3)</PresentationFormat>
  <Paragraphs>390</Paragraphs>
  <Slides>25</Slides>
  <Notes>12</Notes>
  <HiddenSlides>5</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25</vt:i4>
      </vt:variant>
    </vt:vector>
  </HeadingPairs>
  <TitlesOfParts>
    <vt:vector size="36"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Content of Paper</vt:lpstr>
      <vt:lpstr>Typical Applications of Speech Synthesis</vt:lpstr>
      <vt:lpstr>Types of Speech Synthesis</vt:lpstr>
      <vt:lpstr>Text-to-Speech – Overview</vt:lpstr>
      <vt:lpstr>Text-to-Speech – Function blocks</vt:lpstr>
      <vt:lpstr>Text-to-Speech – Synthesis Models</vt:lpstr>
      <vt:lpstr>Demonstration of HMM-based speech synthesis</vt:lpstr>
      <vt:lpstr>Outline</vt:lpstr>
      <vt:lpstr>Introducing Deep Learning Models</vt:lpstr>
      <vt:lpstr>Results of Experiments</vt:lpstr>
      <vt:lpstr>Outline</vt:lpstr>
      <vt:lpstr>One Approach to Decrease the Footprint Size</vt:lpstr>
      <vt:lpstr>Results of Experiments</vt:lpstr>
      <vt:lpstr>Outline</vt:lpstr>
      <vt:lpstr>Conclusions</vt:lpstr>
      <vt:lpstr>Thank you for your attention!</vt:lpstr>
      <vt:lpstr>Speech Synthesis on Mobile Devices</vt:lpstr>
      <vt:lpstr>HMM-based Speech Synthesis Model</vt:lpstr>
      <vt:lpstr>HMM-based Speech Synthesis</vt:lpstr>
      <vt:lpstr>Context Features</vt:lpstr>
      <vt:lpstr>Acoustic Features</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290</cp:revision>
  <cp:lastPrinted>2015-07-30T14:04:45Z</cp:lastPrinted>
  <dcterms:created xsi:type="dcterms:W3CDTF">2017-07-04T06:34:07Z</dcterms:created>
  <dcterms:modified xsi:type="dcterms:W3CDTF">2017-07-20T12:06:15Z</dcterms:modified>
</cp:coreProperties>
</file>