
<file path=[Content_Types].xml><?xml version="1.0" encoding="utf-8"?>
<Types xmlns="http://schemas.openxmlformats.org/package/2006/content-types">
  <Default Extension="png" ContentType="image/png"/>
  <Default Extension="mp3" ContentType="audio/mpe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3"/>
  </p:notesMasterIdLst>
  <p:handoutMasterIdLst>
    <p:handoutMasterId r:id="rId34"/>
  </p:handoutMasterIdLst>
  <p:sldIdLst>
    <p:sldId id="403" r:id="rId7"/>
    <p:sldId id="397" r:id="rId8"/>
    <p:sldId id="402" r:id="rId9"/>
    <p:sldId id="398" r:id="rId10"/>
    <p:sldId id="434" r:id="rId11"/>
    <p:sldId id="436" r:id="rId12"/>
    <p:sldId id="429" r:id="rId13"/>
    <p:sldId id="399" r:id="rId14"/>
    <p:sldId id="410" r:id="rId15"/>
    <p:sldId id="412" r:id="rId16"/>
    <p:sldId id="428" r:id="rId17"/>
    <p:sldId id="431" r:id="rId18"/>
    <p:sldId id="435" r:id="rId19"/>
    <p:sldId id="400" r:id="rId20"/>
    <p:sldId id="425" r:id="rId21"/>
    <p:sldId id="437" r:id="rId22"/>
    <p:sldId id="414" r:id="rId23"/>
    <p:sldId id="430" r:id="rId24"/>
    <p:sldId id="438" r:id="rId25"/>
    <p:sldId id="407" r:id="rId26"/>
    <p:sldId id="409" r:id="rId27"/>
    <p:sldId id="423" r:id="rId28"/>
    <p:sldId id="432" r:id="rId29"/>
    <p:sldId id="411" r:id="rId30"/>
    <p:sldId id="417" r:id="rId31"/>
    <p:sldId id="419" r:id="rId32"/>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Intro" id="{29AE0750-E257-4440-8BAD-C1DB31D75EB2}">
          <p14:sldIdLst>
            <p14:sldId id="403"/>
            <p14:sldId id="397"/>
            <p14:sldId id="402"/>
          </p14:sldIdLst>
        </p14:section>
        <p14:section name="Speech Synthesis in General" id="{2520E135-4A04-43DA-9A00-B91F93DBF0DC}">
          <p14:sldIdLst>
            <p14:sldId id="398"/>
            <p14:sldId id="434"/>
            <p14:sldId id="436"/>
            <p14:sldId id="429"/>
            <p14:sldId id="399"/>
            <p14:sldId id="410"/>
            <p14:sldId id="412"/>
            <p14:sldId id="428"/>
            <p14:sldId id="431"/>
          </p14:sldIdLst>
        </p14:section>
        <p14:section name="Introducing Deep Learning Models" id="{AEEF9EA9-3651-4119-9C16-DD90080AC617}">
          <p14:sldIdLst>
            <p14:sldId id="435"/>
            <p14:sldId id="400"/>
            <p14:sldId id="425"/>
          </p14:sldIdLst>
        </p14:section>
        <p14:section name="Speech Synthesis on Mobile Devices" id="{22A332EB-E2EB-4446-8A2C-B511E013B384}">
          <p14:sldIdLst>
            <p14:sldId id="437"/>
            <p14:sldId id="414"/>
            <p14:sldId id="430"/>
          </p14:sldIdLst>
        </p14:section>
        <p14:section name="Conclusions" id="{B3942268-5E1D-49AB-8455-0817469229F3}">
          <p14:sldIdLst>
            <p14:sldId id="438"/>
            <p14:sldId id="407"/>
            <p14:sldId id="409"/>
          </p14:sldIdLst>
        </p14:section>
        <p14:section name="Backup" id="{01028BB3-2A12-4CDE-8052-5EDDD686E288}">
          <p14:sldIdLst>
            <p14:sldId id="423"/>
            <p14:sldId id="432"/>
            <p14:sldId id="411"/>
            <p14:sldId id="417"/>
            <p14:sldId id="41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D"/>
    <a:srgbClr val="FFFFFF"/>
    <a:srgbClr val="E37222"/>
    <a:srgbClr val="DAD7CB"/>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34" autoAdjust="0"/>
    <p:restoredTop sz="82904" autoAdjust="0"/>
  </p:normalViewPr>
  <p:slideViewPr>
    <p:cSldViewPr snapToGrid="0">
      <p:cViewPr varScale="1">
        <p:scale>
          <a:sx n="91" d="100"/>
          <a:sy n="91" d="100"/>
        </p:scale>
        <p:origin x="1584" y="84"/>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C0ADF-C510-4B55-A14C-FD7B5EDF7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ADC6EE7-BE6F-47B7-9109-C648113D234A}">
      <dgm:prSet phldrT="[Text]" custT="1"/>
      <dgm:spPr>
        <a:solidFill>
          <a:srgbClr val="0065BD"/>
        </a:solidFill>
      </dgm:spPr>
      <dgm:t>
        <a:bodyPr/>
        <a:lstStyle/>
        <a:p>
          <a:r>
            <a:rPr lang="de-DE" sz="2400" dirty="0"/>
            <a:t>Speech Synthesis</a:t>
          </a:r>
        </a:p>
      </dgm:t>
    </dgm:pt>
    <dgm:pt modelId="{D5080E22-693D-47D0-86C3-3DF336BBEE78}" type="parTrans" cxnId="{F7078786-5E41-4167-94F7-68C031E7D298}">
      <dgm:prSet/>
      <dgm:spPr/>
      <dgm:t>
        <a:bodyPr/>
        <a:lstStyle/>
        <a:p>
          <a:endParaRPr lang="de-DE"/>
        </a:p>
      </dgm:t>
    </dgm:pt>
    <dgm:pt modelId="{B4AFAEAB-B44A-41DB-AF5E-3E4C2AC7CAF2}" type="sibTrans" cxnId="{F7078786-5E41-4167-94F7-68C031E7D298}">
      <dgm:prSet/>
      <dgm:spPr/>
      <dgm:t>
        <a:bodyPr/>
        <a:lstStyle/>
        <a:p>
          <a:endParaRPr lang="de-DE"/>
        </a:p>
      </dgm:t>
    </dgm:pt>
    <dgm:pt modelId="{A68BC8BA-7E36-489E-A38C-B8DBF67C5162}">
      <dgm:prSet phldrT="[Text]" custT="1"/>
      <dgm:spPr>
        <a:solidFill>
          <a:srgbClr val="0065BD"/>
        </a:solidFill>
      </dgm:spPr>
      <dgm:t>
        <a:bodyPr/>
        <a:lstStyle/>
        <a:p>
          <a:r>
            <a:rPr lang="de-DE" sz="2400" dirty="0" err="1"/>
            <a:t>Canned</a:t>
          </a:r>
          <a:br>
            <a:rPr lang="de-DE" sz="2400" dirty="0"/>
          </a:br>
          <a:r>
            <a:rPr lang="de-DE" sz="2400" dirty="0"/>
            <a:t>Speech</a:t>
          </a:r>
        </a:p>
      </dgm:t>
    </dgm:pt>
    <dgm:pt modelId="{72216BA8-697D-4DB6-B217-290C82820A4A}" type="parTrans" cxnId="{E5BD5883-8CA5-4D1F-8ADC-FDEC51F6AF87}">
      <dgm:prSet/>
      <dgm:spPr>
        <a:ln>
          <a:solidFill>
            <a:srgbClr val="0065BD"/>
          </a:solidFill>
        </a:ln>
      </dgm:spPr>
      <dgm:t>
        <a:bodyPr/>
        <a:lstStyle/>
        <a:p>
          <a:endParaRPr lang="de-DE"/>
        </a:p>
      </dgm:t>
    </dgm:pt>
    <dgm:pt modelId="{09F95632-B27F-4921-A08B-99D3BBA20AED}" type="sibTrans" cxnId="{E5BD5883-8CA5-4D1F-8ADC-FDEC51F6AF87}">
      <dgm:prSet/>
      <dgm:spPr/>
      <dgm:t>
        <a:bodyPr/>
        <a:lstStyle/>
        <a:p>
          <a:endParaRPr lang="de-DE"/>
        </a:p>
      </dgm:t>
    </dgm:pt>
    <dgm:pt modelId="{E3617C40-F7BA-4107-B9E3-FCE742B710D2}">
      <dgm:prSet phldrT="[Text]" custT="1"/>
      <dgm:spPr>
        <a:solidFill>
          <a:srgbClr val="0065BD"/>
        </a:solidFill>
      </dgm:spPr>
      <dgm:t>
        <a:bodyPr/>
        <a:lstStyle/>
        <a:p>
          <a:r>
            <a:rPr lang="de-DE" sz="2400" dirty="0" err="1"/>
            <a:t>Context</a:t>
          </a:r>
          <a:r>
            <a:rPr lang="de-DE" sz="2400" dirty="0"/>
            <a:t>-</a:t>
          </a:r>
          <a:r>
            <a:rPr lang="de-DE" sz="2400" dirty="0" err="1"/>
            <a:t>to</a:t>
          </a:r>
          <a:r>
            <a:rPr lang="de-DE" sz="2400" dirty="0"/>
            <a:t>-Speech (CTS)</a:t>
          </a:r>
        </a:p>
      </dgm:t>
    </dgm:pt>
    <dgm:pt modelId="{482077A2-AFDC-4A94-9671-51280C290DD1}" type="parTrans" cxnId="{7F4E9E71-5B9B-4869-AC9F-AA6179CFD148}">
      <dgm:prSet/>
      <dgm:spPr>
        <a:ln>
          <a:solidFill>
            <a:srgbClr val="0065BD"/>
          </a:solidFill>
        </a:ln>
      </dgm:spPr>
      <dgm:t>
        <a:bodyPr/>
        <a:lstStyle/>
        <a:p>
          <a:endParaRPr lang="de-DE"/>
        </a:p>
      </dgm:t>
    </dgm:pt>
    <dgm:pt modelId="{1B8C0E9F-788C-4A6A-B892-64B6385408D8}" type="sibTrans" cxnId="{7F4E9E71-5B9B-4869-AC9F-AA6179CFD148}">
      <dgm:prSet/>
      <dgm:spPr/>
      <dgm:t>
        <a:bodyPr/>
        <a:lstStyle/>
        <a:p>
          <a:endParaRPr lang="de-DE"/>
        </a:p>
      </dgm:t>
    </dgm:pt>
    <dgm:pt modelId="{E097C95F-062A-480A-8BF6-D49E4CFDFA24}">
      <dgm:prSet phldrT="[Text]" custT="1"/>
      <dgm:spPr>
        <a:solidFill>
          <a:srgbClr val="0065BD"/>
        </a:solidFill>
      </dgm:spPr>
      <dgm:t>
        <a:bodyPr/>
        <a:lstStyle/>
        <a:p>
          <a:r>
            <a:rPr lang="de-DE" sz="2400" dirty="0"/>
            <a:t>Text-</a:t>
          </a:r>
          <a:r>
            <a:rPr lang="de-DE" sz="2400" dirty="0" err="1"/>
            <a:t>to</a:t>
          </a:r>
          <a:r>
            <a:rPr lang="de-DE" sz="2400" dirty="0"/>
            <a:t>-Speech (TTS)</a:t>
          </a:r>
        </a:p>
      </dgm:t>
    </dgm:pt>
    <dgm:pt modelId="{DE38F67E-4E10-4D9F-9CD3-49067D5CEC0D}" type="parTrans" cxnId="{D0E077B9-4CF3-4ECB-AB64-BE85F6C104EB}">
      <dgm:prSet/>
      <dgm:spPr>
        <a:ln>
          <a:solidFill>
            <a:srgbClr val="0065BD"/>
          </a:solidFill>
        </a:ln>
      </dgm:spPr>
      <dgm:t>
        <a:bodyPr/>
        <a:lstStyle/>
        <a:p>
          <a:endParaRPr lang="de-DE"/>
        </a:p>
      </dgm:t>
    </dgm:pt>
    <dgm:pt modelId="{788AF1B7-C4FA-46B3-930B-D742FCDC8EBB}" type="sibTrans" cxnId="{D0E077B9-4CF3-4ECB-AB64-BE85F6C104EB}">
      <dgm:prSet/>
      <dgm:spPr/>
      <dgm:t>
        <a:bodyPr/>
        <a:lstStyle/>
        <a:p>
          <a:endParaRPr lang="de-DE"/>
        </a:p>
      </dgm:t>
    </dgm:pt>
    <dgm:pt modelId="{CC2DD0B9-2A4E-4FD8-9EC6-D29B306A4138}" type="pres">
      <dgm:prSet presAssocID="{A93C0ADF-C510-4B55-A14C-FD7B5EDF7349}" presName="hierChild1" presStyleCnt="0">
        <dgm:presLayoutVars>
          <dgm:orgChart val="1"/>
          <dgm:chPref val="1"/>
          <dgm:dir/>
          <dgm:animOne val="branch"/>
          <dgm:animLvl val="lvl"/>
          <dgm:resizeHandles/>
        </dgm:presLayoutVars>
      </dgm:prSet>
      <dgm:spPr/>
    </dgm:pt>
    <dgm:pt modelId="{CFE59814-2004-41CF-9A85-986450F2B09A}" type="pres">
      <dgm:prSet presAssocID="{0ADC6EE7-BE6F-47B7-9109-C648113D234A}" presName="hierRoot1" presStyleCnt="0">
        <dgm:presLayoutVars>
          <dgm:hierBranch val="init"/>
        </dgm:presLayoutVars>
      </dgm:prSet>
      <dgm:spPr/>
    </dgm:pt>
    <dgm:pt modelId="{D5F58EF6-1E1A-466F-899D-3424045C8C4E}" type="pres">
      <dgm:prSet presAssocID="{0ADC6EE7-BE6F-47B7-9109-C648113D234A}" presName="rootComposite1" presStyleCnt="0"/>
      <dgm:spPr/>
    </dgm:pt>
    <dgm:pt modelId="{40965306-EFCA-4131-8B01-DCCCBBBD5D32}" type="pres">
      <dgm:prSet presAssocID="{0ADC6EE7-BE6F-47B7-9109-C648113D234A}" presName="rootText1" presStyleLbl="node0" presStyleIdx="0" presStyleCnt="1">
        <dgm:presLayoutVars>
          <dgm:chPref val="3"/>
        </dgm:presLayoutVars>
      </dgm:prSet>
      <dgm:spPr/>
    </dgm:pt>
    <dgm:pt modelId="{9C54C32A-532F-4E09-BEB3-3BAED91D0C2D}" type="pres">
      <dgm:prSet presAssocID="{0ADC6EE7-BE6F-47B7-9109-C648113D234A}" presName="rootConnector1" presStyleLbl="node1" presStyleIdx="0" presStyleCnt="0"/>
      <dgm:spPr/>
    </dgm:pt>
    <dgm:pt modelId="{13230097-D941-4DBF-97CA-3C4D0E028936}" type="pres">
      <dgm:prSet presAssocID="{0ADC6EE7-BE6F-47B7-9109-C648113D234A}" presName="hierChild2" presStyleCnt="0"/>
      <dgm:spPr/>
    </dgm:pt>
    <dgm:pt modelId="{FC05ECB1-F665-4C54-A27F-7B054BD863EA}" type="pres">
      <dgm:prSet presAssocID="{72216BA8-697D-4DB6-B217-290C82820A4A}" presName="Name37" presStyleLbl="parChTrans1D2" presStyleIdx="0" presStyleCnt="3"/>
      <dgm:spPr/>
    </dgm:pt>
    <dgm:pt modelId="{84D219A6-606D-48DE-9D5F-47E8D1470271}" type="pres">
      <dgm:prSet presAssocID="{A68BC8BA-7E36-489E-A38C-B8DBF67C5162}" presName="hierRoot2" presStyleCnt="0">
        <dgm:presLayoutVars>
          <dgm:hierBranch val="init"/>
        </dgm:presLayoutVars>
      </dgm:prSet>
      <dgm:spPr/>
    </dgm:pt>
    <dgm:pt modelId="{492297ED-CEC0-4A10-8526-7BBD70FBDC4C}" type="pres">
      <dgm:prSet presAssocID="{A68BC8BA-7E36-489E-A38C-B8DBF67C5162}" presName="rootComposite" presStyleCnt="0"/>
      <dgm:spPr/>
    </dgm:pt>
    <dgm:pt modelId="{730FE88A-EAB6-44A5-AB33-0EC98067AAB8}" type="pres">
      <dgm:prSet presAssocID="{A68BC8BA-7E36-489E-A38C-B8DBF67C5162}" presName="rootText" presStyleLbl="node2" presStyleIdx="0" presStyleCnt="3">
        <dgm:presLayoutVars>
          <dgm:chPref val="3"/>
        </dgm:presLayoutVars>
      </dgm:prSet>
      <dgm:spPr/>
    </dgm:pt>
    <dgm:pt modelId="{F09A733C-138E-4684-8A7F-15CA7B3C6CC5}" type="pres">
      <dgm:prSet presAssocID="{A68BC8BA-7E36-489E-A38C-B8DBF67C5162}" presName="rootConnector" presStyleLbl="node2" presStyleIdx="0" presStyleCnt="3"/>
      <dgm:spPr/>
    </dgm:pt>
    <dgm:pt modelId="{40D12D83-B20C-4BF2-A728-7B150B8FC2B7}" type="pres">
      <dgm:prSet presAssocID="{A68BC8BA-7E36-489E-A38C-B8DBF67C5162}" presName="hierChild4" presStyleCnt="0"/>
      <dgm:spPr/>
    </dgm:pt>
    <dgm:pt modelId="{758334BE-2D44-4457-8017-22C5E899F331}" type="pres">
      <dgm:prSet presAssocID="{A68BC8BA-7E36-489E-A38C-B8DBF67C5162}" presName="hierChild5" presStyleCnt="0"/>
      <dgm:spPr/>
    </dgm:pt>
    <dgm:pt modelId="{8301A8A2-3E71-4921-9BE3-5E2EF27A9514}" type="pres">
      <dgm:prSet presAssocID="{482077A2-AFDC-4A94-9671-51280C290DD1}" presName="Name37" presStyleLbl="parChTrans1D2" presStyleIdx="1" presStyleCnt="3"/>
      <dgm:spPr/>
    </dgm:pt>
    <dgm:pt modelId="{6DF6297E-EBAC-4600-BECA-2F3266303A65}" type="pres">
      <dgm:prSet presAssocID="{E3617C40-F7BA-4107-B9E3-FCE742B710D2}" presName="hierRoot2" presStyleCnt="0">
        <dgm:presLayoutVars>
          <dgm:hierBranch val="init"/>
        </dgm:presLayoutVars>
      </dgm:prSet>
      <dgm:spPr/>
    </dgm:pt>
    <dgm:pt modelId="{A4628193-949F-4703-B4D0-EECC99C0AD40}" type="pres">
      <dgm:prSet presAssocID="{E3617C40-F7BA-4107-B9E3-FCE742B710D2}" presName="rootComposite" presStyleCnt="0"/>
      <dgm:spPr/>
    </dgm:pt>
    <dgm:pt modelId="{761F4B90-94EE-4FF8-9809-F4EFFC1459A8}" type="pres">
      <dgm:prSet presAssocID="{E3617C40-F7BA-4107-B9E3-FCE742B710D2}" presName="rootText" presStyleLbl="node2" presStyleIdx="1" presStyleCnt="3">
        <dgm:presLayoutVars>
          <dgm:chPref val="3"/>
        </dgm:presLayoutVars>
      </dgm:prSet>
      <dgm:spPr/>
    </dgm:pt>
    <dgm:pt modelId="{BFECB1C8-7BA3-4440-8BC7-35884EBA39FE}" type="pres">
      <dgm:prSet presAssocID="{E3617C40-F7BA-4107-B9E3-FCE742B710D2}" presName="rootConnector" presStyleLbl="node2" presStyleIdx="1" presStyleCnt="3"/>
      <dgm:spPr/>
    </dgm:pt>
    <dgm:pt modelId="{D5800267-BC95-4773-BAB3-91AF718EF6D0}" type="pres">
      <dgm:prSet presAssocID="{E3617C40-F7BA-4107-B9E3-FCE742B710D2}" presName="hierChild4" presStyleCnt="0"/>
      <dgm:spPr/>
    </dgm:pt>
    <dgm:pt modelId="{D76EA1BE-9453-46FC-919B-EB413817A000}" type="pres">
      <dgm:prSet presAssocID="{E3617C40-F7BA-4107-B9E3-FCE742B710D2}" presName="hierChild5" presStyleCnt="0"/>
      <dgm:spPr/>
    </dgm:pt>
    <dgm:pt modelId="{7D7350E8-474D-46C3-8EDA-D98292300C3A}" type="pres">
      <dgm:prSet presAssocID="{DE38F67E-4E10-4D9F-9CD3-49067D5CEC0D}" presName="Name37" presStyleLbl="parChTrans1D2" presStyleIdx="2" presStyleCnt="3"/>
      <dgm:spPr/>
    </dgm:pt>
    <dgm:pt modelId="{F5946671-8E80-41BE-9720-C351698F999B}" type="pres">
      <dgm:prSet presAssocID="{E097C95F-062A-480A-8BF6-D49E4CFDFA24}" presName="hierRoot2" presStyleCnt="0">
        <dgm:presLayoutVars>
          <dgm:hierBranch val="init"/>
        </dgm:presLayoutVars>
      </dgm:prSet>
      <dgm:spPr/>
    </dgm:pt>
    <dgm:pt modelId="{4B6DAE82-25DC-4C15-BD28-04426EFEEC29}" type="pres">
      <dgm:prSet presAssocID="{E097C95F-062A-480A-8BF6-D49E4CFDFA24}" presName="rootComposite" presStyleCnt="0"/>
      <dgm:spPr/>
    </dgm:pt>
    <dgm:pt modelId="{67B47AD0-240A-484B-8715-49F48CF6D28C}" type="pres">
      <dgm:prSet presAssocID="{E097C95F-062A-480A-8BF6-D49E4CFDFA24}" presName="rootText" presStyleLbl="node2" presStyleIdx="2" presStyleCnt="3">
        <dgm:presLayoutVars>
          <dgm:chPref val="3"/>
        </dgm:presLayoutVars>
      </dgm:prSet>
      <dgm:spPr/>
    </dgm:pt>
    <dgm:pt modelId="{ECF0FF80-F970-4F49-885F-4C4729F2C524}" type="pres">
      <dgm:prSet presAssocID="{E097C95F-062A-480A-8BF6-D49E4CFDFA24}" presName="rootConnector" presStyleLbl="node2" presStyleIdx="2" presStyleCnt="3"/>
      <dgm:spPr/>
    </dgm:pt>
    <dgm:pt modelId="{4C1A32BF-C6F8-4626-82E7-E06A1BEA259B}" type="pres">
      <dgm:prSet presAssocID="{E097C95F-062A-480A-8BF6-D49E4CFDFA24}" presName="hierChild4" presStyleCnt="0"/>
      <dgm:spPr/>
    </dgm:pt>
    <dgm:pt modelId="{1A24CE2A-E891-48C4-8388-89893313621F}" type="pres">
      <dgm:prSet presAssocID="{E097C95F-062A-480A-8BF6-D49E4CFDFA24}" presName="hierChild5" presStyleCnt="0"/>
      <dgm:spPr/>
    </dgm:pt>
    <dgm:pt modelId="{F61EDF64-B89A-4313-ADD4-60771F23B677}" type="pres">
      <dgm:prSet presAssocID="{0ADC6EE7-BE6F-47B7-9109-C648113D234A}" presName="hierChild3" presStyleCnt="0"/>
      <dgm:spPr/>
    </dgm:pt>
  </dgm:ptLst>
  <dgm:cxnLst>
    <dgm:cxn modelId="{F07CF60B-56C8-4466-9641-1943FB34F8D5}" type="presOf" srcId="{E097C95F-062A-480A-8BF6-D49E4CFDFA24}" destId="{67B47AD0-240A-484B-8715-49F48CF6D28C}" srcOrd="0" destOrd="0" presId="urn:microsoft.com/office/officeart/2005/8/layout/orgChart1"/>
    <dgm:cxn modelId="{00E12623-6397-4854-8EC1-60C8B1273D39}" type="presOf" srcId="{E3617C40-F7BA-4107-B9E3-FCE742B710D2}" destId="{BFECB1C8-7BA3-4440-8BC7-35884EBA39FE}" srcOrd="1" destOrd="0" presId="urn:microsoft.com/office/officeart/2005/8/layout/orgChart1"/>
    <dgm:cxn modelId="{A4EF6930-4036-4435-BE0F-B3EAD7DD9571}" type="presOf" srcId="{DE38F67E-4E10-4D9F-9CD3-49067D5CEC0D}" destId="{7D7350E8-474D-46C3-8EDA-D98292300C3A}" srcOrd="0" destOrd="0" presId="urn:microsoft.com/office/officeart/2005/8/layout/orgChart1"/>
    <dgm:cxn modelId="{0990F832-5E59-462B-BCF4-3DAA3318D536}" type="presOf" srcId="{0ADC6EE7-BE6F-47B7-9109-C648113D234A}" destId="{9C54C32A-532F-4E09-BEB3-3BAED91D0C2D}" srcOrd="1" destOrd="0" presId="urn:microsoft.com/office/officeart/2005/8/layout/orgChart1"/>
    <dgm:cxn modelId="{1D6F0D39-8411-4B50-89A6-80183000C43D}" type="presOf" srcId="{72216BA8-697D-4DB6-B217-290C82820A4A}" destId="{FC05ECB1-F665-4C54-A27F-7B054BD863EA}" srcOrd="0" destOrd="0" presId="urn:microsoft.com/office/officeart/2005/8/layout/orgChart1"/>
    <dgm:cxn modelId="{80C8565B-0604-4838-A68F-0DEA0E5F96D2}" type="presOf" srcId="{E097C95F-062A-480A-8BF6-D49E4CFDFA24}" destId="{ECF0FF80-F970-4F49-885F-4C4729F2C524}" srcOrd="1" destOrd="0" presId="urn:microsoft.com/office/officeart/2005/8/layout/orgChart1"/>
    <dgm:cxn modelId="{7F4E9E71-5B9B-4869-AC9F-AA6179CFD148}" srcId="{0ADC6EE7-BE6F-47B7-9109-C648113D234A}" destId="{E3617C40-F7BA-4107-B9E3-FCE742B710D2}" srcOrd="1" destOrd="0" parTransId="{482077A2-AFDC-4A94-9671-51280C290DD1}" sibTransId="{1B8C0E9F-788C-4A6A-B892-64B6385408D8}"/>
    <dgm:cxn modelId="{E5BD5883-8CA5-4D1F-8ADC-FDEC51F6AF87}" srcId="{0ADC6EE7-BE6F-47B7-9109-C648113D234A}" destId="{A68BC8BA-7E36-489E-A38C-B8DBF67C5162}" srcOrd="0" destOrd="0" parTransId="{72216BA8-697D-4DB6-B217-290C82820A4A}" sibTransId="{09F95632-B27F-4921-A08B-99D3BBA20AED}"/>
    <dgm:cxn modelId="{A8C66284-7D40-42F8-A949-A1350A4235BC}" type="presOf" srcId="{482077A2-AFDC-4A94-9671-51280C290DD1}" destId="{8301A8A2-3E71-4921-9BE3-5E2EF27A9514}" srcOrd="0" destOrd="0" presId="urn:microsoft.com/office/officeart/2005/8/layout/orgChart1"/>
    <dgm:cxn modelId="{F7078786-5E41-4167-94F7-68C031E7D298}" srcId="{A93C0ADF-C510-4B55-A14C-FD7B5EDF7349}" destId="{0ADC6EE7-BE6F-47B7-9109-C648113D234A}" srcOrd="0" destOrd="0" parTransId="{D5080E22-693D-47D0-86C3-3DF336BBEE78}" sibTransId="{B4AFAEAB-B44A-41DB-AF5E-3E4C2AC7CAF2}"/>
    <dgm:cxn modelId="{260E2388-18E1-40B4-8FE9-D88CC7605589}" type="presOf" srcId="{E3617C40-F7BA-4107-B9E3-FCE742B710D2}" destId="{761F4B90-94EE-4FF8-9809-F4EFFC1459A8}" srcOrd="0" destOrd="0" presId="urn:microsoft.com/office/officeart/2005/8/layout/orgChart1"/>
    <dgm:cxn modelId="{A2ABBDA3-33A7-405D-899E-6D15AFD30AEA}" type="presOf" srcId="{0ADC6EE7-BE6F-47B7-9109-C648113D234A}" destId="{40965306-EFCA-4131-8B01-DCCCBBBD5D32}" srcOrd="0" destOrd="0" presId="urn:microsoft.com/office/officeart/2005/8/layout/orgChart1"/>
    <dgm:cxn modelId="{D0E077B9-4CF3-4ECB-AB64-BE85F6C104EB}" srcId="{0ADC6EE7-BE6F-47B7-9109-C648113D234A}" destId="{E097C95F-062A-480A-8BF6-D49E4CFDFA24}" srcOrd="2" destOrd="0" parTransId="{DE38F67E-4E10-4D9F-9CD3-49067D5CEC0D}" sibTransId="{788AF1B7-C4FA-46B3-930B-D742FCDC8EBB}"/>
    <dgm:cxn modelId="{9E7878EB-03A4-4D46-96A8-CE97B339546D}" type="presOf" srcId="{A93C0ADF-C510-4B55-A14C-FD7B5EDF7349}" destId="{CC2DD0B9-2A4E-4FD8-9EC6-D29B306A4138}" srcOrd="0" destOrd="0" presId="urn:microsoft.com/office/officeart/2005/8/layout/orgChart1"/>
    <dgm:cxn modelId="{2DAC9CED-2EDD-4877-A609-C32AB8A7E418}" type="presOf" srcId="{A68BC8BA-7E36-489E-A38C-B8DBF67C5162}" destId="{730FE88A-EAB6-44A5-AB33-0EC98067AAB8}" srcOrd="0" destOrd="0" presId="urn:microsoft.com/office/officeart/2005/8/layout/orgChart1"/>
    <dgm:cxn modelId="{F64BE1F8-6870-4992-AD7A-8D14649DD50B}" type="presOf" srcId="{A68BC8BA-7E36-489E-A38C-B8DBF67C5162}" destId="{F09A733C-138E-4684-8A7F-15CA7B3C6CC5}" srcOrd="1" destOrd="0" presId="urn:microsoft.com/office/officeart/2005/8/layout/orgChart1"/>
    <dgm:cxn modelId="{8A144D38-4805-4A26-A002-E6B266115A75}" type="presParOf" srcId="{CC2DD0B9-2A4E-4FD8-9EC6-D29B306A4138}" destId="{CFE59814-2004-41CF-9A85-986450F2B09A}" srcOrd="0" destOrd="0" presId="urn:microsoft.com/office/officeart/2005/8/layout/orgChart1"/>
    <dgm:cxn modelId="{F5170F26-B50B-4E52-B191-8DB67B5368FE}" type="presParOf" srcId="{CFE59814-2004-41CF-9A85-986450F2B09A}" destId="{D5F58EF6-1E1A-466F-899D-3424045C8C4E}" srcOrd="0" destOrd="0" presId="urn:microsoft.com/office/officeart/2005/8/layout/orgChart1"/>
    <dgm:cxn modelId="{51DC45FF-2CEC-4C69-ABA5-FBF6BEF1E9DA}" type="presParOf" srcId="{D5F58EF6-1E1A-466F-899D-3424045C8C4E}" destId="{40965306-EFCA-4131-8B01-DCCCBBBD5D32}" srcOrd="0" destOrd="0" presId="urn:microsoft.com/office/officeart/2005/8/layout/orgChart1"/>
    <dgm:cxn modelId="{51BB734A-49E8-4938-A866-FA1B6E7CEF35}" type="presParOf" srcId="{D5F58EF6-1E1A-466F-899D-3424045C8C4E}" destId="{9C54C32A-532F-4E09-BEB3-3BAED91D0C2D}" srcOrd="1" destOrd="0" presId="urn:microsoft.com/office/officeart/2005/8/layout/orgChart1"/>
    <dgm:cxn modelId="{498CF84C-C2E2-4BEB-AE8A-A25EC2E1951C}" type="presParOf" srcId="{CFE59814-2004-41CF-9A85-986450F2B09A}" destId="{13230097-D941-4DBF-97CA-3C4D0E028936}" srcOrd="1" destOrd="0" presId="urn:microsoft.com/office/officeart/2005/8/layout/orgChart1"/>
    <dgm:cxn modelId="{CD75C6B2-653A-433A-88E7-D7C615329833}" type="presParOf" srcId="{13230097-D941-4DBF-97CA-3C4D0E028936}" destId="{FC05ECB1-F665-4C54-A27F-7B054BD863EA}" srcOrd="0" destOrd="0" presId="urn:microsoft.com/office/officeart/2005/8/layout/orgChart1"/>
    <dgm:cxn modelId="{B301C6BA-8A51-418D-ABEF-FAD8C6864800}" type="presParOf" srcId="{13230097-D941-4DBF-97CA-3C4D0E028936}" destId="{84D219A6-606D-48DE-9D5F-47E8D1470271}" srcOrd="1" destOrd="0" presId="urn:microsoft.com/office/officeart/2005/8/layout/orgChart1"/>
    <dgm:cxn modelId="{F8887255-5AD1-4756-8D35-37FCDAE7EA07}" type="presParOf" srcId="{84D219A6-606D-48DE-9D5F-47E8D1470271}" destId="{492297ED-CEC0-4A10-8526-7BBD70FBDC4C}" srcOrd="0" destOrd="0" presId="urn:microsoft.com/office/officeart/2005/8/layout/orgChart1"/>
    <dgm:cxn modelId="{994D7954-C175-4BCB-97F2-C8024A65D631}" type="presParOf" srcId="{492297ED-CEC0-4A10-8526-7BBD70FBDC4C}" destId="{730FE88A-EAB6-44A5-AB33-0EC98067AAB8}" srcOrd="0" destOrd="0" presId="urn:microsoft.com/office/officeart/2005/8/layout/orgChart1"/>
    <dgm:cxn modelId="{47380330-3E80-4505-B88E-E8D6D6F7B018}" type="presParOf" srcId="{492297ED-CEC0-4A10-8526-7BBD70FBDC4C}" destId="{F09A733C-138E-4684-8A7F-15CA7B3C6CC5}" srcOrd="1" destOrd="0" presId="urn:microsoft.com/office/officeart/2005/8/layout/orgChart1"/>
    <dgm:cxn modelId="{FB2189A2-BFC6-425A-B86D-8D6C1F9F1D01}" type="presParOf" srcId="{84D219A6-606D-48DE-9D5F-47E8D1470271}" destId="{40D12D83-B20C-4BF2-A728-7B150B8FC2B7}" srcOrd="1" destOrd="0" presId="urn:microsoft.com/office/officeart/2005/8/layout/orgChart1"/>
    <dgm:cxn modelId="{5FA074CC-480A-44C3-B16B-8180898AF730}" type="presParOf" srcId="{84D219A6-606D-48DE-9D5F-47E8D1470271}" destId="{758334BE-2D44-4457-8017-22C5E899F331}" srcOrd="2" destOrd="0" presId="urn:microsoft.com/office/officeart/2005/8/layout/orgChart1"/>
    <dgm:cxn modelId="{47D54B2F-556A-4D4F-A76C-45E50A027F12}" type="presParOf" srcId="{13230097-D941-4DBF-97CA-3C4D0E028936}" destId="{8301A8A2-3E71-4921-9BE3-5E2EF27A9514}" srcOrd="2" destOrd="0" presId="urn:microsoft.com/office/officeart/2005/8/layout/orgChart1"/>
    <dgm:cxn modelId="{07459C05-A5DE-4DDF-B084-7A587C954601}" type="presParOf" srcId="{13230097-D941-4DBF-97CA-3C4D0E028936}" destId="{6DF6297E-EBAC-4600-BECA-2F3266303A65}" srcOrd="3" destOrd="0" presId="urn:microsoft.com/office/officeart/2005/8/layout/orgChart1"/>
    <dgm:cxn modelId="{5F7706F2-806C-467D-A23C-2A6DA36FD959}" type="presParOf" srcId="{6DF6297E-EBAC-4600-BECA-2F3266303A65}" destId="{A4628193-949F-4703-B4D0-EECC99C0AD40}" srcOrd="0" destOrd="0" presId="urn:microsoft.com/office/officeart/2005/8/layout/orgChart1"/>
    <dgm:cxn modelId="{44A223D1-88C3-4225-813C-2EE84698E7A5}" type="presParOf" srcId="{A4628193-949F-4703-B4D0-EECC99C0AD40}" destId="{761F4B90-94EE-4FF8-9809-F4EFFC1459A8}" srcOrd="0" destOrd="0" presId="urn:microsoft.com/office/officeart/2005/8/layout/orgChart1"/>
    <dgm:cxn modelId="{9F85E9C1-2617-4626-83FD-365CE94DD334}" type="presParOf" srcId="{A4628193-949F-4703-B4D0-EECC99C0AD40}" destId="{BFECB1C8-7BA3-4440-8BC7-35884EBA39FE}" srcOrd="1" destOrd="0" presId="urn:microsoft.com/office/officeart/2005/8/layout/orgChart1"/>
    <dgm:cxn modelId="{B3D39A40-EC8B-4D16-8C17-9A9489BCA295}" type="presParOf" srcId="{6DF6297E-EBAC-4600-BECA-2F3266303A65}" destId="{D5800267-BC95-4773-BAB3-91AF718EF6D0}" srcOrd="1" destOrd="0" presId="urn:microsoft.com/office/officeart/2005/8/layout/orgChart1"/>
    <dgm:cxn modelId="{BD948DC9-FE2B-496F-833F-96FD41EB021A}" type="presParOf" srcId="{6DF6297E-EBAC-4600-BECA-2F3266303A65}" destId="{D76EA1BE-9453-46FC-919B-EB413817A000}" srcOrd="2" destOrd="0" presId="urn:microsoft.com/office/officeart/2005/8/layout/orgChart1"/>
    <dgm:cxn modelId="{72FD55E5-8B7C-416A-B228-E7523BCC28C6}" type="presParOf" srcId="{13230097-D941-4DBF-97CA-3C4D0E028936}" destId="{7D7350E8-474D-46C3-8EDA-D98292300C3A}" srcOrd="4" destOrd="0" presId="urn:microsoft.com/office/officeart/2005/8/layout/orgChart1"/>
    <dgm:cxn modelId="{6E6E973E-7940-4E94-8C18-19A12BD44DD7}" type="presParOf" srcId="{13230097-D941-4DBF-97CA-3C4D0E028936}" destId="{F5946671-8E80-41BE-9720-C351698F999B}" srcOrd="5" destOrd="0" presId="urn:microsoft.com/office/officeart/2005/8/layout/orgChart1"/>
    <dgm:cxn modelId="{245B34AF-4777-495F-9374-524850088BD6}" type="presParOf" srcId="{F5946671-8E80-41BE-9720-C351698F999B}" destId="{4B6DAE82-25DC-4C15-BD28-04426EFEEC29}" srcOrd="0" destOrd="0" presId="urn:microsoft.com/office/officeart/2005/8/layout/orgChart1"/>
    <dgm:cxn modelId="{B2B00DA2-DC49-4B61-A271-B69AB8EC6438}" type="presParOf" srcId="{4B6DAE82-25DC-4C15-BD28-04426EFEEC29}" destId="{67B47AD0-240A-484B-8715-49F48CF6D28C}" srcOrd="0" destOrd="0" presId="urn:microsoft.com/office/officeart/2005/8/layout/orgChart1"/>
    <dgm:cxn modelId="{85514157-EE67-464B-90CD-B8EAB1017798}" type="presParOf" srcId="{4B6DAE82-25DC-4C15-BD28-04426EFEEC29}" destId="{ECF0FF80-F970-4F49-885F-4C4729F2C524}" srcOrd="1" destOrd="0" presId="urn:microsoft.com/office/officeart/2005/8/layout/orgChart1"/>
    <dgm:cxn modelId="{10D657D7-5445-410E-A897-6E3A08D8B949}" type="presParOf" srcId="{F5946671-8E80-41BE-9720-C351698F999B}" destId="{4C1A32BF-C6F8-4626-82E7-E06A1BEA259B}" srcOrd="1" destOrd="0" presId="urn:microsoft.com/office/officeart/2005/8/layout/orgChart1"/>
    <dgm:cxn modelId="{C0D5AAFA-9F60-45BB-8A24-2A4935DCA85D}" type="presParOf" srcId="{F5946671-8E80-41BE-9720-C351698F999B}" destId="{1A24CE2A-E891-48C4-8388-89893313621F}" srcOrd="2" destOrd="0" presId="urn:microsoft.com/office/officeart/2005/8/layout/orgChart1"/>
    <dgm:cxn modelId="{D2AE2539-B649-416D-987B-1DAF0F8EE3D4}" type="presParOf" srcId="{CFE59814-2004-41CF-9A85-986450F2B09A}" destId="{F61EDF64-B89A-4313-ADD4-60771F23B677}"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0FAC9B-CA7E-4C49-9A0F-767F64CA1C98}" type="doc">
      <dgm:prSet loTypeId="urn:microsoft.com/office/officeart/2008/layout/RadialCluster" loCatId="cycle" qsTypeId="urn:microsoft.com/office/officeart/2005/8/quickstyle/simple1" qsCatId="simple" csTypeId="urn:microsoft.com/office/officeart/2005/8/colors/accent0_3" csCatId="mainScheme" phldr="1"/>
      <dgm:spPr/>
      <dgm:t>
        <a:bodyPr/>
        <a:lstStyle/>
        <a:p>
          <a:endParaRPr lang="de-DE"/>
        </a:p>
      </dgm:t>
    </dgm:pt>
    <dgm:pt modelId="{B67FFEAD-CB49-41BB-8317-077360DF18C7}">
      <dgm:prSet phldrT="[Text]" custT="1"/>
      <dgm:spPr>
        <a:solidFill>
          <a:srgbClr val="0065BD"/>
        </a:solidFill>
        <a:ln>
          <a:solidFill>
            <a:srgbClr val="DAD7CB"/>
          </a:solidFill>
        </a:ln>
      </dgm:spPr>
      <dgm:t>
        <a:bodyPr/>
        <a:lstStyle/>
        <a:p>
          <a:pPr>
            <a:lnSpc>
              <a:spcPct val="125000"/>
            </a:lnSpc>
          </a:pPr>
          <a:r>
            <a:rPr lang="en-US" sz="1400" dirty="0">
              <a:solidFill>
                <a:srgbClr val="DAD7CB"/>
              </a:solidFill>
            </a:rPr>
            <a:t>Mobile devices</a:t>
          </a:r>
          <a:endParaRPr lang="de-DE" sz="1400" b="1" dirty="0">
            <a:solidFill>
              <a:srgbClr val="DAD7CB"/>
            </a:solidFill>
          </a:endParaRPr>
        </a:p>
      </dgm:t>
    </dgm:pt>
    <dgm:pt modelId="{DA5F35A2-0467-484F-872A-15A50545173B}" type="parTrans" cxnId="{0B57019E-D007-4074-8404-BDF51EB756AC}">
      <dgm:prSet/>
      <dgm:spPr/>
      <dgm:t>
        <a:bodyPr/>
        <a:lstStyle/>
        <a:p>
          <a:endParaRPr lang="de-DE">
            <a:solidFill>
              <a:srgbClr val="DAD7CB"/>
            </a:solidFill>
          </a:endParaRPr>
        </a:p>
      </dgm:t>
    </dgm:pt>
    <dgm:pt modelId="{C0B79A5B-4A4E-433B-9A70-5D6F8C7202D0}" type="sibTrans" cxnId="{0B57019E-D007-4074-8404-BDF51EB756AC}">
      <dgm:prSet/>
      <dgm:spPr/>
      <dgm:t>
        <a:bodyPr/>
        <a:lstStyle/>
        <a:p>
          <a:endParaRPr lang="de-DE">
            <a:solidFill>
              <a:srgbClr val="DAD7CB"/>
            </a:solidFill>
          </a:endParaRPr>
        </a:p>
      </dgm:t>
    </dgm:pt>
    <dgm:pt modelId="{5973B48E-E351-4BE9-BCBF-B8314B1AAF89}">
      <dgm:prSet phldrT="[Text]" custT="1"/>
      <dgm:spPr>
        <a:solidFill>
          <a:srgbClr val="0065BD"/>
        </a:solidFill>
        <a:ln>
          <a:solidFill>
            <a:srgbClr val="DAD7CB"/>
          </a:solidFill>
        </a:ln>
      </dgm:spPr>
      <dgm:t>
        <a:bodyPr/>
        <a:lstStyle/>
        <a:p>
          <a:r>
            <a:rPr lang="de-DE" sz="1400" dirty="0">
              <a:solidFill>
                <a:srgbClr val="DAD7CB"/>
              </a:solidFill>
            </a:rPr>
            <a:t>Real-time </a:t>
          </a:r>
          <a:r>
            <a:rPr lang="de-DE" sz="1400" dirty="0" err="1">
              <a:solidFill>
                <a:srgbClr val="DAD7CB"/>
              </a:solidFill>
            </a:rPr>
            <a:t>responsiveness</a:t>
          </a:r>
          <a:endParaRPr lang="de-DE" sz="1400" dirty="0">
            <a:solidFill>
              <a:srgbClr val="DAD7CB"/>
            </a:solidFill>
          </a:endParaRPr>
        </a:p>
      </dgm:t>
    </dgm:pt>
    <dgm:pt modelId="{AB531B34-F09B-46D1-AA71-61459AE8A38E}" type="parTrans" cxnId="{88A421AD-C379-40F9-B6FB-A317E6573A2E}">
      <dgm:prSet/>
      <dgm:spPr/>
      <dgm:t>
        <a:bodyPr/>
        <a:lstStyle/>
        <a:p>
          <a:endParaRPr lang="de-DE">
            <a:solidFill>
              <a:srgbClr val="DAD7CB"/>
            </a:solidFill>
          </a:endParaRPr>
        </a:p>
      </dgm:t>
    </dgm:pt>
    <dgm:pt modelId="{CA5A1C1F-A3C6-49E0-93E4-7C8D8E815831}" type="sibTrans" cxnId="{88A421AD-C379-40F9-B6FB-A317E6573A2E}">
      <dgm:prSet/>
      <dgm:spPr/>
      <dgm:t>
        <a:bodyPr/>
        <a:lstStyle/>
        <a:p>
          <a:endParaRPr lang="de-DE">
            <a:solidFill>
              <a:srgbClr val="DAD7CB"/>
            </a:solidFill>
          </a:endParaRPr>
        </a:p>
      </dgm:t>
    </dgm:pt>
    <dgm:pt modelId="{8CB7F9F2-964C-4FE6-8FAC-BEB6AF627E9F}">
      <dgm:prSet phldrT="[Text]" custT="1"/>
      <dgm:spPr>
        <a:solidFill>
          <a:srgbClr val="0065BD"/>
        </a:solidFill>
        <a:ln>
          <a:solidFill>
            <a:srgbClr val="DAD7CB"/>
          </a:solidFill>
        </a:ln>
      </dgm:spPr>
      <dgm:t>
        <a:bodyPr/>
        <a:lstStyle/>
        <a:p>
          <a:r>
            <a:rPr lang="de-DE" sz="1400" dirty="0">
              <a:solidFill>
                <a:srgbClr val="DAD7CB"/>
              </a:solidFill>
            </a:rPr>
            <a:t>Memory </a:t>
          </a:r>
          <a:r>
            <a:rPr lang="de-DE" sz="1400" dirty="0" err="1">
              <a:solidFill>
                <a:srgbClr val="DAD7CB"/>
              </a:solidFill>
            </a:rPr>
            <a:t>constraints</a:t>
          </a:r>
          <a:endParaRPr lang="de-DE" sz="1400" dirty="0">
            <a:solidFill>
              <a:srgbClr val="DAD7CB"/>
            </a:solidFill>
          </a:endParaRPr>
        </a:p>
      </dgm:t>
    </dgm:pt>
    <dgm:pt modelId="{0606E574-4FE3-441A-BC2A-D72E956C49B7}" type="sibTrans" cxnId="{C18084C4-9489-44EA-8306-F7A5FE397DBF}">
      <dgm:prSet/>
      <dgm:spPr/>
      <dgm:t>
        <a:bodyPr/>
        <a:lstStyle/>
        <a:p>
          <a:endParaRPr lang="de-DE">
            <a:solidFill>
              <a:srgbClr val="DAD7CB"/>
            </a:solidFill>
          </a:endParaRPr>
        </a:p>
      </dgm:t>
    </dgm:pt>
    <dgm:pt modelId="{BE051610-7691-4E6F-A541-7F7DA726F9BD}" type="parTrans" cxnId="{C18084C4-9489-44EA-8306-F7A5FE397DBF}">
      <dgm:prSet/>
      <dgm:spPr/>
      <dgm:t>
        <a:bodyPr/>
        <a:lstStyle/>
        <a:p>
          <a:endParaRPr lang="de-DE">
            <a:solidFill>
              <a:srgbClr val="DAD7CB"/>
            </a:solidFill>
          </a:endParaRPr>
        </a:p>
      </dgm:t>
    </dgm:pt>
    <dgm:pt modelId="{2A5BBEC4-1208-41F4-BB3F-4D0AFBB6E704}">
      <dgm:prSet phldrT="[Text]" custT="1"/>
      <dgm:spPr>
        <a:solidFill>
          <a:srgbClr val="0065BD"/>
        </a:solidFill>
        <a:ln>
          <a:solidFill>
            <a:srgbClr val="DAD7CB"/>
          </a:solidFill>
        </a:ln>
      </dgm:spPr>
      <dgm:t>
        <a:bodyPr/>
        <a:lstStyle/>
        <a:p>
          <a:r>
            <a:rPr lang="de-DE" sz="1400" dirty="0">
              <a:solidFill>
                <a:srgbClr val="DAD7CB"/>
              </a:solidFill>
            </a:rPr>
            <a:t>Power </a:t>
          </a:r>
          <a:r>
            <a:rPr lang="de-DE" sz="1400" dirty="0" err="1">
              <a:solidFill>
                <a:srgbClr val="DAD7CB"/>
              </a:solidFill>
            </a:rPr>
            <a:t>consumption</a:t>
          </a:r>
          <a:endParaRPr lang="de-DE" sz="1400" dirty="0">
            <a:solidFill>
              <a:srgbClr val="DAD7CB"/>
            </a:solidFill>
          </a:endParaRPr>
        </a:p>
      </dgm:t>
    </dgm:pt>
    <dgm:pt modelId="{8E21150C-112F-44DD-827B-CA5F3F6AA725}" type="sibTrans" cxnId="{E6D4E6A7-D6A0-4609-B736-B82438CD8D27}">
      <dgm:prSet/>
      <dgm:spPr/>
      <dgm:t>
        <a:bodyPr/>
        <a:lstStyle/>
        <a:p>
          <a:endParaRPr lang="de-DE">
            <a:solidFill>
              <a:srgbClr val="DAD7CB"/>
            </a:solidFill>
          </a:endParaRPr>
        </a:p>
      </dgm:t>
    </dgm:pt>
    <dgm:pt modelId="{20C092F8-3274-420A-8609-D029F74722E7}" type="parTrans" cxnId="{E6D4E6A7-D6A0-4609-B736-B82438CD8D27}">
      <dgm:prSet/>
      <dgm:spPr/>
      <dgm:t>
        <a:bodyPr/>
        <a:lstStyle/>
        <a:p>
          <a:endParaRPr lang="de-DE">
            <a:solidFill>
              <a:srgbClr val="DAD7CB"/>
            </a:solidFill>
          </a:endParaRPr>
        </a:p>
      </dgm:t>
    </dgm:pt>
    <dgm:pt modelId="{F6934BD1-EC49-4089-89A8-40C27E1A2EB8}" type="pres">
      <dgm:prSet presAssocID="{5D0FAC9B-CA7E-4C49-9A0F-767F64CA1C98}" presName="Name0" presStyleCnt="0">
        <dgm:presLayoutVars>
          <dgm:chMax val="1"/>
          <dgm:chPref val="1"/>
          <dgm:dir/>
          <dgm:animOne val="branch"/>
          <dgm:animLvl val="lvl"/>
        </dgm:presLayoutVars>
      </dgm:prSet>
      <dgm:spPr/>
    </dgm:pt>
    <dgm:pt modelId="{47EDC936-CCBF-46A5-A29C-AFB6B1F8A97C}" type="pres">
      <dgm:prSet presAssocID="{B67FFEAD-CB49-41BB-8317-077360DF18C7}" presName="singleCycle" presStyleCnt="0"/>
      <dgm:spPr/>
    </dgm:pt>
    <dgm:pt modelId="{5CE9E46A-A270-4320-BAC8-4040DA667647}" type="pres">
      <dgm:prSet presAssocID="{B67FFEAD-CB49-41BB-8317-077360DF18C7}" presName="singleCenter" presStyleLbl="node1" presStyleIdx="0" presStyleCnt="4" custScaleX="154425" custScaleY="112927" custLinFactNeighborX="42" custLinFactNeighborY="-7262">
        <dgm:presLayoutVars>
          <dgm:chMax val="7"/>
          <dgm:chPref val="7"/>
        </dgm:presLayoutVars>
      </dgm:prSet>
      <dgm:spPr/>
    </dgm:pt>
    <dgm:pt modelId="{4C29F58F-00D9-43F6-8D88-025F6A292C3F}" type="pres">
      <dgm:prSet presAssocID="{20C092F8-3274-420A-8609-D029F74722E7}" presName="Name56" presStyleLbl="parChTrans1D2" presStyleIdx="0" presStyleCnt="3"/>
      <dgm:spPr/>
    </dgm:pt>
    <dgm:pt modelId="{31A3DF99-8659-406C-BEE7-F39AD2297B83}" type="pres">
      <dgm:prSet presAssocID="{2A5BBEC4-1208-41F4-BB3F-4D0AFBB6E704}" presName="text0" presStyleLbl="node1" presStyleIdx="1" presStyleCnt="4" custScaleX="220355" custScaleY="66106">
        <dgm:presLayoutVars>
          <dgm:bulletEnabled val="1"/>
        </dgm:presLayoutVars>
      </dgm:prSet>
      <dgm:spPr/>
    </dgm:pt>
    <dgm:pt modelId="{87B76314-E5F3-4C3D-9A52-689AB841A118}" type="pres">
      <dgm:prSet presAssocID="{BE051610-7691-4E6F-A541-7F7DA726F9BD}" presName="Name56" presStyleLbl="parChTrans1D2" presStyleIdx="1" presStyleCnt="3"/>
      <dgm:spPr/>
    </dgm:pt>
    <dgm:pt modelId="{3249EC3E-C3A9-4AD5-A894-47E93FED7D96}" type="pres">
      <dgm:prSet presAssocID="{8CB7F9F2-964C-4FE6-8FAC-BEB6AF627E9F}" presName="text0" presStyleLbl="node1" presStyleIdx="2" presStyleCnt="4" custScaleX="220355" custScaleY="66106">
        <dgm:presLayoutVars>
          <dgm:bulletEnabled val="1"/>
        </dgm:presLayoutVars>
      </dgm:prSet>
      <dgm:spPr/>
    </dgm:pt>
    <dgm:pt modelId="{ECB5DE8D-14F8-45E6-AE84-C80B4B780DF7}" type="pres">
      <dgm:prSet presAssocID="{AB531B34-F09B-46D1-AA71-61459AE8A38E}" presName="Name56" presStyleLbl="parChTrans1D2" presStyleIdx="2" presStyleCnt="3"/>
      <dgm:spPr/>
    </dgm:pt>
    <dgm:pt modelId="{45C214AA-913B-4D9D-9BF7-794B9B2AAB9F}" type="pres">
      <dgm:prSet presAssocID="{5973B48E-E351-4BE9-BCBF-B8314B1AAF89}" presName="text0" presStyleLbl="node1" presStyleIdx="3" presStyleCnt="4" custScaleX="220355" custScaleY="66106">
        <dgm:presLayoutVars>
          <dgm:bulletEnabled val="1"/>
        </dgm:presLayoutVars>
      </dgm:prSet>
      <dgm:spPr/>
    </dgm:pt>
  </dgm:ptLst>
  <dgm:cxnLst>
    <dgm:cxn modelId="{414E9029-5F5D-4C24-BE01-418F75BB08B5}" type="presOf" srcId="{AB531B34-F09B-46D1-AA71-61459AE8A38E}" destId="{ECB5DE8D-14F8-45E6-AE84-C80B4B780DF7}" srcOrd="0" destOrd="0" presId="urn:microsoft.com/office/officeart/2008/layout/RadialCluster"/>
    <dgm:cxn modelId="{DAAB6334-9F5F-4DF4-80D6-30C50650B4A5}" type="presOf" srcId="{5973B48E-E351-4BE9-BCBF-B8314B1AAF89}" destId="{45C214AA-913B-4D9D-9BF7-794B9B2AAB9F}" srcOrd="0" destOrd="0" presId="urn:microsoft.com/office/officeart/2008/layout/RadialCluster"/>
    <dgm:cxn modelId="{5CCA0151-1844-44A3-BB9F-049A8BFEBAA1}" type="presOf" srcId="{B67FFEAD-CB49-41BB-8317-077360DF18C7}" destId="{5CE9E46A-A270-4320-BAC8-4040DA667647}" srcOrd="0" destOrd="0" presId="urn:microsoft.com/office/officeart/2008/layout/RadialCluster"/>
    <dgm:cxn modelId="{DAD3C17E-3E35-450D-98E7-D6EDBB4AED7C}" type="presOf" srcId="{2A5BBEC4-1208-41F4-BB3F-4D0AFBB6E704}" destId="{31A3DF99-8659-406C-BEE7-F39AD2297B83}" srcOrd="0" destOrd="0" presId="urn:microsoft.com/office/officeart/2008/layout/RadialCluster"/>
    <dgm:cxn modelId="{A110AA89-0858-4A92-89E8-E1DA8B75C34D}" type="presOf" srcId="{20C092F8-3274-420A-8609-D029F74722E7}" destId="{4C29F58F-00D9-43F6-8D88-025F6A292C3F}" srcOrd="0" destOrd="0" presId="urn:microsoft.com/office/officeart/2008/layout/RadialCluster"/>
    <dgm:cxn modelId="{21B1FF9A-1A68-4034-86E5-3334BD85229C}" type="presOf" srcId="{8CB7F9F2-964C-4FE6-8FAC-BEB6AF627E9F}" destId="{3249EC3E-C3A9-4AD5-A894-47E93FED7D96}" srcOrd="0" destOrd="0" presId="urn:microsoft.com/office/officeart/2008/layout/RadialCluster"/>
    <dgm:cxn modelId="{0B57019E-D007-4074-8404-BDF51EB756AC}" srcId="{5D0FAC9B-CA7E-4C49-9A0F-767F64CA1C98}" destId="{B67FFEAD-CB49-41BB-8317-077360DF18C7}" srcOrd="0" destOrd="0" parTransId="{DA5F35A2-0467-484F-872A-15A50545173B}" sibTransId="{C0B79A5B-4A4E-433B-9A70-5D6F8C7202D0}"/>
    <dgm:cxn modelId="{E6D4E6A7-D6A0-4609-B736-B82438CD8D27}" srcId="{B67FFEAD-CB49-41BB-8317-077360DF18C7}" destId="{2A5BBEC4-1208-41F4-BB3F-4D0AFBB6E704}" srcOrd="0" destOrd="0" parTransId="{20C092F8-3274-420A-8609-D029F74722E7}" sibTransId="{8E21150C-112F-44DD-827B-CA5F3F6AA725}"/>
    <dgm:cxn modelId="{88A421AD-C379-40F9-B6FB-A317E6573A2E}" srcId="{B67FFEAD-CB49-41BB-8317-077360DF18C7}" destId="{5973B48E-E351-4BE9-BCBF-B8314B1AAF89}" srcOrd="2" destOrd="0" parTransId="{AB531B34-F09B-46D1-AA71-61459AE8A38E}" sibTransId="{CA5A1C1F-A3C6-49E0-93E4-7C8D8E815831}"/>
    <dgm:cxn modelId="{D60566BC-325F-4D14-8259-6F68DE6A8FDF}" type="presOf" srcId="{5D0FAC9B-CA7E-4C49-9A0F-767F64CA1C98}" destId="{F6934BD1-EC49-4089-89A8-40C27E1A2EB8}" srcOrd="0" destOrd="0" presId="urn:microsoft.com/office/officeart/2008/layout/RadialCluster"/>
    <dgm:cxn modelId="{C18084C4-9489-44EA-8306-F7A5FE397DBF}" srcId="{B67FFEAD-CB49-41BB-8317-077360DF18C7}" destId="{8CB7F9F2-964C-4FE6-8FAC-BEB6AF627E9F}" srcOrd="1" destOrd="0" parTransId="{BE051610-7691-4E6F-A541-7F7DA726F9BD}" sibTransId="{0606E574-4FE3-441A-BC2A-D72E956C49B7}"/>
    <dgm:cxn modelId="{B90954DC-6F16-4A8E-AD78-2653595481AF}" type="presOf" srcId="{BE051610-7691-4E6F-A541-7F7DA726F9BD}" destId="{87B76314-E5F3-4C3D-9A52-689AB841A118}" srcOrd="0" destOrd="0" presId="urn:microsoft.com/office/officeart/2008/layout/RadialCluster"/>
    <dgm:cxn modelId="{5ABA4F24-5495-4627-B3BB-3796BBE87F32}" type="presParOf" srcId="{F6934BD1-EC49-4089-89A8-40C27E1A2EB8}" destId="{47EDC936-CCBF-46A5-A29C-AFB6B1F8A97C}" srcOrd="0" destOrd="0" presId="urn:microsoft.com/office/officeart/2008/layout/RadialCluster"/>
    <dgm:cxn modelId="{4008D9F3-74A9-4690-9618-214A5D824E74}" type="presParOf" srcId="{47EDC936-CCBF-46A5-A29C-AFB6B1F8A97C}" destId="{5CE9E46A-A270-4320-BAC8-4040DA667647}" srcOrd="0" destOrd="0" presId="urn:microsoft.com/office/officeart/2008/layout/RadialCluster"/>
    <dgm:cxn modelId="{848DB178-CF2B-4744-9455-4ACB3C245799}" type="presParOf" srcId="{47EDC936-CCBF-46A5-A29C-AFB6B1F8A97C}" destId="{4C29F58F-00D9-43F6-8D88-025F6A292C3F}" srcOrd="1" destOrd="0" presId="urn:microsoft.com/office/officeart/2008/layout/RadialCluster"/>
    <dgm:cxn modelId="{F38B46A4-FE1E-4227-BE8F-192A1534432C}" type="presParOf" srcId="{47EDC936-CCBF-46A5-A29C-AFB6B1F8A97C}" destId="{31A3DF99-8659-406C-BEE7-F39AD2297B83}" srcOrd="2" destOrd="0" presId="urn:microsoft.com/office/officeart/2008/layout/RadialCluster"/>
    <dgm:cxn modelId="{0ABCFC12-F409-4264-A251-C0E7F2785638}" type="presParOf" srcId="{47EDC936-CCBF-46A5-A29C-AFB6B1F8A97C}" destId="{87B76314-E5F3-4C3D-9A52-689AB841A118}" srcOrd="3" destOrd="0" presId="urn:microsoft.com/office/officeart/2008/layout/RadialCluster"/>
    <dgm:cxn modelId="{DFBB7679-6CCD-4909-A60C-79717F44F117}" type="presParOf" srcId="{47EDC936-CCBF-46A5-A29C-AFB6B1F8A97C}" destId="{3249EC3E-C3A9-4AD5-A894-47E93FED7D96}" srcOrd="4" destOrd="0" presId="urn:microsoft.com/office/officeart/2008/layout/RadialCluster"/>
    <dgm:cxn modelId="{FF68CACE-74DC-40CA-A55F-88417326C88A}" type="presParOf" srcId="{47EDC936-CCBF-46A5-A29C-AFB6B1F8A97C}" destId="{ECB5DE8D-14F8-45E6-AE84-C80B4B780DF7}" srcOrd="5" destOrd="0" presId="urn:microsoft.com/office/officeart/2008/layout/RadialCluster"/>
    <dgm:cxn modelId="{7142BAA4-E69F-4620-A85E-C00B244EE921}" type="presParOf" srcId="{47EDC936-CCBF-46A5-A29C-AFB6B1F8A97C}" destId="{45C214AA-913B-4D9D-9BF7-794B9B2AAB9F}"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50E8-474D-46C3-8EDA-D98292300C3A}">
      <dsp:nvSpPr>
        <dsp:cNvPr id="0" name=""/>
        <dsp:cNvSpPr/>
      </dsp:nvSpPr>
      <dsp:spPr>
        <a:xfrm>
          <a:off x="3960000" y="1700255"/>
          <a:ext cx="2801729" cy="486250"/>
        </a:xfrm>
        <a:custGeom>
          <a:avLst/>
          <a:gdLst/>
          <a:ahLst/>
          <a:cxnLst/>
          <a:rect l="0" t="0" r="0" b="0"/>
          <a:pathLst>
            <a:path>
              <a:moveTo>
                <a:pt x="0" y="0"/>
              </a:moveTo>
              <a:lnTo>
                <a:pt x="0" y="243125"/>
              </a:lnTo>
              <a:lnTo>
                <a:pt x="2801729" y="243125"/>
              </a:lnTo>
              <a:lnTo>
                <a:pt x="2801729"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8301A8A2-3E71-4921-9BE3-5E2EF27A9514}">
      <dsp:nvSpPr>
        <dsp:cNvPr id="0" name=""/>
        <dsp:cNvSpPr/>
      </dsp:nvSpPr>
      <dsp:spPr>
        <a:xfrm>
          <a:off x="3914280" y="1700255"/>
          <a:ext cx="91440" cy="486250"/>
        </a:xfrm>
        <a:custGeom>
          <a:avLst/>
          <a:gdLst/>
          <a:ahLst/>
          <a:cxnLst/>
          <a:rect l="0" t="0" r="0" b="0"/>
          <a:pathLst>
            <a:path>
              <a:moveTo>
                <a:pt x="45720" y="0"/>
              </a:moveTo>
              <a:lnTo>
                <a:pt x="4572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FC05ECB1-F665-4C54-A27F-7B054BD863EA}">
      <dsp:nvSpPr>
        <dsp:cNvPr id="0" name=""/>
        <dsp:cNvSpPr/>
      </dsp:nvSpPr>
      <dsp:spPr>
        <a:xfrm>
          <a:off x="1158270" y="1700255"/>
          <a:ext cx="2801729" cy="486250"/>
        </a:xfrm>
        <a:custGeom>
          <a:avLst/>
          <a:gdLst/>
          <a:ahLst/>
          <a:cxnLst/>
          <a:rect l="0" t="0" r="0" b="0"/>
          <a:pathLst>
            <a:path>
              <a:moveTo>
                <a:pt x="2801729" y="0"/>
              </a:moveTo>
              <a:lnTo>
                <a:pt x="2801729" y="243125"/>
              </a:lnTo>
              <a:lnTo>
                <a:pt x="0" y="243125"/>
              </a:lnTo>
              <a:lnTo>
                <a:pt x="0" y="486250"/>
              </a:lnTo>
            </a:path>
          </a:pathLst>
        </a:custGeom>
        <a:noFill/>
        <a:ln w="25400" cap="flat" cmpd="sng" algn="ctr">
          <a:solidFill>
            <a:srgbClr val="0065BD"/>
          </a:solidFill>
          <a:prstDash val="solid"/>
        </a:ln>
        <a:effectLst/>
      </dsp:spPr>
      <dsp:style>
        <a:lnRef idx="2">
          <a:scrgbClr r="0" g="0" b="0"/>
        </a:lnRef>
        <a:fillRef idx="0">
          <a:scrgbClr r="0" g="0" b="0"/>
        </a:fillRef>
        <a:effectRef idx="0">
          <a:scrgbClr r="0" g="0" b="0"/>
        </a:effectRef>
        <a:fontRef idx="minor"/>
      </dsp:style>
    </dsp:sp>
    <dsp:sp modelId="{40965306-EFCA-4131-8B01-DCCCBBBD5D32}">
      <dsp:nvSpPr>
        <dsp:cNvPr id="0" name=""/>
        <dsp:cNvSpPr/>
      </dsp:nvSpPr>
      <dsp:spPr>
        <a:xfrm>
          <a:off x="2802260" y="54251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Speech Synthesis</a:t>
          </a:r>
        </a:p>
      </dsp:txBody>
      <dsp:txXfrm>
        <a:off x="2802260" y="542515"/>
        <a:ext cx="2315478" cy="1157739"/>
      </dsp:txXfrm>
    </dsp:sp>
    <dsp:sp modelId="{730FE88A-EAB6-44A5-AB33-0EC98067AAB8}">
      <dsp:nvSpPr>
        <dsp:cNvPr id="0" name=""/>
        <dsp:cNvSpPr/>
      </dsp:nvSpPr>
      <dsp:spPr>
        <a:xfrm>
          <a:off x="531"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Canned</a:t>
          </a:r>
          <a:br>
            <a:rPr lang="de-DE" sz="2400" kern="1200" dirty="0"/>
          </a:br>
          <a:r>
            <a:rPr lang="de-DE" sz="2400" kern="1200" dirty="0"/>
            <a:t>Speech</a:t>
          </a:r>
        </a:p>
      </dsp:txBody>
      <dsp:txXfrm>
        <a:off x="531" y="2186505"/>
        <a:ext cx="2315478" cy="1157739"/>
      </dsp:txXfrm>
    </dsp:sp>
    <dsp:sp modelId="{761F4B90-94EE-4FF8-9809-F4EFFC1459A8}">
      <dsp:nvSpPr>
        <dsp:cNvPr id="0" name=""/>
        <dsp:cNvSpPr/>
      </dsp:nvSpPr>
      <dsp:spPr>
        <a:xfrm>
          <a:off x="2802260"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err="1"/>
            <a:t>Context</a:t>
          </a:r>
          <a:r>
            <a:rPr lang="de-DE" sz="2400" kern="1200" dirty="0"/>
            <a:t>-</a:t>
          </a:r>
          <a:r>
            <a:rPr lang="de-DE" sz="2400" kern="1200" dirty="0" err="1"/>
            <a:t>to</a:t>
          </a:r>
          <a:r>
            <a:rPr lang="de-DE" sz="2400" kern="1200" dirty="0"/>
            <a:t>-Speech (CTS)</a:t>
          </a:r>
        </a:p>
      </dsp:txBody>
      <dsp:txXfrm>
        <a:off x="2802260" y="2186505"/>
        <a:ext cx="2315478" cy="1157739"/>
      </dsp:txXfrm>
    </dsp:sp>
    <dsp:sp modelId="{67B47AD0-240A-484B-8715-49F48CF6D28C}">
      <dsp:nvSpPr>
        <dsp:cNvPr id="0" name=""/>
        <dsp:cNvSpPr/>
      </dsp:nvSpPr>
      <dsp:spPr>
        <a:xfrm>
          <a:off x="5603989" y="2186505"/>
          <a:ext cx="2315478" cy="1157739"/>
        </a:xfrm>
        <a:prstGeom prst="rect">
          <a:avLst/>
        </a:prstGeom>
        <a:solidFill>
          <a:srgbClr val="0065B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Text-</a:t>
          </a:r>
          <a:r>
            <a:rPr lang="de-DE" sz="2400" kern="1200" dirty="0" err="1"/>
            <a:t>to</a:t>
          </a:r>
          <a:r>
            <a:rPr lang="de-DE" sz="2400" kern="1200" dirty="0"/>
            <a:t>-Speech (TTS)</a:t>
          </a:r>
        </a:p>
      </dsp:txBody>
      <dsp:txXfrm>
        <a:off x="5603989" y="2186505"/>
        <a:ext cx="2315478" cy="1157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9E46A-A270-4320-BAC8-4040DA667647}">
      <dsp:nvSpPr>
        <dsp:cNvPr id="0" name=""/>
        <dsp:cNvSpPr/>
      </dsp:nvSpPr>
      <dsp:spPr>
        <a:xfrm>
          <a:off x="1632776" y="1539838"/>
          <a:ext cx="1882749" cy="1376805"/>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125000"/>
            </a:lnSpc>
            <a:spcBef>
              <a:spcPct val="0"/>
            </a:spcBef>
            <a:spcAft>
              <a:spcPct val="35000"/>
            </a:spcAft>
            <a:buNone/>
          </a:pPr>
          <a:r>
            <a:rPr lang="en-US" sz="1400" kern="1200" dirty="0">
              <a:solidFill>
                <a:srgbClr val="DAD7CB"/>
              </a:solidFill>
            </a:rPr>
            <a:t>Mobile devices</a:t>
          </a:r>
          <a:endParaRPr lang="de-DE" sz="1400" b="1" kern="1200" dirty="0">
            <a:solidFill>
              <a:srgbClr val="DAD7CB"/>
            </a:solidFill>
          </a:endParaRPr>
        </a:p>
      </dsp:txBody>
      <dsp:txXfrm>
        <a:off x="1699986" y="1607048"/>
        <a:ext cx="1748329" cy="1242385"/>
      </dsp:txXfrm>
    </dsp:sp>
    <dsp:sp modelId="{4C29F58F-00D9-43F6-8D88-025F6A292C3F}">
      <dsp:nvSpPr>
        <dsp:cNvPr id="0" name=""/>
        <dsp:cNvSpPr/>
      </dsp:nvSpPr>
      <dsp:spPr>
        <a:xfrm rot="16196622">
          <a:off x="2251769" y="1218449"/>
          <a:ext cx="642778" cy="0"/>
        </a:xfrm>
        <a:custGeom>
          <a:avLst/>
          <a:gdLst/>
          <a:ahLst/>
          <a:cxnLst/>
          <a:rect l="0" t="0" r="0" b="0"/>
          <a:pathLst>
            <a:path>
              <a:moveTo>
                <a:pt x="0" y="0"/>
              </a:moveTo>
              <a:lnTo>
                <a:pt x="642778"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A3DF99-8659-406C-BEE7-F39AD2297B83}">
      <dsp:nvSpPr>
        <dsp:cNvPr id="0" name=""/>
        <dsp:cNvSpPr/>
      </dsp:nvSpPr>
      <dsp:spPr>
        <a:xfrm>
          <a:off x="1672577" y="357064"/>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Power </a:t>
          </a:r>
          <a:r>
            <a:rPr lang="de-DE" sz="1400" kern="1200" dirty="0" err="1">
              <a:solidFill>
                <a:srgbClr val="DAD7CB"/>
              </a:solidFill>
            </a:rPr>
            <a:t>consumption</a:t>
          </a:r>
          <a:endParaRPr lang="de-DE" sz="1400" kern="1200" dirty="0">
            <a:solidFill>
              <a:srgbClr val="DAD7CB"/>
            </a:solidFill>
          </a:endParaRPr>
        </a:p>
      </dsp:txBody>
      <dsp:txXfrm>
        <a:off x="1698937" y="383424"/>
        <a:ext cx="1747280" cy="487276"/>
      </dsp:txXfrm>
    </dsp:sp>
    <dsp:sp modelId="{87B76314-E5F3-4C3D-9A52-689AB841A118}">
      <dsp:nvSpPr>
        <dsp:cNvPr id="0" name=""/>
        <dsp:cNvSpPr/>
      </dsp:nvSpPr>
      <dsp:spPr>
        <a:xfrm rot="2202896">
          <a:off x="3455684" y="3041792"/>
          <a:ext cx="418669" cy="0"/>
        </a:xfrm>
        <a:custGeom>
          <a:avLst/>
          <a:gdLst/>
          <a:ahLst/>
          <a:cxnLst/>
          <a:rect l="0" t="0" r="0" b="0"/>
          <a:pathLst>
            <a:path>
              <a:moveTo>
                <a:pt x="0" y="0"/>
              </a:moveTo>
              <a:lnTo>
                <a:pt x="418669"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49EC3E-C3A9-4AD5-A894-47E93FED7D96}">
      <dsp:nvSpPr>
        <dsp:cNvPr id="0" name=""/>
        <dsp:cNvSpPr/>
      </dsp:nvSpPr>
      <dsp:spPr>
        <a:xfrm>
          <a:off x="3294859"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Memory </a:t>
          </a:r>
          <a:r>
            <a:rPr lang="de-DE" sz="1400" kern="1200" dirty="0" err="1">
              <a:solidFill>
                <a:srgbClr val="DAD7CB"/>
              </a:solidFill>
            </a:rPr>
            <a:t>constraints</a:t>
          </a:r>
          <a:endParaRPr lang="de-DE" sz="1400" kern="1200" dirty="0">
            <a:solidFill>
              <a:srgbClr val="DAD7CB"/>
            </a:solidFill>
          </a:endParaRPr>
        </a:p>
      </dsp:txBody>
      <dsp:txXfrm>
        <a:off x="3321219" y="3193299"/>
        <a:ext cx="1747280" cy="487276"/>
      </dsp:txXfrm>
    </dsp:sp>
    <dsp:sp modelId="{ECB5DE8D-14F8-45E6-AE84-C80B4B780DF7}">
      <dsp:nvSpPr>
        <dsp:cNvPr id="0" name=""/>
        <dsp:cNvSpPr/>
      </dsp:nvSpPr>
      <dsp:spPr>
        <a:xfrm rot="8600300">
          <a:off x="1271568" y="3041792"/>
          <a:ext cx="419191" cy="0"/>
        </a:xfrm>
        <a:custGeom>
          <a:avLst/>
          <a:gdLst/>
          <a:ahLst/>
          <a:cxnLst/>
          <a:rect l="0" t="0" r="0" b="0"/>
          <a:pathLst>
            <a:path>
              <a:moveTo>
                <a:pt x="0" y="0"/>
              </a:moveTo>
              <a:lnTo>
                <a:pt x="419191"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C214AA-913B-4D9D-9BF7-794B9B2AAB9F}">
      <dsp:nvSpPr>
        <dsp:cNvPr id="0" name=""/>
        <dsp:cNvSpPr/>
      </dsp:nvSpPr>
      <dsp:spPr>
        <a:xfrm>
          <a:off x="50295" y="3166939"/>
          <a:ext cx="1800000" cy="539996"/>
        </a:xfrm>
        <a:prstGeom prst="roundRect">
          <a:avLst/>
        </a:prstGeom>
        <a:solidFill>
          <a:srgbClr val="0065BD"/>
        </a:solidFill>
        <a:ln w="25400" cap="flat" cmpd="sng" algn="ctr">
          <a:solidFill>
            <a:srgbClr val="DAD7C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de-DE" sz="1400" kern="1200" dirty="0">
              <a:solidFill>
                <a:srgbClr val="DAD7CB"/>
              </a:solidFill>
            </a:rPr>
            <a:t>Real-time </a:t>
          </a:r>
          <a:r>
            <a:rPr lang="de-DE" sz="1400" kern="1200" dirty="0" err="1">
              <a:solidFill>
                <a:srgbClr val="DAD7CB"/>
              </a:solidFill>
            </a:rPr>
            <a:t>responsiveness</a:t>
          </a:r>
          <a:endParaRPr lang="de-DE" sz="1400" kern="1200" dirty="0">
            <a:solidFill>
              <a:srgbClr val="DAD7CB"/>
            </a:solidFill>
          </a:endParaRPr>
        </a:p>
      </dsp:txBody>
      <dsp:txXfrm>
        <a:off x="76655" y="3193299"/>
        <a:ext cx="1747280" cy="4872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20/07/2017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20/07/2017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Power_spectru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Mel_scale" TargetMode="External"/><Relationship Id="rId5" Type="http://schemas.openxmlformats.org/officeDocument/2006/relationships/hyperlink" Target="https://en.wikipedia.org/wiki/Nonlinear_system" TargetMode="External"/><Relationship Id="rId4" Type="http://schemas.openxmlformats.org/officeDocument/2006/relationships/hyperlink" Target="https://en.wikipedia.org/wiki/Cosine_transfor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790977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Arial" panose="020B0604020202020204" pitchFamily="34" charset="0"/>
              <a:buChar char="•"/>
            </a:pPr>
            <a:r>
              <a:rPr lang="de-DE" dirty="0" err="1"/>
              <a:t>Tremendous</a:t>
            </a:r>
            <a:r>
              <a:rPr lang="de-DE" dirty="0"/>
              <a:t> </a:t>
            </a:r>
            <a:r>
              <a:rPr lang="de-DE" dirty="0" err="1"/>
              <a:t>reduction</a:t>
            </a:r>
            <a:r>
              <a:rPr lang="de-DE" dirty="0"/>
              <a:t> </a:t>
            </a:r>
            <a:r>
              <a:rPr lang="de-DE" dirty="0" err="1"/>
              <a:t>of</a:t>
            </a:r>
            <a:r>
              <a:rPr lang="de-DE" dirty="0"/>
              <a:t> </a:t>
            </a:r>
            <a:r>
              <a:rPr lang="de-DE" dirty="0" err="1"/>
              <a:t>footprint</a:t>
            </a:r>
            <a:r>
              <a:rPr lang="de-DE" dirty="0"/>
              <a:t> </a:t>
            </a:r>
            <a:r>
              <a:rPr lang="de-DE" dirty="0" err="1"/>
              <a:t>size</a:t>
            </a:r>
            <a:endParaRPr lang="de-DE" dirty="0"/>
          </a:p>
          <a:p>
            <a:pPr marL="285750" indent="-285750">
              <a:buFont typeface="Arial" panose="020B0604020202020204" pitchFamily="34" charset="0"/>
              <a:buChar char="•"/>
            </a:pPr>
            <a:r>
              <a:rPr lang="de-DE" dirty="0" err="1"/>
              <a:t>Accuracy</a:t>
            </a:r>
            <a:r>
              <a:rPr lang="de-DE" dirty="0"/>
              <a:t> not </a:t>
            </a:r>
            <a:r>
              <a:rPr lang="de-DE" dirty="0" err="1"/>
              <a:t>significantly</a:t>
            </a:r>
            <a:r>
              <a:rPr lang="de-DE" dirty="0"/>
              <a:t> </a:t>
            </a:r>
            <a:r>
              <a:rPr lang="de-DE" dirty="0" err="1"/>
              <a:t>decreased</a:t>
            </a:r>
            <a:endParaRPr lang="de-DE" dirty="0"/>
          </a:p>
          <a:p>
            <a:endParaRPr lang="de-DE" dirty="0"/>
          </a:p>
          <a:p>
            <a:r>
              <a:rPr lang="en-US" sz="1200" b="0" i="0" u="none" strike="noStrike" kern="1200" baseline="0" dirty="0">
                <a:solidFill>
                  <a:schemeClr val="tx1"/>
                </a:solidFill>
                <a:latin typeface="Arial" pitchFamily="34" charset="0"/>
                <a:ea typeface="+mn-ea"/>
                <a:cs typeface="Arial" pitchFamily="34" charset="0"/>
              </a:rPr>
              <a:t>As reference system, the Margin Infused Relaxed Algorithm (MIRA) is used.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1302609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buFont typeface="Wingdings" panose="05000000000000000000" pitchFamily="2" charset="2"/>
              <a:buChar char="à"/>
            </a:pPr>
            <a:endParaRPr lang="en-US" dirty="0">
              <a:sym typeface="Wingdings" panose="05000000000000000000" pitchFamily="2" charset="2"/>
            </a:endParaRPr>
          </a:p>
          <a:p>
            <a:pPr marL="285750" indent="-285750">
              <a:buFont typeface="Wingdings" panose="05000000000000000000" pitchFamily="2" charset="2"/>
              <a:buChar char="à"/>
            </a:pPr>
            <a:r>
              <a:rPr lang="en-US" dirty="0">
                <a:sym typeface="Wingdings" panose="05000000000000000000" pitchFamily="2" charset="2"/>
              </a:rPr>
              <a:t>Speech as extension</a:t>
            </a:r>
          </a:p>
          <a:p>
            <a:pPr marL="285750" indent="-285750">
              <a:buFont typeface="Wingdings" panose="05000000000000000000" pitchFamily="2" charset="2"/>
              <a:buChar char="à"/>
            </a:pPr>
            <a:r>
              <a:rPr lang="de-DE" dirty="0">
                <a:sym typeface="Wingdings" panose="05000000000000000000" pitchFamily="2" charset="2"/>
              </a:rPr>
              <a:t>S</a:t>
            </a:r>
            <a:r>
              <a:rPr lang="en-US" dirty="0" err="1">
                <a:sym typeface="Wingdings" panose="05000000000000000000" pitchFamily="2" charset="2"/>
              </a:rPr>
              <a:t>peech</a:t>
            </a:r>
            <a:r>
              <a:rPr lang="en-US" dirty="0">
                <a:sym typeface="Wingdings" panose="05000000000000000000" pitchFamily="2" charset="2"/>
              </a:rPr>
              <a:t> as main output</a:t>
            </a:r>
          </a:p>
          <a:p>
            <a:pPr marL="285750" indent="-285750">
              <a:buFont typeface="Wingdings" panose="05000000000000000000" pitchFamily="2" charset="2"/>
              <a:buChar char="à"/>
            </a:pPr>
            <a:r>
              <a:rPr lang="de-DE" dirty="0">
                <a:sym typeface="Wingdings" panose="05000000000000000000" pitchFamily="2" charset="2"/>
              </a:rPr>
              <a:t>Help </a:t>
            </a:r>
            <a:r>
              <a:rPr lang="de-DE" dirty="0" err="1">
                <a:sym typeface="Wingdings" panose="05000000000000000000" pitchFamily="2" charset="2"/>
              </a:rPr>
              <a:t>visually</a:t>
            </a:r>
            <a:r>
              <a:rPr lang="de-DE" dirty="0">
                <a:sym typeface="Wingdings" panose="05000000000000000000" pitchFamily="2" charset="2"/>
              </a:rPr>
              <a:t> </a:t>
            </a:r>
            <a:r>
              <a:rPr lang="de-DE" dirty="0" err="1">
                <a:sym typeface="Wingdings" panose="05000000000000000000" pitchFamily="2" charset="2"/>
              </a:rPr>
              <a:t>impaired</a:t>
            </a:r>
            <a:r>
              <a:rPr lang="de-DE" dirty="0">
                <a:sym typeface="Wingdings" panose="05000000000000000000" pitchFamily="2" charset="2"/>
              </a:rPr>
              <a:t> </a:t>
            </a:r>
            <a:r>
              <a:rPr lang="de-DE" dirty="0" err="1">
                <a:sym typeface="Wingdings" panose="05000000000000000000" pitchFamily="2" charset="2"/>
              </a:rPr>
              <a:t>or</a:t>
            </a:r>
            <a:r>
              <a:rPr lang="de-DE" dirty="0">
                <a:sym typeface="Wingdings" panose="05000000000000000000" pitchFamily="2" charset="2"/>
              </a:rPr>
              <a:t> blind </a:t>
            </a:r>
            <a:r>
              <a:rPr lang="de-DE" dirty="0" err="1">
                <a:sym typeface="Wingdings" panose="05000000000000000000" pitchFamily="2" charset="2"/>
              </a:rPr>
              <a:t>people</a:t>
            </a:r>
            <a:endParaRPr lang="en-US"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17025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85000" lnSpcReduction="20000"/>
          </a:bodyPr>
          <a:lstStyle/>
          <a:p>
            <a:pPr marL="285750" indent="-285750">
              <a:buFont typeface="Arial" panose="020B0604020202020204" pitchFamily="34" charset="0"/>
              <a:buChar char="•"/>
            </a:pPr>
            <a:r>
              <a:rPr lang="de-DE" sz="1200" dirty="0"/>
              <a:t>T</a:t>
            </a:r>
            <a:r>
              <a:rPr lang="en-US" sz="1200" dirty="0"/>
              <a:t>raining and Synthesis Part</a:t>
            </a:r>
          </a:p>
          <a:p>
            <a:pPr marL="285750" indent="-285750">
              <a:buFont typeface="Arial" panose="020B0604020202020204" pitchFamily="34" charset="0"/>
              <a:buChar char="•"/>
            </a:pPr>
            <a:r>
              <a:rPr lang="en-US" sz="1200" dirty="0"/>
              <a:t>generating the </a:t>
            </a:r>
            <a:r>
              <a:rPr lang="en-US" sz="1200" i="1" dirty="0"/>
              <a:t>average </a:t>
            </a:r>
            <a:r>
              <a:rPr lang="en-US" sz="1200" dirty="0"/>
              <a:t>of some sets of similarly sounding speech segments.</a:t>
            </a:r>
          </a:p>
          <a:p>
            <a:pPr marL="285750" indent="-285750">
              <a:buFont typeface="Arial" panose="020B0604020202020204" pitchFamily="34" charset="0"/>
              <a:buChar char="•"/>
            </a:pPr>
            <a:r>
              <a:rPr lang="de-DE" sz="1200" dirty="0"/>
              <a:t>(</a:t>
            </a:r>
            <a:r>
              <a:rPr lang="de-DE" sz="1200" dirty="0" err="1"/>
              <a:t>Decision</a:t>
            </a:r>
            <a:r>
              <a:rPr lang="de-DE" sz="1200" dirty="0"/>
              <a:t> </a:t>
            </a:r>
            <a:r>
              <a:rPr lang="de-DE" sz="1200" dirty="0" err="1"/>
              <a:t>Trees</a:t>
            </a:r>
            <a:r>
              <a:rPr lang="de-DE" sz="1200" dirty="0"/>
              <a:t> / (Maximum </a:t>
            </a:r>
            <a:r>
              <a:rPr lang="de-DE" sz="1200" dirty="0" err="1"/>
              <a:t>Likelyhood</a:t>
            </a:r>
            <a:r>
              <a:rPr lang="de-DE" sz="1200" dirty="0"/>
              <a:t> Parameter Generation) )</a:t>
            </a:r>
          </a:p>
          <a:p>
            <a:endParaRPr lang="en-US" sz="1200" dirty="0"/>
          </a:p>
          <a:p>
            <a:pPr marL="285750" indent="-285750">
              <a:buFont typeface="Arial" panose="020B0604020202020204" pitchFamily="34" charset="0"/>
              <a:buChar char="•"/>
            </a:pPr>
            <a:endParaRPr lang="de-DE" sz="1200" dirty="0"/>
          </a:p>
          <a:p>
            <a:r>
              <a:rPr lang="de-DE" sz="1200" dirty="0"/>
              <a:t>Training:</a:t>
            </a:r>
          </a:p>
          <a:p>
            <a:pPr marL="228600" indent="-228600">
              <a:buAutoNum type="arabicPeriod"/>
            </a:pPr>
            <a:r>
              <a:rPr lang="en-US" sz="1200" dirty="0"/>
              <a:t>both spectrum (e.g., </a:t>
            </a:r>
            <a:r>
              <a:rPr lang="en-US" sz="1200" dirty="0" err="1"/>
              <a:t>mel</a:t>
            </a:r>
            <a:r>
              <a:rPr lang="en-US" sz="1200" dirty="0"/>
              <a:t>-cepstral coefficients and their dynamic features) and excitation (e.g., log F0 and its dynamic features) parameters are extracted from a database of natural speech and modeled by a set of multi-stream context-dependent HMMs</a:t>
            </a:r>
          </a:p>
          <a:p>
            <a:pPr marL="228600" indent="-228600">
              <a:buAutoNum type="arabicPeriod"/>
            </a:pPr>
            <a:r>
              <a:rPr lang="en-US" sz="1200" dirty="0"/>
              <a:t>linguistic and prosodic contexts are taken into account in addition to phonetic ones</a:t>
            </a:r>
            <a:endParaRPr lang="de-DE" sz="1200" dirty="0"/>
          </a:p>
          <a:p>
            <a:pPr marL="228600" indent="-228600">
              <a:buAutoNum type="arabicPeriod"/>
            </a:pPr>
            <a:endParaRPr lang="de-DE" sz="1200" dirty="0"/>
          </a:p>
          <a:p>
            <a:endParaRPr lang="de-DE" sz="1200" dirty="0"/>
          </a:p>
          <a:p>
            <a:r>
              <a:rPr lang="de-DE" sz="1200" dirty="0"/>
              <a:t>Synthesis:</a:t>
            </a:r>
          </a:p>
          <a:p>
            <a:pPr marL="228600" indent="-228600">
              <a:buAutoNum type="arabicPeriod"/>
            </a:pPr>
            <a:r>
              <a:rPr lang="en-US" sz="1200" dirty="0"/>
              <a:t>word sequence is converted into a context dependent label sequence</a:t>
            </a:r>
          </a:p>
          <a:p>
            <a:pPr marL="228600" indent="-228600">
              <a:buAutoNum type="arabicPeriod"/>
            </a:pPr>
            <a:r>
              <a:rPr lang="en-US" sz="1200" dirty="0"/>
              <a:t>utterance HMM is constructed by concatenating the context-dependent HMMs according to the label sequence</a:t>
            </a:r>
          </a:p>
          <a:p>
            <a:pPr marL="228600" indent="-228600">
              <a:buAutoNum type="arabicPeriod"/>
            </a:pPr>
            <a:r>
              <a:rPr lang="en-US" sz="1200" dirty="0"/>
              <a:t>the speech parameter generation algorithm generates the sequences of spectral and excitation parameters from the utterance HMM</a:t>
            </a:r>
          </a:p>
          <a:p>
            <a:pPr marL="228600" indent="-228600">
              <a:buAutoNum type="arabicPeriod"/>
            </a:pPr>
            <a:r>
              <a:rPr lang="en-US" sz="1200" dirty="0"/>
              <a:t>speech waveform is synthesized from the generated spectral and excitation parameters using excitation generation and a speech synthesis filter</a:t>
            </a:r>
            <a:endParaRPr lang="de-DE" sz="1200" dirty="0"/>
          </a:p>
          <a:p>
            <a:pPr marL="285750" indent="-285750">
              <a:buFont typeface="Arial" panose="020B0604020202020204" pitchFamily="34" charset="0"/>
              <a:buChar char="•"/>
            </a:pPr>
            <a:endParaRPr lang="de-DE" sz="1200" dirty="0"/>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31177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79621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pitchFamily="34" charset="0"/>
                <a:ea typeface="+mn-ea"/>
                <a:cs typeface="Arial" pitchFamily="34" charset="0"/>
              </a:rPr>
              <a:t>CTS: the waveform is generated out of a linguistic description without any information of the respective text. </a:t>
            </a:r>
          </a:p>
          <a:p>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No </a:t>
            </a:r>
            <a:r>
              <a:rPr lang="en-US" sz="1200" b="0" i="0" u="none" strike="noStrike" kern="1200" baseline="0" dirty="0">
                <a:solidFill>
                  <a:schemeClr val="tx1"/>
                </a:solidFill>
                <a:latin typeface="Arial" pitchFamily="34" charset="0"/>
                <a:ea typeface="+mn-ea"/>
                <a:cs typeface="Arial" pitchFamily="34" charset="0"/>
              </a:rPr>
              <a:t>natural language processing is required, but nevertheless CTS has not made any important impact yet</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87553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sz="1200" b="1" i="0" u="none" strike="noStrike" kern="1200" baseline="0" noProof="0" dirty="0">
                <a:solidFill>
                  <a:schemeClr val="tx1"/>
                </a:solidFill>
                <a:latin typeface="Arial" pitchFamily="34" charset="0"/>
                <a:ea typeface="+mn-ea"/>
                <a:cs typeface="Arial" pitchFamily="34" charset="0"/>
              </a:rPr>
              <a:t>Prosody</a:t>
            </a:r>
            <a:r>
              <a:rPr lang="de-DE" sz="1200" b="0" i="0" u="none" strike="noStrike" kern="1200" baseline="0" dirty="0">
                <a:solidFill>
                  <a:schemeClr val="tx1"/>
                </a:solidFill>
                <a:latin typeface="Arial" pitchFamily="34" charset="0"/>
                <a:ea typeface="+mn-ea"/>
                <a:cs typeface="Arial" pitchFamily="34" charset="0"/>
              </a:rPr>
              <a:t> </a:t>
            </a:r>
            <a:r>
              <a:rPr lang="en-US" dirty="0"/>
              <a:t>is concerned with those elements of speech that are not individual phonetic segments (vowels and consonants) but are properties of syllables and larger units of speech. (e.g. pitch, loudness, length of sounds)</a:t>
            </a:r>
            <a:endParaRPr lang="de-DE"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r>
              <a:rPr lang="de-DE" sz="1200" b="1" i="0" u="none" strike="noStrike" kern="1200" baseline="0" dirty="0">
                <a:solidFill>
                  <a:schemeClr val="tx1"/>
                </a:solidFill>
                <a:latin typeface="Arial" pitchFamily="34" charset="0"/>
                <a:ea typeface="+mn-ea"/>
                <a:cs typeface="Arial" pitchFamily="34" charset="0"/>
              </a:rPr>
              <a:t>Text </a:t>
            </a:r>
            <a:r>
              <a:rPr lang="en-US" sz="1200" b="1" i="0" u="none" strike="noStrike" kern="1200" baseline="0" noProof="0" dirty="0">
                <a:solidFill>
                  <a:schemeClr val="tx1"/>
                </a:solidFill>
                <a:latin typeface="Arial" pitchFamily="34" charset="0"/>
                <a:ea typeface="+mn-ea"/>
                <a:cs typeface="Arial" pitchFamily="34" charset="0"/>
              </a:rPr>
              <a:t>normalization</a:t>
            </a:r>
            <a:r>
              <a:rPr lang="de-DE" sz="1200" b="1" i="0" u="none" strike="noStrike" kern="1200" baseline="0" dirty="0">
                <a:solidFill>
                  <a:schemeClr val="tx1"/>
                </a:solidFill>
                <a:latin typeface="Arial" pitchFamily="34" charset="0"/>
                <a:ea typeface="+mn-ea"/>
                <a:cs typeface="Arial" pitchFamily="34" charset="0"/>
              </a:rPr>
              <a:t> </a:t>
            </a:r>
            <a:r>
              <a:rPr lang="en-US" dirty="0"/>
              <a:t>is the process of transforming text into a single canonical form that it might not have had before.</a:t>
            </a:r>
            <a:endParaRPr lang="en-US"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first text processing task we consider is </a:t>
            </a: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t>
            </a:r>
            <a:r>
              <a:rPr lang="en-US" sz="1200" b="1" i="0" u="none" strike="noStrike" kern="1200" baseline="0" dirty="0">
                <a:solidFill>
                  <a:schemeClr val="tx1"/>
                </a:solidFill>
                <a:latin typeface="Arial" pitchFamily="34" charset="0"/>
                <a:ea typeface="+mn-ea"/>
                <a:cs typeface="Arial" pitchFamily="34" charset="0"/>
              </a:rPr>
              <a:t>phonetic transcription </a:t>
            </a:r>
            <a:r>
              <a:rPr lang="en-US" sz="1200" b="0" i="0" u="none" strike="noStrike" kern="1200" baseline="0" dirty="0">
                <a:solidFill>
                  <a:schemeClr val="tx1"/>
                </a:solidFill>
                <a:latin typeface="Arial" pitchFamily="34" charset="0"/>
                <a:ea typeface="+mn-ea"/>
                <a:cs typeface="Arial" pitchFamily="34" charset="0"/>
              </a:rPr>
              <a:t>task refers to the process of “translation” from letters to phonemes, an essential step in any TTS synthesis pipeline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 word’s POS (among other features) is used as a feature in the synthesis model, determining how the word is spoken. </a:t>
            </a: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Lexical stress prediction is essential in prosody generation, as it allows TTS systems to correctly choose pronunciations of homographs</a:t>
            </a:r>
          </a:p>
          <a:p>
            <a:endParaRPr lang="de-DE" sz="1200" b="0" i="0" u="none" strike="noStrike" kern="1200" baseline="0" dirty="0">
              <a:solidFill>
                <a:schemeClr val="tx1"/>
              </a:solidFill>
              <a:latin typeface="Arial" pitchFamily="34" charset="0"/>
              <a:ea typeface="+mn-ea"/>
              <a:cs typeface="Arial" pitchFamily="34" charset="0"/>
            </a:endParaRP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1160932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40000" lnSpcReduction="20000"/>
          </a:bodyPr>
          <a:lstStyle/>
          <a:p>
            <a:r>
              <a:rPr lang="de-DE" sz="1200" b="1" u="sng" dirty="0" err="1"/>
              <a:t>Context</a:t>
            </a:r>
            <a:r>
              <a:rPr lang="de-DE" sz="1200" b="1" u="sng" dirty="0"/>
              <a:t> Features:</a:t>
            </a:r>
          </a:p>
          <a:p>
            <a:endParaRPr lang="en-US" sz="1200" b="1" dirty="0"/>
          </a:p>
          <a:p>
            <a:r>
              <a:rPr lang="en-US" sz="1200" b="1" dirty="0"/>
              <a:t>phoneme:</a:t>
            </a:r>
          </a:p>
          <a:p>
            <a:pPr marL="171450" indent="-171450">
              <a:buFontTx/>
              <a:buChar char="-"/>
            </a:pPr>
            <a:r>
              <a:rPr lang="en-US" sz="1200" dirty="0"/>
              <a:t>current phoneme</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preceding and succeeding two phonemes</a:t>
            </a:r>
          </a:p>
          <a:p>
            <a:pPr marL="171450" indent="-171450">
              <a:buFontTx/>
              <a:buChar char="-"/>
            </a:pPr>
            <a:endParaRPr lang="en-US" sz="1200" dirty="0"/>
          </a:p>
          <a:p>
            <a:r>
              <a:rPr lang="en-US" sz="1200" b="1" dirty="0"/>
              <a:t>syllable:</a:t>
            </a:r>
          </a:p>
          <a:p>
            <a:r>
              <a:rPr lang="en-US" sz="1200" dirty="0"/>
              <a:t>- numbers of phonemes within preceding, current, and succeeding syllables</a:t>
            </a:r>
          </a:p>
          <a:p>
            <a:pPr marL="171450" indent="-171450">
              <a:buFontTx/>
              <a:buChar char="-"/>
            </a:pPr>
            <a:r>
              <a:rPr lang="en-US" sz="1200" dirty="0"/>
              <a:t>stress and accent of preceding, current, and succeeding syllables</a:t>
            </a:r>
          </a:p>
          <a:p>
            <a:pPr marL="171450" indent="-171450">
              <a:buFontTx/>
              <a:buChar char="-"/>
            </a:pPr>
            <a:endParaRPr lang="de-DE" sz="1200" dirty="0"/>
          </a:p>
          <a:p>
            <a:r>
              <a:rPr lang="en-US" sz="1200" b="1" dirty="0"/>
              <a:t>word:</a:t>
            </a:r>
          </a:p>
          <a:p>
            <a:r>
              <a:rPr lang="en-US" sz="1200" dirty="0"/>
              <a:t>- guess at part of speech of preceding, current, and succeeding words</a:t>
            </a:r>
          </a:p>
          <a:p>
            <a:r>
              <a:rPr lang="en-US" sz="1200" dirty="0"/>
              <a:t>- numbers of syllables within preceding, current, and succeeding words</a:t>
            </a:r>
          </a:p>
          <a:p>
            <a:pPr marL="0" indent="0">
              <a:buFontTx/>
              <a:buNone/>
            </a:pPr>
            <a:endParaRPr lang="en-US" sz="1200" dirty="0"/>
          </a:p>
          <a:p>
            <a:r>
              <a:rPr lang="en-US" sz="1200" b="1" dirty="0"/>
              <a:t>phrase:</a:t>
            </a:r>
          </a:p>
          <a:p>
            <a:r>
              <a:rPr lang="en-US" sz="1200" dirty="0"/>
              <a:t>- numbers of syllables within preceding, current, and succeeding phrases</a:t>
            </a:r>
          </a:p>
          <a:p>
            <a:r>
              <a:rPr lang="en-US" sz="1200" dirty="0"/>
              <a:t>- position of current phrase in major phrases</a:t>
            </a:r>
          </a:p>
          <a:p>
            <a:endParaRPr lang="de-DE" dirty="0"/>
          </a:p>
          <a:p>
            <a:r>
              <a:rPr lang="en-US" sz="1200" b="1" i="1" dirty="0"/>
              <a:t> </a:t>
            </a:r>
            <a:r>
              <a:rPr lang="en-US" sz="1200" b="1" dirty="0"/>
              <a:t>utterance:</a:t>
            </a:r>
          </a:p>
          <a:p>
            <a:r>
              <a:rPr lang="en-US" sz="1200" dirty="0"/>
              <a:t>- numbers of syllables, words, and phrases in utterance</a:t>
            </a:r>
          </a:p>
          <a:p>
            <a:endParaRPr lang="de-DE" b="0" u="none" dirty="0"/>
          </a:p>
          <a:p>
            <a:endParaRPr lang="de-DE" b="1" u="sng" dirty="0"/>
          </a:p>
          <a:p>
            <a:r>
              <a:rPr lang="de-DE" b="1" u="sng" dirty="0" err="1"/>
              <a:t>Acoustic</a:t>
            </a:r>
            <a:r>
              <a:rPr lang="de-DE" b="1" u="sng" dirty="0"/>
              <a:t> Features:</a:t>
            </a:r>
          </a:p>
          <a:p>
            <a:endParaRPr lang="de-DE" b="1" dirty="0"/>
          </a:p>
          <a:p>
            <a:r>
              <a:rPr lang="en-US" b="1" dirty="0"/>
              <a:t>Spectral parameters:</a:t>
            </a:r>
            <a:r>
              <a:rPr lang="en-US" dirty="0"/>
              <a:t> 	Mel-cepstral coefficients and their dynamic features</a:t>
            </a:r>
          </a:p>
          <a:p>
            <a:endParaRPr lang="de-DE" dirty="0"/>
          </a:p>
          <a:p>
            <a:r>
              <a:rPr lang="en-US" b="1" dirty="0"/>
              <a:t>Excitation parameters: 	</a:t>
            </a:r>
            <a:r>
              <a:rPr lang="en-US" dirty="0"/>
              <a:t>log F0 values and their dynamic features</a:t>
            </a:r>
          </a:p>
          <a:p>
            <a:endParaRPr lang="de-DE" dirty="0"/>
          </a:p>
          <a:p>
            <a:endParaRPr lang="de-DE" dirty="0"/>
          </a:p>
          <a:p>
            <a:r>
              <a:rPr lang="en-US" b="1" dirty="0" err="1"/>
              <a:t>mel</a:t>
            </a:r>
            <a:r>
              <a:rPr lang="en-US" b="1" dirty="0"/>
              <a:t>-frequency </a:t>
            </a:r>
            <a:r>
              <a:rPr lang="en-US" b="1" dirty="0" err="1"/>
              <a:t>cepstrum</a:t>
            </a:r>
            <a:r>
              <a:rPr lang="en-US" dirty="0"/>
              <a:t> (</a:t>
            </a:r>
            <a:r>
              <a:rPr lang="en-US" b="1" dirty="0"/>
              <a:t>MFC</a:t>
            </a:r>
            <a:r>
              <a:rPr lang="en-US" dirty="0"/>
              <a:t>) is a representation of the short-term </a:t>
            </a:r>
            <a:r>
              <a:rPr lang="en-US" dirty="0">
                <a:hlinkClick r:id="rId3" tooltip="Power spectrum"/>
              </a:rPr>
              <a:t>power spectrum</a:t>
            </a:r>
            <a:r>
              <a:rPr lang="en-US" dirty="0"/>
              <a:t> of a sound, based on a </a:t>
            </a:r>
            <a:r>
              <a:rPr lang="en-US" dirty="0">
                <a:hlinkClick r:id="rId4" tooltip="Cosine transform"/>
              </a:rPr>
              <a:t>linear cosine transform</a:t>
            </a:r>
            <a:r>
              <a:rPr lang="en-US" dirty="0"/>
              <a:t> of a </a:t>
            </a:r>
            <a:r>
              <a:rPr lang="en-US" dirty="0">
                <a:hlinkClick r:id="rId3" tooltip="Power spectrum"/>
              </a:rPr>
              <a:t>log power spectrum</a:t>
            </a:r>
            <a:r>
              <a:rPr lang="en-US" dirty="0"/>
              <a:t> on a </a:t>
            </a:r>
            <a:r>
              <a:rPr lang="en-US" dirty="0">
                <a:hlinkClick r:id="rId5" tooltip="Nonlinear system"/>
              </a:rPr>
              <a:t>nonlinear</a:t>
            </a:r>
            <a:r>
              <a:rPr lang="en-US" dirty="0"/>
              <a:t> </a:t>
            </a:r>
            <a:r>
              <a:rPr lang="en-US" dirty="0" err="1">
                <a:hlinkClick r:id="rId6" tooltip="Mel scale"/>
              </a:rPr>
              <a:t>mel</a:t>
            </a:r>
            <a:r>
              <a:rPr lang="en-US" dirty="0">
                <a:hlinkClick r:id="rId6" tooltip="Mel scale"/>
              </a:rPr>
              <a:t> scale</a:t>
            </a:r>
            <a:r>
              <a:rPr lang="en-US" dirty="0"/>
              <a:t> of frequency.</a:t>
            </a: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6355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sz="1200" dirty="0"/>
              <a:t>The model is </a:t>
            </a:r>
            <a:r>
              <a:rPr lang="en-US" sz="1200" b="1" dirty="0"/>
              <a:t>parametric</a:t>
            </a:r>
            <a:r>
              <a:rPr lang="en-US" sz="1200" dirty="0"/>
              <a:t> because it describes the speech using parameters, rather than stored exemplars. </a:t>
            </a:r>
          </a:p>
          <a:p>
            <a:pPr marL="0" indent="0">
              <a:buFont typeface="Arial" panose="020B0604020202020204" pitchFamily="34" charset="0"/>
              <a:buNone/>
            </a:pPr>
            <a:endParaRPr lang="en-US" sz="1200" dirty="0"/>
          </a:p>
          <a:p>
            <a:pPr marL="0" indent="0">
              <a:buFont typeface="Arial" panose="020B0604020202020204" pitchFamily="34" charset="0"/>
              <a:buNone/>
            </a:pPr>
            <a:r>
              <a:rPr lang="en-US" sz="1200" dirty="0"/>
              <a:t>It is </a:t>
            </a:r>
            <a:r>
              <a:rPr lang="en-US" sz="1200" b="1" dirty="0"/>
              <a:t>statistical</a:t>
            </a:r>
            <a:r>
              <a:rPr lang="en-US" sz="1200" dirty="0"/>
              <a:t> because it describes those parameters using statistics (e.g., means and variances of probability density functions) which capture the distribution of parameter values found in the training data.</a:t>
            </a:r>
          </a:p>
          <a:p>
            <a:pPr marL="0" indent="0">
              <a:buFont typeface="Arial" panose="020B0604020202020204" pitchFamily="34" charset="0"/>
              <a:buNone/>
            </a:pPr>
            <a:endParaRPr lang="de-DE" sz="1200" dirty="0"/>
          </a:p>
          <a:p>
            <a:r>
              <a:rPr lang="en-US" sz="1200" b="0" i="0" u="none" strike="noStrike" kern="1200" baseline="0" dirty="0">
                <a:solidFill>
                  <a:schemeClr val="tx1"/>
                </a:solidFill>
                <a:latin typeface="Arial" pitchFamily="34" charset="0"/>
                <a:ea typeface="+mn-ea"/>
                <a:cs typeface="Arial" pitchFamily="34" charset="0"/>
              </a:rPr>
              <a:t>We can easily change </a:t>
            </a:r>
            <a:r>
              <a:rPr lang="en-US" sz="1200" b="1" i="0" u="none" strike="noStrike" kern="1200" baseline="0" dirty="0">
                <a:solidFill>
                  <a:schemeClr val="tx1"/>
                </a:solidFill>
                <a:latin typeface="Arial" pitchFamily="34" charset="0"/>
                <a:ea typeface="+mn-ea"/>
                <a:cs typeface="Arial" pitchFamily="34" charset="0"/>
              </a:rPr>
              <a:t>voice characteristics, speaking styles, and emotions </a:t>
            </a:r>
            <a:r>
              <a:rPr lang="en-US" sz="1200" b="0" i="0" u="none" strike="noStrike" kern="1200" baseline="0" dirty="0">
                <a:solidFill>
                  <a:schemeClr val="tx1"/>
                </a:solidFill>
                <a:latin typeface="Arial" pitchFamily="34" charset="0"/>
                <a:ea typeface="+mn-ea"/>
                <a:cs typeface="Arial" pitchFamily="34" charset="0"/>
              </a:rPr>
              <a:t>in statistical parametric synthesis by transforming its model parameters. </a:t>
            </a:r>
          </a:p>
          <a:p>
            <a:r>
              <a:rPr lang="en-US" sz="1200" b="0" i="0" u="none" strike="noStrike" kern="1200" baseline="0" dirty="0">
                <a:solidFill>
                  <a:schemeClr val="tx1"/>
                </a:solidFill>
                <a:latin typeface="Arial" pitchFamily="34" charset="0"/>
                <a:ea typeface="+mn-ea"/>
                <a:cs typeface="Arial" pitchFamily="34" charset="0"/>
              </a:rPr>
              <a:t>Four major techniques to accomplish this: adaptation, interpolation, </a:t>
            </a:r>
            <a:r>
              <a:rPr lang="en-US" sz="1200" b="0" i="0" u="none" strike="noStrike" kern="1200" baseline="0" dirty="0" err="1">
                <a:solidFill>
                  <a:schemeClr val="tx1"/>
                </a:solidFill>
                <a:latin typeface="Arial" pitchFamily="34" charset="0"/>
                <a:ea typeface="+mn-ea"/>
                <a:cs typeface="Arial" pitchFamily="34" charset="0"/>
              </a:rPr>
              <a:t>eigenvoice</a:t>
            </a:r>
            <a:r>
              <a:rPr lang="en-US" sz="1200" b="0" i="0" u="none" strike="noStrike" kern="1200" baseline="0" dirty="0">
                <a:solidFill>
                  <a:schemeClr val="tx1"/>
                </a:solidFill>
                <a:latin typeface="Arial" pitchFamily="34" charset="0"/>
                <a:ea typeface="+mn-ea"/>
                <a:cs typeface="Arial" pitchFamily="34" charset="0"/>
              </a:rPr>
              <a:t>, and multiple regression.</a:t>
            </a:r>
            <a:endParaRPr lang="en-US" sz="1200"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3670572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85750" indent="-285750">
              <a:lnSpc>
                <a:spcPct val="100000"/>
              </a:lnSpc>
              <a:spcAft>
                <a:spcPts val="1200"/>
              </a:spcAft>
              <a:buFont typeface="Arial" panose="020B0604020202020204" pitchFamily="34" charset="0"/>
              <a:buChar char="•"/>
            </a:pPr>
            <a:r>
              <a:rPr lang="en-US" dirty="0"/>
              <a:t>Using a Deep Neural Network (DNN) as acoustic model</a:t>
            </a:r>
          </a:p>
          <a:p>
            <a:pPr marL="285750" indent="-285750">
              <a:lnSpc>
                <a:spcPct val="100000"/>
              </a:lnSpc>
              <a:spcAft>
                <a:spcPts val="1200"/>
              </a:spcAft>
              <a:buFont typeface="Arial" panose="020B0604020202020204" pitchFamily="34" charset="0"/>
              <a:buChar char="•"/>
            </a:pPr>
            <a:r>
              <a:rPr lang="de-DE" dirty="0" err="1"/>
              <a:t>Only</a:t>
            </a:r>
            <a:r>
              <a:rPr lang="de-DE" dirty="0"/>
              <a:t> </a:t>
            </a:r>
            <a:r>
              <a:rPr lang="de-DE" dirty="0" err="1"/>
              <a:t>modification</a:t>
            </a:r>
            <a:r>
              <a:rPr lang="de-DE" dirty="0"/>
              <a:t> in Back-end</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314289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DNN-based systems consistently outperformed the HMM-based ones in voiced/unvoiced classification and aperiodicity prediction. The DNN-based systems with many layers were similar to or better than the HMM-based ones in Mel-cepstral distortion. On the other hand, the HMM-based systems outperformed the DNN-based ones in log F0 prediction in most cases.</a:t>
            </a:r>
            <a:endParaRPr lang="de-DE" b="1" dirty="0"/>
          </a:p>
          <a:p>
            <a:endParaRPr lang="de-DE" dirty="0"/>
          </a:p>
          <a:p>
            <a:r>
              <a:rPr lang="en-US" sz="1200" b="0" i="0" u="none" strike="noStrike" kern="1200" baseline="0" dirty="0">
                <a:solidFill>
                  <a:schemeClr val="tx1"/>
                </a:solidFill>
                <a:latin typeface="Arial" pitchFamily="34" charset="0"/>
                <a:ea typeface="+mn-ea"/>
                <a:cs typeface="Arial" pitchFamily="34" charset="0"/>
              </a:rPr>
              <a:t>the DNN-based systems were preferred significantly to the HMM-based ones in all three model sizes. The subjects reported that the DNN-based systems were less muffled.</a:t>
            </a:r>
          </a:p>
          <a:p>
            <a:endParaRPr lang="de-DE" sz="1200" b="0" i="0" u="none" strike="noStrike" kern="1200" baseline="0" dirty="0">
              <a:solidFill>
                <a:schemeClr val="tx1"/>
              </a:solidFill>
              <a:latin typeface="Arial" pitchFamily="34" charset="0"/>
              <a:ea typeface="+mn-ea"/>
              <a:cs typeface="Arial" pitchFamily="34" charset="0"/>
            </a:endParaRPr>
          </a:p>
          <a:p>
            <a:r>
              <a:rPr lang="en-US" sz="1200" b="0" i="0" u="none" strike="noStrike" kern="1200" baseline="0" dirty="0">
                <a:solidFill>
                  <a:schemeClr val="tx1"/>
                </a:solidFill>
                <a:latin typeface="Arial" pitchFamily="34" charset="0"/>
                <a:ea typeface="+mn-ea"/>
                <a:cs typeface="Arial" pitchFamily="34" charset="0"/>
              </a:rPr>
              <a:t>The authors expect that better prediction of Mel-cepstral coefficients by the DNN-based systems contributed to the preference.</a:t>
            </a:r>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7379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Syllabification</a:t>
            </a:r>
            <a:r>
              <a:rPr lang="en-US" sz="1200" b="0" i="0" u="none" strike="noStrike" kern="1200" baseline="0" dirty="0">
                <a:solidFill>
                  <a:schemeClr val="tx1"/>
                </a:solidFill>
                <a:latin typeface="Arial" pitchFamily="34" charset="0"/>
                <a:ea typeface="+mn-ea"/>
                <a:cs typeface="Arial" pitchFamily="34" charset="0"/>
              </a:rPr>
              <a:t>: the decomposition of words into their phonological units.</a:t>
            </a:r>
          </a:p>
          <a:p>
            <a:endParaRPr lang="de-DE" dirty="0"/>
          </a:p>
          <a:p>
            <a:r>
              <a:rPr lang="en-US" sz="1200" b="1" i="0" u="none" strike="noStrike" kern="1200" baseline="0" dirty="0">
                <a:solidFill>
                  <a:schemeClr val="tx1"/>
                </a:solidFill>
                <a:latin typeface="Arial" pitchFamily="34" charset="0"/>
                <a:ea typeface="+mn-ea"/>
                <a:cs typeface="Arial" pitchFamily="34" charset="0"/>
              </a:rPr>
              <a:t>Phonetic transcription</a:t>
            </a:r>
            <a:r>
              <a:rPr lang="en-US" sz="1200" b="0" i="0" u="none" strike="noStrike" kern="1200" baseline="0" dirty="0">
                <a:solidFill>
                  <a:schemeClr val="tx1"/>
                </a:solidFill>
                <a:latin typeface="Arial" pitchFamily="34" charset="0"/>
                <a:ea typeface="+mn-ea"/>
                <a:cs typeface="Arial" pitchFamily="34" charset="0"/>
              </a:rPr>
              <a:t>: the process of “translation” from letters to phonemes (also known as letter-to-sound or grapheme-to-phoneme translation)</a:t>
            </a:r>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r>
              <a:rPr lang="en-US" sz="1200" b="1" i="0" u="none" strike="noStrike" kern="1200" baseline="0" dirty="0">
                <a:solidFill>
                  <a:schemeClr val="tx1"/>
                </a:solidFill>
                <a:latin typeface="Arial" pitchFamily="34" charset="0"/>
                <a:ea typeface="+mn-ea"/>
                <a:cs typeface="Arial" pitchFamily="34" charset="0"/>
              </a:rPr>
              <a:t>Part-of-speech (POS) tagging </a:t>
            </a:r>
            <a:r>
              <a:rPr lang="en-US" sz="1200" b="0" i="0" u="none" strike="noStrike" kern="1200" baseline="0" dirty="0">
                <a:solidFill>
                  <a:schemeClr val="tx1"/>
                </a:solidFill>
                <a:latin typeface="Arial" pitchFamily="34" charset="0"/>
                <a:ea typeface="+mn-ea"/>
                <a:cs typeface="Arial" pitchFamily="34" charset="0"/>
              </a:rPr>
              <a:t>is the process of assigning each word in a sentence its uniquely interpretable tag - its part of speech. </a:t>
            </a:r>
          </a:p>
          <a:p>
            <a:pPr marL="171450" indent="-171450">
              <a:buFont typeface="Wingdings" panose="05000000000000000000" pitchFamily="2" charset="2"/>
              <a:buChar char="à"/>
            </a:pP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N: </a:t>
            </a:r>
            <a:r>
              <a:rPr lang="de-DE" sz="1200" b="0" i="0" u="none" strike="noStrike" kern="1200" baseline="0" dirty="0" err="1">
                <a:solidFill>
                  <a:schemeClr val="tx1"/>
                </a:solidFill>
                <a:latin typeface="Arial" pitchFamily="34" charset="0"/>
                <a:ea typeface="+mn-ea"/>
                <a:cs typeface="Arial" pitchFamily="34" charset="0"/>
              </a:rPr>
              <a:t>Nouns</a:t>
            </a:r>
            <a:r>
              <a:rPr lang="de-DE" sz="1200" b="0" i="0" u="none" strike="noStrike" kern="1200" baseline="0" dirty="0">
                <a:solidFill>
                  <a:schemeClr val="tx1"/>
                </a:solidFill>
                <a:latin typeface="Arial" pitchFamily="34" charset="0"/>
                <a:ea typeface="+mn-ea"/>
                <a:cs typeface="Arial" pitchFamily="34" charset="0"/>
              </a:rPr>
              <a:t>    V: Verbs     A: </a:t>
            </a:r>
            <a:r>
              <a:rPr lang="de-DE" sz="1200" b="0" i="0" u="none" strike="noStrike" kern="1200" baseline="0" dirty="0" err="1">
                <a:solidFill>
                  <a:schemeClr val="tx1"/>
                </a:solidFill>
                <a:latin typeface="Arial" pitchFamily="34" charset="0"/>
                <a:ea typeface="+mn-ea"/>
                <a:cs typeface="Arial" pitchFamily="34" charset="0"/>
              </a:rPr>
              <a:t>Adjectives</a:t>
            </a:r>
            <a:r>
              <a:rPr lang="de-DE" sz="1200" b="0" i="0" u="none" strike="noStrike" kern="1200" baseline="0" dirty="0">
                <a:solidFill>
                  <a:schemeClr val="tx1"/>
                </a:solidFill>
                <a:latin typeface="Arial" pitchFamily="34" charset="0"/>
                <a:ea typeface="+mn-ea"/>
                <a:cs typeface="Arial" pitchFamily="34" charset="0"/>
              </a:rPr>
              <a:t>      R: Adverbs</a:t>
            </a:r>
          </a:p>
          <a:p>
            <a:pPr marL="0" indent="0">
              <a:buFont typeface="Wingdings" panose="05000000000000000000" pitchFamily="2" charset="2"/>
              <a:buNone/>
            </a:pPr>
            <a:r>
              <a:rPr lang="de-DE" sz="1200" b="0" i="0" u="none" strike="noStrike" kern="1200" baseline="0" dirty="0">
                <a:solidFill>
                  <a:schemeClr val="tx1"/>
                </a:solidFill>
                <a:latin typeface="Arial" pitchFamily="34" charset="0"/>
                <a:ea typeface="+mn-ea"/>
                <a:cs typeface="Arial" pitchFamily="34" charset="0"/>
              </a:rPr>
              <a:t>feminine/</a:t>
            </a:r>
            <a:r>
              <a:rPr lang="de-DE" sz="1200" b="0" i="0" u="none" strike="noStrike" kern="1200" baseline="0" dirty="0" err="1">
                <a:solidFill>
                  <a:schemeClr val="tx1"/>
                </a:solidFill>
                <a:latin typeface="Arial" pitchFamily="34" charset="0"/>
                <a:ea typeface="+mn-ea"/>
                <a:cs typeface="Arial" pitchFamily="34" charset="0"/>
              </a:rPr>
              <a:t>maskular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singular</a:t>
            </a:r>
            <a:r>
              <a:rPr lang="de-DE" sz="1200" b="0" i="0" u="none" strike="noStrike" kern="1200" baseline="0" dirty="0">
                <a:solidFill>
                  <a:schemeClr val="tx1"/>
                </a:solidFill>
                <a:latin typeface="Arial" pitchFamily="34" charset="0"/>
                <a:ea typeface="+mn-ea"/>
                <a:cs typeface="Arial" pitchFamily="34" charset="0"/>
              </a:rPr>
              <a:t>/</a:t>
            </a:r>
            <a:r>
              <a:rPr lang="de-DE" sz="1200" b="0" i="0" u="none" strike="noStrike" kern="1200" baseline="0" dirty="0" err="1">
                <a:solidFill>
                  <a:schemeClr val="tx1"/>
                </a:solidFill>
                <a:latin typeface="Arial" pitchFamily="34" charset="0"/>
                <a:ea typeface="+mn-ea"/>
                <a:cs typeface="Arial" pitchFamily="34" charset="0"/>
              </a:rPr>
              <a:t>plular</a:t>
            </a:r>
            <a:r>
              <a:rPr lang="de-DE" sz="1200" b="0" i="0" u="none" strike="noStrike" kern="1200" baseline="0" dirty="0">
                <a:solidFill>
                  <a:schemeClr val="tx1"/>
                </a:solidFill>
                <a:latin typeface="Arial" pitchFamily="34" charset="0"/>
                <a:ea typeface="+mn-ea"/>
                <a:cs typeface="Arial" pitchFamily="34" charset="0"/>
              </a:rPr>
              <a:t>, </a:t>
            </a:r>
            <a:r>
              <a:rPr lang="de-DE" sz="1200" b="0" i="0" u="none" strike="noStrike" kern="1200" baseline="0" dirty="0" err="1">
                <a:solidFill>
                  <a:schemeClr val="tx1"/>
                </a:solidFill>
                <a:latin typeface="Arial" pitchFamily="34" charset="0"/>
                <a:ea typeface="+mn-ea"/>
                <a:cs typeface="Arial" pitchFamily="34" charset="0"/>
              </a:rPr>
              <a:t>cases</a:t>
            </a:r>
            <a:endParaRPr lang="en-US" sz="1200" b="0" i="0" u="none" strike="noStrike" kern="1200" baseline="0" dirty="0">
              <a:solidFill>
                <a:schemeClr val="tx1"/>
              </a:solidFill>
              <a:latin typeface="Arial" pitchFamily="34" charset="0"/>
              <a:ea typeface="+mn-ea"/>
              <a:cs typeface="Arial" pitchFamily="34" charset="0"/>
            </a:endParaRPr>
          </a:p>
          <a:p>
            <a:endParaRPr lang="de-DE" sz="1200" b="0" i="0" u="none" strike="noStrike" kern="1200" baseline="0" dirty="0">
              <a:solidFill>
                <a:schemeClr val="tx1"/>
              </a:solidFill>
              <a:latin typeface="Arial" pitchFamily="34" charset="0"/>
              <a:ea typeface="+mn-ea"/>
              <a:cs typeface="Arial"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Arial" pitchFamily="34" charset="0"/>
                <a:ea typeface="+mn-ea"/>
                <a:cs typeface="Arial" pitchFamily="34" charset="0"/>
              </a:rPr>
              <a:t>Lexical stress prediction</a:t>
            </a:r>
            <a:r>
              <a:rPr lang="en-US" sz="1200" b="0" i="0" u="none" strike="noStrike" kern="1200" baseline="0" dirty="0">
                <a:solidFill>
                  <a:schemeClr val="tx1"/>
                </a:solidFill>
                <a:latin typeface="Arial" pitchFamily="34" charset="0"/>
                <a:ea typeface="+mn-ea"/>
                <a:cs typeface="Arial" pitchFamily="34" charset="0"/>
              </a:rPr>
              <a:t>: Certain syllables inside a word have a higher prominence compared to its neighboring syllables, giving the word a specific sound. </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34" charset="0"/>
                <a:ea typeface="+mn-ea"/>
                <a:cs typeface="Arial" pitchFamily="34" charset="0"/>
                <a:sym typeface="Wingdings" panose="05000000000000000000" pitchFamily="2" charset="2"/>
              </a:rPr>
              <a:t> </a:t>
            </a:r>
            <a:r>
              <a:rPr lang="en-US" sz="1200" b="0" i="0" u="none" strike="noStrike" kern="1200" baseline="0" dirty="0">
                <a:solidFill>
                  <a:schemeClr val="tx1"/>
                </a:solidFill>
                <a:latin typeface="Arial" pitchFamily="34" charset="0"/>
                <a:ea typeface="+mn-ea"/>
                <a:cs typeface="Arial" pitchFamily="34" charset="0"/>
              </a:rPr>
              <a:t>choose the correct pronunciation for a homophone word</a:t>
            </a:r>
          </a:p>
          <a:p>
            <a:endParaRPr lang="de-DE" sz="1200" b="0" i="0" u="none" strike="noStrike" kern="1200" baseline="0" dirty="0">
              <a:solidFill>
                <a:schemeClr val="tx1"/>
              </a:solidFill>
              <a:latin typeface="Arial" pitchFamily="34" charset="0"/>
              <a:ea typeface="+mn-ea"/>
              <a:cs typeface="Arial" pitchFamily="34" charset="0"/>
            </a:endParaRPr>
          </a:p>
          <a:p>
            <a:endParaRPr lang="en-US" sz="1200" b="0" i="0" u="none" strike="noStrike" kern="1200" baseline="0" dirty="0">
              <a:solidFill>
                <a:schemeClr val="tx1"/>
              </a:solidFill>
              <a:latin typeface="Arial" pitchFamily="34" charset="0"/>
              <a:ea typeface="+mn-ea"/>
              <a:cs typeface="Arial" pitchFamily="34" charset="0"/>
            </a:endParaRPr>
          </a:p>
          <a:p>
            <a:endParaRPr lang="en-US"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801823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‹Nr.›</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seite">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Tree>
    <p:extLst>
      <p:ext uri="{BB962C8B-B14F-4D97-AF65-F5344CB8AC3E}">
        <p14:creationId xmlns:p14="http://schemas.microsoft.com/office/powerpoint/2010/main" val="3532772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lien">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323117"/>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en-US" noProof="0" dirty="0"/>
              <a:t>Referent</a:t>
            </a:r>
            <a:br>
              <a:rPr lang="en-US" noProof="0" dirty="0"/>
            </a:br>
            <a:r>
              <a:rPr lang="en-US" noProof="0" dirty="0"/>
              <a:t>Ort, Datum (</a:t>
            </a:r>
            <a:r>
              <a:rPr lang="en-US" noProof="0" dirty="0" err="1"/>
              <a:t>Schreibweise</a:t>
            </a:r>
            <a:r>
              <a:rPr lang="en-US" noProof="0" dirty="0"/>
              <a:t>: 00. </a:t>
            </a:r>
            <a:r>
              <a:rPr lang="en-US" noProof="0" dirty="0" err="1"/>
              <a:t>Januar</a:t>
            </a:r>
            <a:r>
              <a:rPr lang="en-US" noProof="0" dirty="0"/>
              <a:t>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a:xfrm>
            <a:off x="8039818" y="6473313"/>
            <a:ext cx="787115" cy="365125"/>
          </a:xfrm>
        </p:spPr>
        <p:txBody>
          <a:bodyPr/>
          <a:lstStyle/>
          <a:p>
            <a:fld id="{CE58CB1E-F828-4F11-99E0-327109AF9DA4}" type="slidenum">
              <a:rPr lang="de-DE" smtClean="0"/>
              <a:pPr/>
              <a:t>‹Nr.›</a:t>
            </a:fld>
            <a:endParaRPr lang="de-DE" dirty="0"/>
          </a:p>
        </p:txBody>
      </p:sp>
      <p:sp>
        <p:nvSpPr>
          <p:cNvPr id="7" name="Titel 1"/>
          <p:cNvSpPr>
            <a:spLocks noGrp="1"/>
          </p:cNvSpPr>
          <p:nvPr>
            <p:ph type="title" hasCustomPrompt="1"/>
          </p:nvPr>
        </p:nvSpPr>
        <p:spPr>
          <a:xfrm>
            <a:off x="319090" y="33873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en-US" noProof="0" dirty="0" err="1"/>
              <a:t>Titel</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11" name="Fußzeilenplatzhalter 3">
            <a:extLst>
              <a:ext uri="{FF2B5EF4-FFF2-40B4-BE49-F238E27FC236}">
                <a16:creationId xmlns:a16="http://schemas.microsoft.com/office/drawing/2014/main" id="{D6D82D74-E15D-4541-BDA8-EC24361506F2}"/>
              </a:ext>
            </a:extLst>
          </p:cNvPr>
          <p:cNvSpPr txBox="1">
            <a:spLocks/>
          </p:cNvSpPr>
          <p:nvPr userDrawn="1"/>
        </p:nvSpPr>
        <p:spPr>
          <a:xfrm>
            <a:off x="319088" y="6473312"/>
            <a:ext cx="6359909"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r>
              <a:rPr lang="en-US" dirty="0"/>
              <a:t>Hannes Bohnengel | The Impact of Deep Learning on Speech Synthesis with Mobile Devices</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‹Nr.›</a:t>
            </a:fld>
            <a:endParaRPr lang="de-DE" dirty="0"/>
          </a:p>
        </p:txBody>
      </p:sp>
      <p:sp>
        <p:nvSpPr>
          <p:cNvPr id="10" name="Fußzeilenplatzhalter 9"/>
          <p:cNvSpPr>
            <a:spLocks noGrp="1"/>
          </p:cNvSpPr>
          <p:nvPr>
            <p:ph type="ftr" sz="quarter" idx="13"/>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‹Nr.›</a:t>
            </a:fld>
            <a:endParaRPr lang="de-DE" dirty="0"/>
          </a:p>
        </p:txBody>
      </p:sp>
      <p:sp>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‹Nr.›</a:t>
            </a:fld>
            <a:endParaRPr lang="de-DE" dirty="0"/>
          </a:p>
        </p:txBody>
      </p:sp>
      <p:sp useBgFill="1">
        <p:nvSpPr>
          <p:cNvPr id="7" name="Fußzeilenplatzhalter 6"/>
          <p:cNvSpPr>
            <a:spLocks noGrp="1"/>
          </p:cNvSpPr>
          <p:nvPr>
            <p:ph type="ftr" sz="quarter" idx="12"/>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‹Nr.›</a:t>
            </a:fld>
            <a:endParaRPr lang="de-DE" dirty="0"/>
          </a:p>
        </p:txBody>
      </p:sp>
      <p:sp>
        <p:nvSpPr>
          <p:cNvPr id="8" name="Fußzeilenplatzhalter 7"/>
          <p:cNvSpPr>
            <a:spLocks noGrp="1"/>
          </p:cNvSpPr>
          <p:nvPr>
            <p:ph type="ftr" sz="quarter" idx="17"/>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‹Nr.›</a:t>
            </a:fld>
            <a:endParaRPr lang="de-DE" dirty="0"/>
          </a:p>
        </p:txBody>
      </p:sp>
      <p:sp>
        <p:nvSpPr>
          <p:cNvPr id="12" name="Fußzeilenplatzhalter 11"/>
          <p:cNvSpPr>
            <a:spLocks noGrp="1"/>
          </p:cNvSpPr>
          <p:nvPr>
            <p:ph type="ftr" sz="quarter" idx="16"/>
          </p:nvPr>
        </p:nvSpPr>
        <p:spPr>
          <a:xfrm>
            <a:off x="311162" y="6473313"/>
            <a:ext cx="6464280" cy="365125"/>
          </a:xfrm>
          <a:prstGeom prst="rect">
            <a:avLst/>
          </a:prstGeom>
        </p:spPr>
        <p:txBody>
          <a:bodyPr/>
          <a:lstStyle>
            <a:lvl1pPr>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wmf"/><Relationship Id="rId4" Type="http://schemas.openxmlformats.org/officeDocument/2006/relationships/slideLayout" Target="../slideLayouts/slideLayout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3.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a:t>Hannes Bohnengel | Final </a:t>
            </a:r>
            <a:r>
              <a:rPr lang="de-DE" dirty="0" err="1"/>
              <a:t>Presentation</a:t>
            </a:r>
            <a:r>
              <a:rPr lang="de-DE" dirty="0"/>
              <a:t> </a:t>
            </a:r>
            <a:r>
              <a:rPr lang="de-DE" dirty="0" err="1"/>
              <a:t>of</a:t>
            </a:r>
            <a:r>
              <a:rPr lang="de-DE" dirty="0"/>
              <a:t> </a:t>
            </a:r>
            <a:r>
              <a:rPr lang="de-DE" dirty="0" err="1"/>
              <a:t>Advanced</a:t>
            </a:r>
            <a:r>
              <a:rPr lang="de-DE" dirty="0"/>
              <a:t> Seminar</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5" name="Textfeld 4">
            <a:extLst>
              <a:ext uri="{FF2B5EF4-FFF2-40B4-BE49-F238E27FC236}">
                <a16:creationId xmlns:a16="http://schemas.microsoft.com/office/drawing/2014/main" id="{50D012AC-FCAA-4E2B-B137-2CA64A5AD2EF}"/>
              </a:ext>
            </a:extLst>
          </p:cNvPr>
          <p:cNvSpPr txBox="1"/>
          <p:nvPr userDrawn="1"/>
        </p:nvSpPr>
        <p:spPr>
          <a:xfrm>
            <a:off x="320401" y="314325"/>
            <a:ext cx="7699650" cy="347211"/>
          </a:xfrm>
          <a:prstGeom prst="rect">
            <a:avLst/>
          </a:prstGeom>
          <a:noFill/>
        </p:spPr>
        <p:txBody>
          <a:bodyPr wrap="square" lIns="0" tIns="0" rIns="0" bIns="0" rtlCol="0">
            <a:spAutoFit/>
          </a:bodyPr>
          <a:lstStyle/>
          <a:p>
            <a:pPr>
              <a:lnSpc>
                <a:spcPct val="94000"/>
              </a:lnSpc>
              <a:tabLst/>
            </a:pPr>
            <a:r>
              <a:rPr lang="en-US" sz="800" dirty="0">
                <a:solidFill>
                  <a:schemeClr val="tx2"/>
                </a:solidFill>
                <a:latin typeface="+mn-lt"/>
              </a:rPr>
              <a:t>Chair of Real-Time Computer Systems</a:t>
            </a:r>
          </a:p>
          <a:p>
            <a:pPr>
              <a:lnSpc>
                <a:spcPct val="94000"/>
              </a:lnSpc>
              <a:tabLst/>
            </a:pPr>
            <a:r>
              <a:rPr lang="en-US" sz="800" dirty="0">
                <a:solidFill>
                  <a:schemeClr val="tx2"/>
                </a:solidFill>
                <a:latin typeface="+mn-lt"/>
              </a:rPr>
              <a:t>TUM Department of Electrical and Computer Engineering</a:t>
            </a:r>
          </a:p>
          <a:p>
            <a:pPr>
              <a:lnSpc>
                <a:spcPct val="94000"/>
              </a:lnSpc>
              <a:tabLst/>
            </a:pPr>
            <a:r>
              <a:rPr lang="en-US" sz="800" dirty="0">
                <a:solidFill>
                  <a:schemeClr val="tx2"/>
                </a:solidFill>
                <a:latin typeface="+mn-lt"/>
              </a:rPr>
              <a:t>Technical University of Munich</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‹Nr.›</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‹Nr.›</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pic>
        <p:nvPicPr>
          <p:cNvPr id="7" name="Bild 6" descr="20150416 tum logo blau png final.png"/>
          <p:cNvPicPr>
            <a:picLocks noChangeAspect="1"/>
          </p:cNvPicPr>
          <p:nvPr/>
        </p:nvPicPr>
        <p:blipFill>
          <a:blip r:embed="rId4"/>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712" r:id="rId1"/>
    <p:sldLayoutId id="2147483675" r:id="rId2"/>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‹Nr.›</a:t>
            </a:fld>
            <a:endParaRPr lang="de-DE" dirty="0"/>
          </a:p>
        </p:txBody>
      </p:sp>
      <p:sp>
        <p:nvSpPr>
          <p:cNvPr id="6" name="Fußzeilenplatzhalter 3"/>
          <p:cNvSpPr>
            <a:spLocks noGrp="1"/>
          </p:cNvSpPr>
          <p:nvPr>
            <p:ph type="ftr" sz="quarter" idx="3"/>
          </p:nvPr>
        </p:nvSpPr>
        <p:spPr>
          <a:xfrm>
            <a:off x="311163" y="6473313"/>
            <a:ext cx="1416038" cy="365125"/>
          </a:xfrm>
          <a:prstGeom prst="rect">
            <a:avLst/>
          </a:prstGeom>
        </p:spPr>
        <p:txBody>
          <a:bodyPr vert="horz" lIns="0" tIns="45720" rIns="0" bIns="45720" rtlCol="0" anchor="ctr"/>
          <a:lstStyle>
            <a:lvl1pPr algn="l">
              <a:defRPr sz="1200">
                <a:solidFill>
                  <a:schemeClr val="tx1"/>
                </a:solidFill>
              </a:defRPr>
            </a:lvl1pPr>
          </a:lstStyle>
          <a:p>
            <a:r>
              <a:rPr lang="de-DE" dirty="0"/>
              <a:t>Hannes Bohnengel</a:t>
            </a:r>
            <a:endParaRPr lang="en-US" dirty="0"/>
          </a:p>
        </p:txBody>
      </p:sp>
      <p:sp>
        <p:nvSpPr>
          <p:cNvPr id="10" name="Fußzeilenplatzhalter 3">
            <a:extLst>
              <a:ext uri="{FF2B5EF4-FFF2-40B4-BE49-F238E27FC236}">
                <a16:creationId xmlns:a16="http://schemas.microsoft.com/office/drawing/2014/main" id="{65F2F18F-0C70-4D9E-A4DC-A1828FC814E9}"/>
              </a:ext>
            </a:extLst>
          </p:cNvPr>
          <p:cNvSpPr txBox="1">
            <a:spLocks/>
          </p:cNvSpPr>
          <p:nvPr userDrawn="1"/>
        </p:nvSpPr>
        <p:spPr>
          <a:xfrm>
            <a:off x="3367314" y="4557427"/>
            <a:ext cx="3022146"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endParaRPr lang="en-US" dirty="0"/>
          </a:p>
        </p:txBody>
      </p:sp>
      <p:sp>
        <p:nvSpPr>
          <p:cNvPr id="12" name="Fußzeilenplatzhalter 3">
            <a:extLst>
              <a:ext uri="{FF2B5EF4-FFF2-40B4-BE49-F238E27FC236}">
                <a16:creationId xmlns:a16="http://schemas.microsoft.com/office/drawing/2014/main" id="{AE184BF3-0815-47BE-93D8-9D9A15AEA8F0}"/>
              </a:ext>
            </a:extLst>
          </p:cNvPr>
          <p:cNvSpPr txBox="1">
            <a:spLocks/>
          </p:cNvSpPr>
          <p:nvPr userDrawn="1"/>
        </p:nvSpPr>
        <p:spPr>
          <a:xfrm>
            <a:off x="3048000" y="6473312"/>
            <a:ext cx="3048000" cy="365125"/>
          </a:xfrm>
          <a:prstGeom prst="rect">
            <a:avLst/>
          </a:prstGeom>
        </p:spPr>
        <p:txBody>
          <a:bodyPr vert="horz" lIns="0" tIns="45720" rIns="0" bIns="45720" rtlCol="0" anchor="ctr"/>
          <a:lstStyle>
            <a:defPPr>
              <a:defRPr lang="de-DE"/>
            </a:defPPr>
            <a:lvl1pPr algn="l" rtl="0" fontAlgn="base">
              <a:spcBef>
                <a:spcPct val="0"/>
              </a:spcBef>
              <a:spcAft>
                <a:spcPct val="0"/>
              </a:spcAft>
              <a:defRPr sz="12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dirty="0"/>
              <a:t>Final Presentation of Advanced Seminar</a:t>
            </a:r>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‹Nr.›</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tro-01">
            <a:hlinkClick r:id="" action="ppaction://media"/>
            <a:extLst>
              <a:ext uri="{FF2B5EF4-FFF2-40B4-BE49-F238E27FC236}">
                <a16:creationId xmlns:a16="http://schemas.microsoft.com/office/drawing/2014/main" id="{E9DAB0C4-0742-4B9D-8495-5F035E5EE14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308230" y="2380891"/>
            <a:ext cx="2323382" cy="2323382"/>
          </a:xfrm>
          <a:prstGeom prst="rect">
            <a:avLst/>
          </a:prstGeom>
          <a:noFill/>
          <a:ln>
            <a:noFill/>
          </a:ln>
          <a:effectLst/>
        </p:spPr>
      </p:pic>
      <p:sp>
        <p:nvSpPr>
          <p:cNvPr id="4" name="Textfeld 3">
            <a:extLst>
              <a:ext uri="{FF2B5EF4-FFF2-40B4-BE49-F238E27FC236}">
                <a16:creationId xmlns:a16="http://schemas.microsoft.com/office/drawing/2014/main" id="{B04329CF-368A-4EA3-95F1-D49FC06F7574}"/>
              </a:ext>
            </a:extLst>
          </p:cNvPr>
          <p:cNvSpPr txBox="1"/>
          <p:nvPr/>
        </p:nvSpPr>
        <p:spPr>
          <a:xfrm>
            <a:off x="2795262" y="5199864"/>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https://lingojam.com/StephenHawkingVoiceGenerator</a:t>
            </a:r>
            <a:endParaRPr lang="en-US" sz="800" dirty="0">
              <a:latin typeface="+mn-lt"/>
            </a:endParaRPr>
          </a:p>
        </p:txBody>
      </p:sp>
    </p:spTree>
    <p:extLst>
      <p:ext uri="{BB962C8B-B14F-4D97-AF65-F5344CB8AC3E}">
        <p14:creationId xmlns:p14="http://schemas.microsoft.com/office/powerpoint/2010/main" val="235197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7803" fill="hold"/>
                                        <p:tgtEl>
                                          <p:spTgt spid="7"/>
                                        </p:tgtEl>
                                      </p:cBhvr>
                                    </p:cmd>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7"/>
                </p:tgtEl>
              </p:cMediaNode>
            </p:audio>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10</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a:t>Text-to-Speech – Function blocks</a:t>
            </a:r>
          </a:p>
        </p:txBody>
      </p:sp>
      <p:sp>
        <p:nvSpPr>
          <p:cNvPr id="7" name="Rechteck: abgerundete Ecken 6">
            <a:extLst>
              <a:ext uri="{FF2B5EF4-FFF2-40B4-BE49-F238E27FC236}">
                <a16:creationId xmlns:a16="http://schemas.microsoft.com/office/drawing/2014/main" id="{B3E795D5-2C06-4B60-8717-22B38A86EDDC}"/>
              </a:ext>
            </a:extLst>
          </p:cNvPr>
          <p:cNvSpPr/>
          <p:nvPr/>
        </p:nvSpPr>
        <p:spPr>
          <a:xfrm>
            <a:off x="3403589" y="3338945"/>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a:solidFill>
                  <a:schemeClr val="bg1"/>
                </a:solidFill>
              </a:rPr>
              <a:t>Acoustic Model</a:t>
            </a:r>
          </a:p>
        </p:txBody>
      </p:sp>
      <p:sp>
        <p:nvSpPr>
          <p:cNvPr id="28" name="Pfeil: nach unten 27">
            <a:extLst>
              <a:ext uri="{FF2B5EF4-FFF2-40B4-BE49-F238E27FC236}">
                <a16:creationId xmlns:a16="http://schemas.microsoft.com/office/drawing/2014/main" id="{CA96C2F0-B465-4577-A136-E61AF29D8F89}"/>
              </a:ext>
            </a:extLst>
          </p:cNvPr>
          <p:cNvSpPr/>
          <p:nvPr/>
        </p:nvSpPr>
        <p:spPr>
          <a:xfrm>
            <a:off x="4418712" y="3046365"/>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0" name="Rechteck 9">
            <a:extLst>
              <a:ext uri="{FF2B5EF4-FFF2-40B4-BE49-F238E27FC236}">
                <a16:creationId xmlns:a16="http://schemas.microsoft.com/office/drawing/2014/main" id="{31981972-D692-46C9-8323-A114D8CEAB6E}"/>
              </a:ext>
            </a:extLst>
          </p:cNvPr>
          <p:cNvSpPr/>
          <p:nvPr/>
        </p:nvSpPr>
        <p:spPr>
          <a:xfrm>
            <a:off x="4021810" y="1785460"/>
            <a:ext cx="1099404"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Text</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nvGrpSpPr>
          <p:cNvPr id="47" name="Gruppieren 46">
            <a:extLst>
              <a:ext uri="{FF2B5EF4-FFF2-40B4-BE49-F238E27FC236}">
                <a16:creationId xmlns:a16="http://schemas.microsoft.com/office/drawing/2014/main" id="{ECB9FEA4-433B-420C-A940-5AD13E3B9A0C}"/>
              </a:ext>
            </a:extLst>
          </p:cNvPr>
          <p:cNvGrpSpPr/>
          <p:nvPr/>
        </p:nvGrpSpPr>
        <p:grpSpPr>
          <a:xfrm>
            <a:off x="3403586" y="2364253"/>
            <a:ext cx="2340000" cy="630459"/>
            <a:chOff x="3403586" y="2364253"/>
            <a:chExt cx="2340000" cy="630459"/>
          </a:xfrm>
        </p:grpSpPr>
        <p:sp>
          <p:nvSpPr>
            <p:cNvPr id="6" name="Rechteck: abgerundete Ecken 5">
              <a:extLst>
                <a:ext uri="{FF2B5EF4-FFF2-40B4-BE49-F238E27FC236}">
                  <a16:creationId xmlns:a16="http://schemas.microsoft.com/office/drawing/2014/main" id="{B3211B43-B77B-49C2-B0CF-9E0D958D5340}"/>
                </a:ext>
              </a:extLst>
            </p:cNvPr>
            <p:cNvSpPr/>
            <p:nvPr/>
          </p:nvSpPr>
          <p:spPr>
            <a:xfrm>
              <a:off x="3403586" y="2634712"/>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chemeClr val="bg1"/>
                  </a:solidFill>
                </a:rPr>
                <a:t>Text Analysis</a:t>
              </a:r>
              <a:endParaRPr lang="en-US" dirty="0">
                <a:solidFill>
                  <a:schemeClr val="bg1"/>
                </a:solidFill>
              </a:endParaRPr>
            </a:p>
          </p:txBody>
        </p:sp>
        <p:sp>
          <p:nvSpPr>
            <p:cNvPr id="29" name="Pfeil: nach unten 28">
              <a:extLst>
                <a:ext uri="{FF2B5EF4-FFF2-40B4-BE49-F238E27FC236}">
                  <a16:creationId xmlns:a16="http://schemas.microsoft.com/office/drawing/2014/main" id="{59EA6FCA-1410-4706-8150-AB1474F1B592}"/>
                </a:ext>
              </a:extLst>
            </p:cNvPr>
            <p:cNvSpPr/>
            <p:nvPr/>
          </p:nvSpPr>
          <p:spPr>
            <a:xfrm>
              <a:off x="4418712" y="2364253"/>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8" name="Rechteck: abgerundete Ecken 7">
            <a:extLst>
              <a:ext uri="{FF2B5EF4-FFF2-40B4-BE49-F238E27FC236}">
                <a16:creationId xmlns:a16="http://schemas.microsoft.com/office/drawing/2014/main" id="{B31E4FB2-9B10-428A-91F9-3EBF9C069F00}"/>
              </a:ext>
            </a:extLst>
          </p:cNvPr>
          <p:cNvSpPr/>
          <p:nvPr/>
        </p:nvSpPr>
        <p:spPr>
          <a:xfrm>
            <a:off x="3401512" y="4048953"/>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400" dirty="0">
                <a:solidFill>
                  <a:schemeClr val="bg1"/>
                </a:solidFill>
              </a:rPr>
              <a:t>Parameter Generation</a:t>
            </a:r>
            <a:endParaRPr lang="en-US" sz="1400" dirty="0">
              <a:solidFill>
                <a:schemeClr val="bg1"/>
              </a:solidFill>
            </a:endParaRPr>
          </a:p>
        </p:txBody>
      </p:sp>
      <p:sp>
        <p:nvSpPr>
          <p:cNvPr id="30" name="Pfeil: nach unten 29">
            <a:extLst>
              <a:ext uri="{FF2B5EF4-FFF2-40B4-BE49-F238E27FC236}">
                <a16:creationId xmlns:a16="http://schemas.microsoft.com/office/drawing/2014/main" id="{EF343515-105B-40FA-BAE9-3C225FD7358D}"/>
              </a:ext>
            </a:extLst>
          </p:cNvPr>
          <p:cNvSpPr/>
          <p:nvPr/>
        </p:nvSpPr>
        <p:spPr>
          <a:xfrm>
            <a:off x="4418712" y="3759010"/>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9" name="Rechteck: abgerundete Ecken 8">
            <a:extLst>
              <a:ext uri="{FF2B5EF4-FFF2-40B4-BE49-F238E27FC236}">
                <a16:creationId xmlns:a16="http://schemas.microsoft.com/office/drawing/2014/main" id="{76B54027-DEC3-4D05-A476-51CA5D4A3A0C}"/>
              </a:ext>
            </a:extLst>
          </p:cNvPr>
          <p:cNvSpPr/>
          <p:nvPr/>
        </p:nvSpPr>
        <p:spPr>
          <a:xfrm>
            <a:off x="3401512" y="4759007"/>
            <a:ext cx="2340000" cy="360000"/>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400" dirty="0">
                <a:solidFill>
                  <a:schemeClr val="bg1"/>
                </a:solidFill>
              </a:rPr>
              <a:t>Waveform Synthesis</a:t>
            </a:r>
          </a:p>
        </p:txBody>
      </p:sp>
      <p:sp>
        <p:nvSpPr>
          <p:cNvPr id="27" name="Rechteck 26">
            <a:extLst>
              <a:ext uri="{FF2B5EF4-FFF2-40B4-BE49-F238E27FC236}">
                <a16:creationId xmlns:a16="http://schemas.microsoft.com/office/drawing/2014/main" id="{E5725490-20FB-4606-91B1-C7AE40B7AAD4}"/>
              </a:ext>
            </a:extLst>
          </p:cNvPr>
          <p:cNvSpPr/>
          <p:nvPr/>
        </p:nvSpPr>
        <p:spPr>
          <a:xfrm>
            <a:off x="4719151" y="4445479"/>
            <a:ext cx="2583349" cy="276999"/>
          </a:xfrm>
          <a:prstGeom prst="rect">
            <a:avLst/>
          </a:prstGeom>
          <a:noFill/>
        </p:spPr>
        <p:txBody>
          <a:bodyPr wrap="square" lIns="91440" tIns="45720" rIns="91440" bIns="45720">
            <a:spAutoFit/>
          </a:bodyPr>
          <a:lstStyle/>
          <a:p>
            <a:r>
              <a:rPr lang="en-US" sz="1200" b="1" dirty="0">
                <a:ln w="0">
                  <a:solidFill>
                    <a:srgbClr val="DAD7CB"/>
                  </a:solidFill>
                </a:ln>
                <a:solidFill>
                  <a:srgbClr val="E37222"/>
                </a:solidFill>
                <a:effectLst>
                  <a:outerShdw blurRad="38100" dist="25400" dir="5400000" algn="ctr" rotWithShape="0">
                    <a:srgbClr val="6E747A">
                      <a:alpha val="43000"/>
                    </a:srgbClr>
                  </a:outerShdw>
                </a:effectLst>
              </a:rPr>
              <a:t>Speech Parameters Trajectories</a:t>
            </a:r>
            <a:endPar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31" name="Pfeil: nach unten 30">
            <a:extLst>
              <a:ext uri="{FF2B5EF4-FFF2-40B4-BE49-F238E27FC236}">
                <a16:creationId xmlns:a16="http://schemas.microsoft.com/office/drawing/2014/main" id="{61E8129C-4D4E-488B-A083-9EB511800728}"/>
              </a:ext>
            </a:extLst>
          </p:cNvPr>
          <p:cNvSpPr/>
          <p:nvPr/>
        </p:nvSpPr>
        <p:spPr>
          <a:xfrm>
            <a:off x="4418712" y="4473731"/>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1" name="Rechteck 10">
            <a:extLst>
              <a:ext uri="{FF2B5EF4-FFF2-40B4-BE49-F238E27FC236}">
                <a16:creationId xmlns:a16="http://schemas.microsoft.com/office/drawing/2014/main" id="{8FD159C3-583D-4A47-9576-F63A07D3C470}"/>
              </a:ext>
            </a:extLst>
          </p:cNvPr>
          <p:cNvSpPr/>
          <p:nvPr/>
        </p:nvSpPr>
        <p:spPr>
          <a:xfrm>
            <a:off x="3660515" y="5302764"/>
            <a:ext cx="182614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Speech</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32" name="Pfeil: nach unten 31">
            <a:extLst>
              <a:ext uri="{FF2B5EF4-FFF2-40B4-BE49-F238E27FC236}">
                <a16:creationId xmlns:a16="http://schemas.microsoft.com/office/drawing/2014/main" id="{ECF39615-5C3B-4AF4-A6A8-5B2AE8EB710F}"/>
              </a:ext>
            </a:extLst>
          </p:cNvPr>
          <p:cNvSpPr/>
          <p:nvPr/>
        </p:nvSpPr>
        <p:spPr>
          <a:xfrm>
            <a:off x="4413550" y="5183786"/>
            <a:ext cx="305601" cy="220497"/>
          </a:xfrm>
          <a:prstGeom prst="downArrow">
            <a:avLst>
              <a:gd name="adj1" fmla="val 45325"/>
              <a:gd name="adj2" fmla="val 53139"/>
            </a:avLst>
          </a:prstGeom>
          <a:solidFill>
            <a:srgbClr val="DAD7CB"/>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nvGrpSpPr>
          <p:cNvPr id="53" name="Gruppieren 52">
            <a:extLst>
              <a:ext uri="{FF2B5EF4-FFF2-40B4-BE49-F238E27FC236}">
                <a16:creationId xmlns:a16="http://schemas.microsoft.com/office/drawing/2014/main" id="{325AB056-DD8D-444B-88A6-696574E69D01}"/>
              </a:ext>
            </a:extLst>
          </p:cNvPr>
          <p:cNvGrpSpPr/>
          <p:nvPr/>
        </p:nvGrpSpPr>
        <p:grpSpPr>
          <a:xfrm>
            <a:off x="1538042" y="2628662"/>
            <a:ext cx="1427408" cy="2490345"/>
            <a:chOff x="1538042" y="2628662"/>
            <a:chExt cx="1427408" cy="2490345"/>
          </a:xfrm>
        </p:grpSpPr>
        <p:grpSp>
          <p:nvGrpSpPr>
            <p:cNvPr id="17" name="Gruppieren 16">
              <a:extLst>
                <a:ext uri="{FF2B5EF4-FFF2-40B4-BE49-F238E27FC236}">
                  <a16:creationId xmlns:a16="http://schemas.microsoft.com/office/drawing/2014/main" id="{159FCA97-8E34-4F87-849D-A822DB046B90}"/>
                </a:ext>
              </a:extLst>
            </p:cNvPr>
            <p:cNvGrpSpPr/>
            <p:nvPr/>
          </p:nvGrpSpPr>
          <p:grpSpPr>
            <a:xfrm>
              <a:off x="1538042" y="2628662"/>
              <a:ext cx="1141658" cy="1741517"/>
              <a:chOff x="1667433" y="2628662"/>
              <a:chExt cx="1141658" cy="1741517"/>
            </a:xfrm>
          </p:grpSpPr>
          <p:sp>
            <p:nvSpPr>
              <p:cNvPr id="22" name="Rechteck 21">
                <a:extLst>
                  <a:ext uri="{FF2B5EF4-FFF2-40B4-BE49-F238E27FC236}">
                    <a16:creationId xmlns:a16="http://schemas.microsoft.com/office/drawing/2014/main" id="{8CB83EF0-5086-40C2-AA1E-8048EDE1A8EF}"/>
                  </a:ext>
                </a:extLst>
              </p:cNvPr>
              <p:cNvSpPr/>
              <p:nvPr/>
            </p:nvSpPr>
            <p:spPr>
              <a:xfrm>
                <a:off x="1667433" y="2628662"/>
                <a:ext cx="1141658"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Front-end</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sp>
            <p:nvSpPr>
              <p:cNvPr id="25" name="Rechteck 24">
                <a:extLst>
                  <a:ext uri="{FF2B5EF4-FFF2-40B4-BE49-F238E27FC236}">
                    <a16:creationId xmlns:a16="http://schemas.microsoft.com/office/drawing/2014/main" id="{7E180CDF-9237-4732-A4E8-29406C4E43E0}"/>
                  </a:ext>
                </a:extLst>
              </p:cNvPr>
              <p:cNvSpPr/>
              <p:nvPr/>
            </p:nvSpPr>
            <p:spPr>
              <a:xfrm>
                <a:off x="1702698" y="4031625"/>
                <a:ext cx="1106393" cy="338554"/>
              </a:xfrm>
              <a:prstGeom prst="rect">
                <a:avLst/>
              </a:prstGeom>
              <a:noFill/>
            </p:spPr>
            <p:txBody>
              <a:bodyPr wrap="none" lIns="91440" tIns="45720" rIns="91440" bIns="45720">
                <a:spAutoFit/>
              </a:bodyPr>
              <a:lstStyle/>
              <a:p>
                <a:pPr algn="ctr"/>
                <a:r>
                  <a:rPr lang="de-DE" sz="1600" b="1" cap="none" spc="0" dirty="0">
                    <a:ln w="0">
                      <a:solidFill>
                        <a:srgbClr val="DAD7CB"/>
                      </a:solidFill>
                    </a:ln>
                    <a:solidFill>
                      <a:srgbClr val="E37222"/>
                    </a:solidFill>
                    <a:effectLst>
                      <a:outerShdw blurRad="38100" dist="25400" dir="5400000" algn="ctr" rotWithShape="0">
                        <a:srgbClr val="6E747A">
                          <a:alpha val="43000"/>
                        </a:srgbClr>
                      </a:outerShdw>
                    </a:effectLst>
                  </a:rPr>
                  <a:t>Back-end</a:t>
                </a:r>
                <a:endParaRPr lang="de-DE" sz="32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sp>
          <p:nvSpPr>
            <p:cNvPr id="36" name="Geschweifte Klammer links 35">
              <a:extLst>
                <a:ext uri="{FF2B5EF4-FFF2-40B4-BE49-F238E27FC236}">
                  <a16:creationId xmlns:a16="http://schemas.microsoft.com/office/drawing/2014/main" id="{E86DFCBB-DF7F-4D82-A638-8788E75530D6}"/>
                </a:ext>
              </a:extLst>
            </p:cNvPr>
            <p:cNvSpPr/>
            <p:nvPr/>
          </p:nvSpPr>
          <p:spPr>
            <a:xfrm>
              <a:off x="2679700" y="3329331"/>
              <a:ext cx="285750" cy="1789676"/>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Geschweifte Klammer links 40">
              <a:extLst>
                <a:ext uri="{FF2B5EF4-FFF2-40B4-BE49-F238E27FC236}">
                  <a16:creationId xmlns:a16="http://schemas.microsoft.com/office/drawing/2014/main" id="{A3619E4A-4B86-4C24-8DF3-53BA993E20B3}"/>
                </a:ext>
              </a:extLst>
            </p:cNvPr>
            <p:cNvSpPr/>
            <p:nvPr/>
          </p:nvSpPr>
          <p:spPr>
            <a:xfrm>
              <a:off x="2679700" y="2634712"/>
              <a:ext cx="285750" cy="360000"/>
            </a:xfrm>
            <a:prstGeom prst="leftBrace">
              <a:avLst/>
            </a:prstGeom>
            <a:ln>
              <a:solidFill>
                <a:srgbClr val="0065B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 name="Gruppieren 1">
            <a:extLst>
              <a:ext uri="{FF2B5EF4-FFF2-40B4-BE49-F238E27FC236}">
                <a16:creationId xmlns:a16="http://schemas.microsoft.com/office/drawing/2014/main" id="{56FF23E0-5F07-4505-83CF-8CC6FDBD71C1}"/>
              </a:ext>
            </a:extLst>
          </p:cNvPr>
          <p:cNvGrpSpPr/>
          <p:nvPr/>
        </p:nvGrpSpPr>
        <p:grpSpPr>
          <a:xfrm>
            <a:off x="4738201" y="1938110"/>
            <a:ext cx="2928324" cy="1391221"/>
            <a:chOff x="4738201" y="1938110"/>
            <a:chExt cx="2928324" cy="1391221"/>
          </a:xfrm>
        </p:grpSpPr>
        <p:sp>
          <p:nvSpPr>
            <p:cNvPr id="24" name="Rechteck 23">
              <a:extLst>
                <a:ext uri="{FF2B5EF4-FFF2-40B4-BE49-F238E27FC236}">
                  <a16:creationId xmlns:a16="http://schemas.microsoft.com/office/drawing/2014/main" id="{50624DDF-4ABD-4F3E-8E9A-346499394376}"/>
                </a:ext>
              </a:extLst>
            </p:cNvPr>
            <p:cNvSpPr/>
            <p:nvPr/>
          </p:nvSpPr>
          <p:spPr>
            <a:xfrm>
              <a:off x="4738201" y="3014582"/>
              <a:ext cx="1439817"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Context Features</a:t>
              </a:r>
            </a:p>
          </p:txBody>
        </p:sp>
        <p:grpSp>
          <p:nvGrpSpPr>
            <p:cNvPr id="33" name="Gruppieren 32">
              <a:extLst>
                <a:ext uri="{FF2B5EF4-FFF2-40B4-BE49-F238E27FC236}">
                  <a16:creationId xmlns:a16="http://schemas.microsoft.com/office/drawing/2014/main" id="{139B1D50-51BB-40C9-97EA-1C23223DFACE}"/>
                </a:ext>
              </a:extLst>
            </p:cNvPr>
            <p:cNvGrpSpPr/>
            <p:nvPr/>
          </p:nvGrpSpPr>
          <p:grpSpPr>
            <a:xfrm>
              <a:off x="6178018" y="1938110"/>
              <a:ext cx="1488507" cy="1391221"/>
              <a:chOff x="6178018" y="1938110"/>
              <a:chExt cx="1488507" cy="1391221"/>
            </a:xfrm>
          </p:grpSpPr>
          <p:sp>
            <p:nvSpPr>
              <p:cNvPr id="35" name="Rechteck 34">
                <a:extLst>
                  <a:ext uri="{FF2B5EF4-FFF2-40B4-BE49-F238E27FC236}">
                    <a16:creationId xmlns:a16="http://schemas.microsoft.com/office/drawing/2014/main" id="{3987D21D-92CE-458D-B8D8-7D5F72B46936}"/>
                  </a:ext>
                </a:extLst>
              </p:cNvPr>
              <p:cNvSpPr/>
              <p:nvPr/>
            </p:nvSpPr>
            <p:spPr>
              <a:xfrm>
                <a:off x="6782147" y="3009710"/>
                <a:ext cx="877163"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Phoneme</a:t>
                </a:r>
              </a:p>
            </p:txBody>
          </p:sp>
          <p:sp>
            <p:nvSpPr>
              <p:cNvPr id="37" name="Rechteck 36">
                <a:extLst>
                  <a:ext uri="{FF2B5EF4-FFF2-40B4-BE49-F238E27FC236}">
                    <a16:creationId xmlns:a16="http://schemas.microsoft.com/office/drawing/2014/main" id="{DC84ED76-5769-4142-9717-611A76F43A77}"/>
                  </a:ext>
                </a:extLst>
              </p:cNvPr>
              <p:cNvSpPr/>
              <p:nvPr/>
            </p:nvSpPr>
            <p:spPr>
              <a:xfrm>
                <a:off x="6841637" y="2745402"/>
                <a:ext cx="76655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Syllable</a:t>
                </a:r>
              </a:p>
            </p:txBody>
          </p:sp>
          <p:sp>
            <p:nvSpPr>
              <p:cNvPr id="38" name="Rechteck 37">
                <a:extLst>
                  <a:ext uri="{FF2B5EF4-FFF2-40B4-BE49-F238E27FC236}">
                    <a16:creationId xmlns:a16="http://schemas.microsoft.com/office/drawing/2014/main" id="{9F61E866-C494-4006-9E97-80B9BC8AFCAC}"/>
                  </a:ext>
                </a:extLst>
              </p:cNvPr>
              <p:cNvSpPr/>
              <p:nvPr/>
            </p:nvSpPr>
            <p:spPr>
              <a:xfrm>
                <a:off x="6932606" y="2455931"/>
                <a:ext cx="576248"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Word</a:t>
                </a:r>
              </a:p>
            </p:txBody>
          </p:sp>
          <p:sp>
            <p:nvSpPr>
              <p:cNvPr id="39" name="Rechteck 38">
                <a:extLst>
                  <a:ext uri="{FF2B5EF4-FFF2-40B4-BE49-F238E27FC236}">
                    <a16:creationId xmlns:a16="http://schemas.microsoft.com/office/drawing/2014/main" id="{998B9867-C823-4DBF-AF86-B35B679962FA}"/>
                  </a:ext>
                </a:extLst>
              </p:cNvPr>
              <p:cNvSpPr/>
              <p:nvPr/>
            </p:nvSpPr>
            <p:spPr>
              <a:xfrm>
                <a:off x="6872718" y="2202418"/>
                <a:ext cx="69602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Phrase</a:t>
                </a:r>
              </a:p>
            </p:txBody>
          </p:sp>
          <p:sp>
            <p:nvSpPr>
              <p:cNvPr id="42" name="Rechteck 41">
                <a:extLst>
                  <a:ext uri="{FF2B5EF4-FFF2-40B4-BE49-F238E27FC236}">
                    <a16:creationId xmlns:a16="http://schemas.microsoft.com/office/drawing/2014/main" id="{1BA62AFF-6331-45A9-BE06-9BD7829FD696}"/>
                  </a:ext>
                </a:extLst>
              </p:cNvPr>
              <p:cNvSpPr/>
              <p:nvPr/>
            </p:nvSpPr>
            <p:spPr>
              <a:xfrm>
                <a:off x="6774934" y="1938110"/>
                <a:ext cx="891591"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Utterance</a:t>
                </a:r>
              </a:p>
            </p:txBody>
          </p:sp>
          <p:cxnSp>
            <p:nvCxnSpPr>
              <p:cNvPr id="12" name="Gerader Verbinder 11">
                <a:extLst>
                  <a:ext uri="{FF2B5EF4-FFF2-40B4-BE49-F238E27FC236}">
                    <a16:creationId xmlns:a16="http://schemas.microsoft.com/office/drawing/2014/main" id="{A9D92737-1B64-4D86-8292-12EA931540BF}"/>
                  </a:ext>
                </a:extLst>
              </p:cNvPr>
              <p:cNvCxnSpPr>
                <a:cxnSpLocks/>
                <a:stCxn id="24" idx="3"/>
              </p:cNvCxnSpPr>
              <p:nvPr/>
            </p:nvCxnSpPr>
            <p:spPr>
              <a:xfrm>
                <a:off x="6178018" y="3153082"/>
                <a:ext cx="604129" cy="176249"/>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0348626E-E35A-4A61-9612-53BFC1127007}"/>
                  </a:ext>
                </a:extLst>
              </p:cNvPr>
              <p:cNvCxnSpPr>
                <a:cxnSpLocks/>
                <a:stCxn id="24" idx="3"/>
              </p:cNvCxnSpPr>
              <p:nvPr/>
            </p:nvCxnSpPr>
            <p:spPr>
              <a:xfrm flipV="1">
                <a:off x="6178018" y="1947846"/>
                <a:ext cx="596916" cy="120523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grpSp>
        <p:nvGrpSpPr>
          <p:cNvPr id="5" name="Gruppieren 4">
            <a:extLst>
              <a:ext uri="{FF2B5EF4-FFF2-40B4-BE49-F238E27FC236}">
                <a16:creationId xmlns:a16="http://schemas.microsoft.com/office/drawing/2014/main" id="{E27A0A6D-C90E-4603-BB4A-2EC5D7B8C811}"/>
              </a:ext>
            </a:extLst>
          </p:cNvPr>
          <p:cNvGrpSpPr/>
          <p:nvPr/>
        </p:nvGrpSpPr>
        <p:grpSpPr>
          <a:xfrm>
            <a:off x="4738201" y="3572656"/>
            <a:ext cx="3785030" cy="597468"/>
            <a:chOff x="4738201" y="3572656"/>
            <a:chExt cx="3785030" cy="597468"/>
          </a:xfrm>
        </p:grpSpPr>
        <p:sp>
          <p:nvSpPr>
            <p:cNvPr id="26" name="Rechteck 25">
              <a:extLst>
                <a:ext uri="{FF2B5EF4-FFF2-40B4-BE49-F238E27FC236}">
                  <a16:creationId xmlns:a16="http://schemas.microsoft.com/office/drawing/2014/main" id="{264E0391-76E6-48ED-9C54-41CFB9B91AC6}"/>
                </a:ext>
              </a:extLst>
            </p:cNvPr>
            <p:cNvSpPr/>
            <p:nvPr/>
          </p:nvSpPr>
          <p:spPr>
            <a:xfrm>
              <a:off x="4738201" y="3732322"/>
              <a:ext cx="1516761" cy="276999"/>
            </a:xfrm>
            <a:prstGeom prst="rect">
              <a:avLst/>
            </a:prstGeom>
            <a:noFill/>
          </p:spPr>
          <p:txBody>
            <a:bodyPr wrap="none" lIns="91440" tIns="45720" rIns="91440" bIns="45720" anchor="ctr">
              <a:spAutoFit/>
            </a:bodyPr>
            <a:lstStyle/>
            <a:p>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Acoustic Features</a:t>
              </a:r>
            </a:p>
          </p:txBody>
        </p:sp>
        <p:grpSp>
          <p:nvGrpSpPr>
            <p:cNvPr id="34" name="Gruppieren 33">
              <a:extLst>
                <a:ext uri="{FF2B5EF4-FFF2-40B4-BE49-F238E27FC236}">
                  <a16:creationId xmlns:a16="http://schemas.microsoft.com/office/drawing/2014/main" id="{A3ECE3C6-8F85-4D02-B000-812896920A40}"/>
                </a:ext>
              </a:extLst>
            </p:cNvPr>
            <p:cNvGrpSpPr/>
            <p:nvPr/>
          </p:nvGrpSpPr>
          <p:grpSpPr>
            <a:xfrm>
              <a:off x="6254962" y="3572656"/>
              <a:ext cx="2268269" cy="597468"/>
              <a:chOff x="6254962" y="3572656"/>
              <a:chExt cx="2268269" cy="597468"/>
            </a:xfrm>
          </p:grpSpPr>
          <p:sp>
            <p:nvSpPr>
              <p:cNvPr id="54" name="Rechteck 53">
                <a:extLst>
                  <a:ext uri="{FF2B5EF4-FFF2-40B4-BE49-F238E27FC236}">
                    <a16:creationId xmlns:a16="http://schemas.microsoft.com/office/drawing/2014/main" id="{339B7276-2740-452C-9682-5802BFD63B0C}"/>
                  </a:ext>
                </a:extLst>
              </p:cNvPr>
              <p:cNvSpPr/>
              <p:nvPr/>
            </p:nvSpPr>
            <p:spPr>
              <a:xfrm>
                <a:off x="6790865" y="3572656"/>
                <a:ext cx="1667444"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Spectral Parameters</a:t>
                </a:r>
              </a:p>
            </p:txBody>
          </p:sp>
          <p:sp>
            <p:nvSpPr>
              <p:cNvPr id="55" name="Rechteck 54">
                <a:extLst>
                  <a:ext uri="{FF2B5EF4-FFF2-40B4-BE49-F238E27FC236}">
                    <a16:creationId xmlns:a16="http://schemas.microsoft.com/office/drawing/2014/main" id="{68DBA8CD-70B7-4D9D-A75D-520140B8E5CD}"/>
                  </a:ext>
                </a:extLst>
              </p:cNvPr>
              <p:cNvSpPr/>
              <p:nvPr/>
            </p:nvSpPr>
            <p:spPr>
              <a:xfrm>
                <a:off x="6725944" y="3893125"/>
                <a:ext cx="1797287" cy="276999"/>
              </a:xfrm>
              <a:prstGeom prst="rect">
                <a:avLst/>
              </a:prstGeom>
              <a:noFill/>
            </p:spPr>
            <p:txBody>
              <a:bodyPr wrap="none" lIns="91440" tIns="45720" rIns="91440" bIns="45720" anchor="ctr">
                <a:spAutoFit/>
              </a:bodyPr>
              <a:lstStyle/>
              <a:p>
                <a:pPr algn="ctr"/>
                <a:r>
                  <a:rPr lang="en-US" sz="1200" b="1" cap="none" spc="0" dirty="0">
                    <a:ln w="0">
                      <a:solidFill>
                        <a:srgbClr val="DAD7CB"/>
                      </a:solidFill>
                    </a:ln>
                    <a:solidFill>
                      <a:srgbClr val="E37222"/>
                    </a:solidFill>
                    <a:effectLst>
                      <a:outerShdw blurRad="38100" dist="25400" dir="5400000" algn="ctr" rotWithShape="0">
                        <a:srgbClr val="6E747A">
                          <a:alpha val="43000"/>
                        </a:srgbClr>
                      </a:outerShdw>
                    </a:effectLst>
                  </a:rPr>
                  <a:t>Excitation Parameters</a:t>
                </a:r>
              </a:p>
            </p:txBody>
          </p:sp>
          <p:cxnSp>
            <p:nvCxnSpPr>
              <p:cNvPr id="56" name="Gerader Verbinder 55">
                <a:extLst>
                  <a:ext uri="{FF2B5EF4-FFF2-40B4-BE49-F238E27FC236}">
                    <a16:creationId xmlns:a16="http://schemas.microsoft.com/office/drawing/2014/main" id="{70268131-96A9-4560-B129-D5F89BC01C11}"/>
                  </a:ext>
                </a:extLst>
              </p:cNvPr>
              <p:cNvCxnSpPr>
                <a:cxnSpLocks/>
                <a:stCxn id="26" idx="3"/>
              </p:cNvCxnSpPr>
              <p:nvPr/>
            </p:nvCxnSpPr>
            <p:spPr>
              <a:xfrm flipV="1">
                <a:off x="6254962" y="3586195"/>
                <a:ext cx="535903" cy="284627"/>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051DE8B7-E87A-4D08-A39D-E3115B716DD3}"/>
                  </a:ext>
                </a:extLst>
              </p:cNvPr>
              <p:cNvCxnSpPr>
                <a:cxnSpLocks/>
                <a:stCxn id="26" idx="3"/>
              </p:cNvCxnSpPr>
              <p:nvPr/>
            </p:nvCxnSpPr>
            <p:spPr>
              <a:xfrm>
                <a:off x="6254962" y="3870822"/>
                <a:ext cx="519972" cy="284626"/>
              </a:xfrm>
              <a:prstGeom prst="line">
                <a:avLst/>
              </a:prstGeom>
              <a:ln>
                <a:solidFill>
                  <a:srgbClr val="0065BD"/>
                </a:solidFill>
              </a:ln>
            </p:spPr>
            <p:style>
              <a:lnRef idx="1">
                <a:schemeClr val="accent1"/>
              </a:lnRef>
              <a:fillRef idx="0">
                <a:schemeClr val="accent1"/>
              </a:fillRef>
              <a:effectRef idx="0">
                <a:schemeClr val="accent1"/>
              </a:effectRef>
              <a:fontRef idx="minor">
                <a:schemeClr val="tx1"/>
              </a:fontRef>
            </p:style>
          </p:cxnSp>
        </p:grpSp>
      </p:grpSp>
      <p:sp>
        <p:nvSpPr>
          <p:cNvPr id="40" name="Textfeld 39">
            <a:extLst>
              <a:ext uri="{FF2B5EF4-FFF2-40B4-BE49-F238E27FC236}">
                <a16:creationId xmlns:a16="http://schemas.microsoft.com/office/drawing/2014/main" id="{078330C5-8F72-4C96-985C-FEF41266D98A}"/>
              </a:ext>
            </a:extLst>
          </p:cNvPr>
          <p:cNvSpPr txBox="1"/>
          <p:nvPr/>
        </p:nvSpPr>
        <p:spPr>
          <a:xfrm>
            <a:off x="3912585" y="6064076"/>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Tree>
    <p:extLst>
      <p:ext uri="{BB962C8B-B14F-4D97-AF65-F5344CB8AC3E}">
        <p14:creationId xmlns:p14="http://schemas.microsoft.com/office/powerpoint/2010/main" val="130972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742344E5-BFE3-4658-9733-ED814526EA52}"/>
              </a:ext>
            </a:extLst>
          </p:cNvPr>
          <p:cNvSpPr>
            <a:spLocks noGrp="1"/>
          </p:cNvSpPr>
          <p:nvPr>
            <p:ph type="sldNum" sz="quarter" idx="11"/>
          </p:nvPr>
        </p:nvSpPr>
        <p:spPr/>
        <p:txBody>
          <a:bodyPr/>
          <a:lstStyle/>
          <a:p>
            <a:fld id="{CE58CB1E-F828-4F11-99E0-327109AF9DA4}" type="slidenum">
              <a:rPr lang="de-DE" smtClean="0"/>
              <a:pPr/>
              <a:t>11</a:t>
            </a:fld>
            <a:endParaRPr lang="de-DE" dirty="0"/>
          </a:p>
        </p:txBody>
      </p:sp>
      <p:sp>
        <p:nvSpPr>
          <p:cNvPr id="4" name="Titel 3">
            <a:extLst>
              <a:ext uri="{FF2B5EF4-FFF2-40B4-BE49-F238E27FC236}">
                <a16:creationId xmlns:a16="http://schemas.microsoft.com/office/drawing/2014/main" id="{FD0732D2-85FC-4FF2-B5FB-14666ACE03E1}"/>
              </a:ext>
            </a:extLst>
          </p:cNvPr>
          <p:cNvSpPr>
            <a:spLocks noGrp="1"/>
          </p:cNvSpPr>
          <p:nvPr>
            <p:ph type="title"/>
          </p:nvPr>
        </p:nvSpPr>
        <p:spPr/>
        <p:txBody>
          <a:bodyPr/>
          <a:lstStyle/>
          <a:p>
            <a:r>
              <a:rPr lang="en-US" dirty="0"/>
              <a:t>Text-to-Speech – Synthesis Models</a:t>
            </a:r>
          </a:p>
        </p:txBody>
      </p:sp>
      <p:graphicFrame>
        <p:nvGraphicFramePr>
          <p:cNvPr id="8" name="Tabelle 7">
            <a:extLst>
              <a:ext uri="{FF2B5EF4-FFF2-40B4-BE49-F238E27FC236}">
                <a16:creationId xmlns:a16="http://schemas.microsoft.com/office/drawing/2014/main" id="{E311B374-E8EF-4167-B4EF-98CC12EB175F}"/>
              </a:ext>
            </a:extLst>
          </p:cNvPr>
          <p:cNvGraphicFramePr>
            <a:graphicFrameLocks noGrp="1"/>
          </p:cNvGraphicFramePr>
          <p:nvPr>
            <p:extLst>
              <p:ext uri="{D42A27DB-BD31-4B8C-83A1-F6EECF244321}">
                <p14:modId xmlns:p14="http://schemas.microsoft.com/office/powerpoint/2010/main" val="1431705398"/>
              </p:ext>
            </p:extLst>
          </p:nvPr>
        </p:nvGraphicFramePr>
        <p:xfrm>
          <a:off x="662152" y="1693521"/>
          <a:ext cx="7920000" cy="3780001"/>
        </p:xfrm>
        <a:graphic>
          <a:graphicData uri="http://schemas.openxmlformats.org/drawingml/2006/table">
            <a:tbl>
              <a:tblPr firstRow="1" bandRow="1">
                <a:tableStyleId>{69012ECD-51FC-41F1-AA8D-1B2483CD663E}</a:tableStyleId>
              </a:tblPr>
              <a:tblGrid>
                <a:gridCol w="2640000">
                  <a:extLst>
                    <a:ext uri="{9D8B030D-6E8A-4147-A177-3AD203B41FA5}">
                      <a16:colId xmlns:a16="http://schemas.microsoft.com/office/drawing/2014/main" val="1221610781"/>
                    </a:ext>
                  </a:extLst>
                </a:gridCol>
                <a:gridCol w="2640000">
                  <a:extLst>
                    <a:ext uri="{9D8B030D-6E8A-4147-A177-3AD203B41FA5}">
                      <a16:colId xmlns:a16="http://schemas.microsoft.com/office/drawing/2014/main" val="629480466"/>
                    </a:ext>
                  </a:extLst>
                </a:gridCol>
                <a:gridCol w="2640000">
                  <a:extLst>
                    <a:ext uri="{9D8B030D-6E8A-4147-A177-3AD203B41FA5}">
                      <a16:colId xmlns:a16="http://schemas.microsoft.com/office/drawing/2014/main" val="388423807"/>
                    </a:ext>
                  </a:extLst>
                </a:gridCol>
              </a:tblGrid>
              <a:tr h="885298">
                <a:tc>
                  <a:txBody>
                    <a:bodyPr/>
                    <a:lstStyle/>
                    <a:p>
                      <a:pPr algn="ctr"/>
                      <a:r>
                        <a:rPr lang="en-US" noProof="0" dirty="0">
                          <a:solidFill>
                            <a:schemeClr val="bg1"/>
                          </a:solidFill>
                        </a:rPr>
                        <a:t>Technique</a:t>
                      </a:r>
                    </a:p>
                  </a:txBody>
                  <a:tcPr anchor="ctr">
                    <a:solidFill>
                      <a:srgbClr val="0065BD"/>
                    </a:solidFill>
                  </a:tcPr>
                </a:tc>
                <a:tc>
                  <a:txBody>
                    <a:bodyPr/>
                    <a:lstStyle/>
                    <a:p>
                      <a:pPr algn="ctr"/>
                      <a:r>
                        <a:rPr lang="en-US" noProof="0" dirty="0">
                          <a:solidFill>
                            <a:schemeClr val="bg1"/>
                          </a:solidFill>
                        </a:rPr>
                        <a:t>Advantages</a:t>
                      </a:r>
                    </a:p>
                  </a:txBody>
                  <a:tcPr anchor="ctr">
                    <a:solidFill>
                      <a:srgbClr val="0065BD"/>
                    </a:solidFill>
                  </a:tcPr>
                </a:tc>
                <a:tc>
                  <a:txBody>
                    <a:bodyPr/>
                    <a:lstStyle/>
                    <a:p>
                      <a:pPr algn="ctr"/>
                      <a:r>
                        <a:rPr lang="en-US" noProof="0" dirty="0">
                          <a:solidFill>
                            <a:schemeClr val="bg1"/>
                          </a:solidFill>
                        </a:rPr>
                        <a:t>Drawbacks</a:t>
                      </a:r>
                    </a:p>
                  </a:txBody>
                  <a:tcPr anchor="ctr">
                    <a:solidFill>
                      <a:srgbClr val="0065BD"/>
                    </a:solidFill>
                  </a:tcPr>
                </a:tc>
                <a:extLst>
                  <a:ext uri="{0D108BD9-81ED-4DB2-BD59-A6C34878D82A}">
                    <a16:rowId xmlns:a16="http://schemas.microsoft.com/office/drawing/2014/main" val="3087338158"/>
                  </a:ext>
                </a:extLst>
              </a:tr>
              <a:tr h="964901">
                <a:tc>
                  <a:txBody>
                    <a:bodyPr/>
                    <a:lstStyle/>
                    <a:p>
                      <a:pPr algn="ctr"/>
                      <a:r>
                        <a:rPr lang="en-US" noProof="0" dirty="0"/>
                        <a:t>Formant-based</a:t>
                      </a:r>
                    </a:p>
                    <a:p>
                      <a:pPr algn="ctr"/>
                      <a:r>
                        <a:rPr lang="de-DE" sz="1400" noProof="0" dirty="0"/>
                        <a:t>(</a:t>
                      </a:r>
                      <a:r>
                        <a:rPr lang="de-DE" sz="1400" noProof="0" dirty="0" err="1"/>
                        <a:t>Parametric</a:t>
                      </a:r>
                      <a:r>
                        <a:rPr lang="de-DE" sz="1400" noProof="0" dirty="0"/>
                        <a:t>)</a:t>
                      </a:r>
                      <a:endParaRPr lang="en-US" noProof="0" dirty="0"/>
                    </a:p>
                  </a:txBody>
                  <a:tcPr anchor="ctr"/>
                </a:tc>
                <a:tc>
                  <a:txBody>
                    <a:bodyPr/>
                    <a:lstStyle/>
                    <a:p>
                      <a:pPr algn="ctr"/>
                      <a:r>
                        <a:rPr lang="en-US" noProof="0" dirty="0"/>
                        <a:t>Very small </a:t>
                      </a:r>
                    </a:p>
                    <a:p>
                      <a:pPr algn="ctr"/>
                      <a:r>
                        <a:rPr lang="en-US" noProof="0" dirty="0"/>
                        <a:t>footprint</a:t>
                      </a:r>
                    </a:p>
                  </a:txBody>
                  <a:tcPr anchor="ctr"/>
                </a:tc>
                <a:tc>
                  <a:txBody>
                    <a:bodyPr/>
                    <a:lstStyle/>
                    <a:p>
                      <a:pPr algn="ctr"/>
                      <a:r>
                        <a:rPr lang="en-US" noProof="0" dirty="0"/>
                        <a:t>Very artificial and metallic voice</a:t>
                      </a:r>
                    </a:p>
                  </a:txBody>
                  <a:tcPr anchor="ctr"/>
                </a:tc>
                <a:extLst>
                  <a:ext uri="{0D108BD9-81ED-4DB2-BD59-A6C34878D82A}">
                    <a16:rowId xmlns:a16="http://schemas.microsoft.com/office/drawing/2014/main" val="574528252"/>
                  </a:ext>
                </a:extLst>
              </a:tr>
              <a:tr h="964901">
                <a:tc>
                  <a:txBody>
                    <a:bodyPr/>
                    <a:lstStyle/>
                    <a:p>
                      <a:pPr algn="ctr"/>
                      <a:r>
                        <a:rPr lang="en-US" noProof="0" dirty="0"/>
                        <a:t>Unit-selection</a:t>
                      </a:r>
                    </a:p>
                    <a:p>
                      <a:pPr algn="ctr"/>
                      <a:r>
                        <a:rPr kumimoji="0" lang="de-DE" sz="1400" b="0" i="0" u="none" strike="noStrike" kern="1200" cap="none" spc="0" normalizeH="0" baseline="0" noProof="0" dirty="0">
                          <a:ln>
                            <a:noFill/>
                          </a:ln>
                          <a:solidFill>
                            <a:prstClr val="black"/>
                          </a:solidFill>
                          <a:effectLst/>
                          <a:uLnTx/>
                          <a:uFillTx/>
                          <a:latin typeface="+mn-lt"/>
                          <a:ea typeface="+mn-ea"/>
                          <a:cs typeface="+mn-cs"/>
                        </a:rPr>
                        <a:t>(</a:t>
                      </a:r>
                      <a:r>
                        <a:rPr kumimoji="0" lang="de-DE" sz="1400" b="0" i="0" u="none" strike="noStrike" kern="1200" cap="none" spc="0" normalizeH="0" baseline="0" noProof="0" dirty="0" err="1">
                          <a:ln>
                            <a:noFill/>
                          </a:ln>
                          <a:solidFill>
                            <a:prstClr val="black"/>
                          </a:solidFill>
                          <a:effectLst/>
                          <a:uLnTx/>
                          <a:uFillTx/>
                          <a:latin typeface="+mn-lt"/>
                          <a:ea typeface="+mn-ea"/>
                          <a:cs typeface="+mn-cs"/>
                        </a:rPr>
                        <a:t>Concatenative</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lang="en-US" noProof="0" dirty="0"/>
                    </a:p>
                  </a:txBody>
                  <a:tcPr anchor="ctr"/>
                </a:tc>
                <a:tc>
                  <a:txBody>
                    <a:bodyPr/>
                    <a:lstStyle/>
                    <a:p>
                      <a:pPr algn="ctr"/>
                      <a:r>
                        <a:rPr lang="en-US" noProof="0"/>
                        <a:t>Very high voice quality possible</a:t>
                      </a:r>
                    </a:p>
                  </a:txBody>
                  <a:tcPr anchor="ctr"/>
                </a:tc>
                <a:tc>
                  <a:txBody>
                    <a:bodyPr/>
                    <a:lstStyle/>
                    <a:p>
                      <a:pPr algn="ctr"/>
                      <a:r>
                        <a:rPr lang="en-US" noProof="0"/>
                        <a:t>Large database required</a:t>
                      </a:r>
                    </a:p>
                  </a:txBody>
                  <a:tcPr anchor="ctr"/>
                </a:tc>
                <a:extLst>
                  <a:ext uri="{0D108BD9-81ED-4DB2-BD59-A6C34878D82A}">
                    <a16:rowId xmlns:a16="http://schemas.microsoft.com/office/drawing/2014/main" val="3662175949"/>
                  </a:ext>
                </a:extLst>
              </a:tr>
              <a:tr h="964901">
                <a:tc>
                  <a:txBody>
                    <a:bodyPr/>
                    <a:lstStyle/>
                    <a:p>
                      <a:pPr algn="ctr"/>
                      <a:r>
                        <a:rPr lang="en-US" noProof="0" dirty="0"/>
                        <a:t>HMM-based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mn-lt"/>
                          <a:ea typeface="+mn-ea"/>
                          <a:cs typeface="+mn-cs"/>
                        </a:rPr>
                        <a:t>(Statistical </a:t>
                      </a:r>
                      <a:r>
                        <a:rPr kumimoji="0" lang="de-DE" sz="1400" b="0" i="0" u="none" strike="noStrike" kern="1200" cap="none" spc="0" normalizeH="0" baseline="0" noProof="0" dirty="0" err="1">
                          <a:ln>
                            <a:noFill/>
                          </a:ln>
                          <a:solidFill>
                            <a:prstClr val="black"/>
                          </a:solidFill>
                          <a:effectLst/>
                          <a:uLnTx/>
                          <a:uFillTx/>
                          <a:latin typeface="+mn-lt"/>
                          <a:ea typeface="+mn-ea"/>
                          <a:cs typeface="+mn-cs"/>
                        </a:rPr>
                        <a:t>parametric</a:t>
                      </a:r>
                      <a:r>
                        <a:rPr kumimoji="0" lang="de-DE" sz="1400" b="0" i="0" u="none" strike="noStrike" kern="1200" cap="none" spc="0" normalizeH="0" baseline="0" noProof="0" dirty="0">
                          <a:ln>
                            <a:noFill/>
                          </a:ln>
                          <a:solidFill>
                            <a:prstClr val="black"/>
                          </a:solidFill>
                          <a:effectLst/>
                          <a:uLnTx/>
                          <a:uFillTx/>
                          <a:latin typeface="+mn-lt"/>
                          <a:ea typeface="+mn-ea"/>
                          <a:cs typeface="+mn-cs"/>
                        </a:rPr>
                        <a:t>)</a:t>
                      </a:r>
                      <a:endParaRPr kumimoji="0" lang="en-US" sz="1800" b="0" i="0" u="none" strike="noStrike" kern="1200" cap="none" spc="0" normalizeH="0" baseline="0" noProof="0" dirty="0">
                        <a:ln>
                          <a:noFill/>
                        </a:ln>
                        <a:solidFill>
                          <a:prstClr val="black"/>
                        </a:solidFill>
                        <a:effectLst/>
                        <a:uLnTx/>
                        <a:uFillTx/>
                        <a:latin typeface="+mn-lt"/>
                        <a:ea typeface="+mn-ea"/>
                        <a:cs typeface="+mn-cs"/>
                      </a:endParaRPr>
                    </a:p>
                  </a:txBody>
                  <a:tcPr anchor="ctr"/>
                </a:tc>
                <a:tc>
                  <a:txBody>
                    <a:bodyPr/>
                    <a:lstStyle/>
                    <a:p>
                      <a:pPr algn="ctr"/>
                      <a:r>
                        <a:rPr lang="en-US" noProof="0"/>
                        <a:t>Adjustable voice and small footprint</a:t>
                      </a:r>
                    </a:p>
                  </a:txBody>
                  <a:tcPr anchor="ctr"/>
                </a:tc>
                <a:tc>
                  <a:txBody>
                    <a:bodyPr/>
                    <a:lstStyle/>
                    <a:p>
                      <a:pPr algn="ctr"/>
                      <a:r>
                        <a:rPr lang="en-US" noProof="0" dirty="0"/>
                        <a:t>Voice sounds</a:t>
                      </a:r>
                    </a:p>
                    <a:p>
                      <a:pPr algn="ctr"/>
                      <a:r>
                        <a:rPr lang="en-US" noProof="0" dirty="0"/>
                        <a:t>muffled</a:t>
                      </a:r>
                    </a:p>
                  </a:txBody>
                  <a:tcPr anchor="ctr"/>
                </a:tc>
                <a:extLst>
                  <a:ext uri="{0D108BD9-81ED-4DB2-BD59-A6C34878D82A}">
                    <a16:rowId xmlns:a16="http://schemas.microsoft.com/office/drawing/2014/main" val="2763969285"/>
                  </a:ext>
                </a:extLst>
              </a:tr>
            </a:tbl>
          </a:graphicData>
        </a:graphic>
      </p:graphicFrame>
      <p:sp>
        <p:nvSpPr>
          <p:cNvPr id="9" name="Textfeld 8">
            <a:extLst>
              <a:ext uri="{FF2B5EF4-FFF2-40B4-BE49-F238E27FC236}">
                <a16:creationId xmlns:a16="http://schemas.microsoft.com/office/drawing/2014/main" id="{52A23310-39BE-4C92-824D-12254B59A9AD}"/>
              </a:ext>
            </a:extLst>
          </p:cNvPr>
          <p:cNvSpPr txBox="1"/>
          <p:nvPr/>
        </p:nvSpPr>
        <p:spPr>
          <a:xfrm>
            <a:off x="3919822" y="5609345"/>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sp>
        <p:nvSpPr>
          <p:cNvPr id="10" name="Textfeld 9">
            <a:extLst>
              <a:ext uri="{FF2B5EF4-FFF2-40B4-BE49-F238E27FC236}">
                <a16:creationId xmlns:a16="http://schemas.microsoft.com/office/drawing/2014/main" id="{6E387BB0-AEB2-4246-AD17-2DAC64FB9501}"/>
              </a:ext>
            </a:extLst>
          </p:cNvPr>
          <p:cNvSpPr txBox="1"/>
          <p:nvPr/>
        </p:nvSpPr>
        <p:spPr>
          <a:xfrm>
            <a:off x="2485163" y="1376781"/>
            <a:ext cx="4176849" cy="210507"/>
          </a:xfrm>
          <a:prstGeom prst="rect">
            <a:avLst/>
          </a:prstGeom>
          <a:noFill/>
        </p:spPr>
        <p:txBody>
          <a:bodyPr wrap="none" lIns="0" tIns="0" rIns="0" bIns="0" rtlCol="0">
            <a:spAutoFit/>
          </a:bodyPr>
          <a:lstStyle/>
          <a:p>
            <a:pPr algn="ctr">
              <a:lnSpc>
                <a:spcPct val="114000"/>
              </a:lnSpc>
            </a:pPr>
            <a:r>
              <a:rPr lang="de-DE" sz="1200" dirty="0">
                <a:latin typeface="+mn-lt"/>
              </a:rPr>
              <a:t>Table 1: </a:t>
            </a:r>
            <a:r>
              <a:rPr lang="en-US" sz="1200" dirty="0">
                <a:latin typeface="+mn-lt"/>
              </a:rPr>
              <a:t>Comparison of different speech synthesis techniques</a:t>
            </a:r>
          </a:p>
        </p:txBody>
      </p:sp>
    </p:spTree>
    <p:extLst>
      <p:ext uri="{BB962C8B-B14F-4D97-AF65-F5344CB8AC3E}">
        <p14:creationId xmlns:p14="http://schemas.microsoft.com/office/powerpoint/2010/main" val="1087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897BBC7A-4199-4751-AFCA-982BC610F8F7}"/>
              </a:ext>
            </a:extLst>
          </p:cNvPr>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a:extLst>
              <a:ext uri="{FF2B5EF4-FFF2-40B4-BE49-F238E27FC236}">
                <a16:creationId xmlns:a16="http://schemas.microsoft.com/office/drawing/2014/main" id="{50AB3C6E-C921-46F4-9312-5B49DC3AD52E}"/>
              </a:ext>
            </a:extLst>
          </p:cNvPr>
          <p:cNvSpPr>
            <a:spLocks noGrp="1"/>
          </p:cNvSpPr>
          <p:nvPr>
            <p:ph type="title"/>
          </p:nvPr>
        </p:nvSpPr>
        <p:spPr/>
        <p:txBody>
          <a:bodyPr/>
          <a:lstStyle/>
          <a:p>
            <a:r>
              <a:rPr lang="en-US" dirty="0"/>
              <a:t>Sample of HMM-based speech</a:t>
            </a:r>
          </a:p>
        </p:txBody>
      </p:sp>
      <p:sp>
        <p:nvSpPr>
          <p:cNvPr id="10" name="Textfeld 9">
            <a:extLst>
              <a:ext uri="{FF2B5EF4-FFF2-40B4-BE49-F238E27FC236}">
                <a16:creationId xmlns:a16="http://schemas.microsoft.com/office/drawing/2014/main" id="{63841B31-EC75-4AA1-AC51-3ED630CF3C3D}"/>
              </a:ext>
            </a:extLst>
          </p:cNvPr>
          <p:cNvSpPr txBox="1"/>
          <p:nvPr/>
        </p:nvSpPr>
        <p:spPr>
          <a:xfrm>
            <a:off x="2795262" y="5037009"/>
            <a:ext cx="3349318" cy="140359"/>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a:t>http://flite-hts-engine.sp.nitech.ac.jp/index.php</a:t>
            </a:r>
            <a:endParaRPr lang="en-US" sz="800" dirty="0">
              <a:latin typeface="+mn-lt"/>
            </a:endParaRPr>
          </a:p>
        </p:txBody>
      </p:sp>
      <p:pic>
        <p:nvPicPr>
          <p:cNvPr id="2" name="hmm-demo-02b">
            <a:hlinkClick r:id="" action="ppaction://media"/>
            <a:extLst>
              <a:ext uri="{FF2B5EF4-FFF2-40B4-BE49-F238E27FC236}">
                <a16:creationId xmlns:a16="http://schemas.microsoft.com/office/drawing/2014/main" id="{ADE88A56-009C-4FA1-BE87-DC60EDEB7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3411000" y="2228015"/>
            <a:ext cx="2322000" cy="2322000"/>
          </a:xfrm>
          <a:prstGeom prst="rect">
            <a:avLst/>
          </a:prstGeom>
        </p:spPr>
      </p:pic>
    </p:spTree>
    <p:extLst>
      <p:ext uri="{BB962C8B-B14F-4D97-AF65-F5344CB8AC3E}">
        <p14:creationId xmlns:p14="http://schemas.microsoft.com/office/powerpoint/2010/main" val="97994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mediacall" presetSubtype="0" fill="hold" nodeType="withEffect">
                                  <p:stCondLst>
                                    <p:cond delay="0"/>
                                  </p:stCondLst>
                                  <p:childTnLst>
                                    <p:cmd type="call" cmd="playFrom(0.0)">
                                      <p:cBhvr>
                                        <p:cTn id="8" dur="5840" fill="hold"/>
                                        <p:tgtEl>
                                          <p:spTgt spid="2"/>
                                        </p:tgtEl>
                                      </p:cBhvr>
                                    </p:cmd>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2"/>
                </p:tgtEl>
              </p:cMediaNode>
            </p:audio>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13</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405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14</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en-US" dirty="0"/>
              <a:t>Introducing</a:t>
            </a:r>
            <a:r>
              <a:rPr lang="de-DE" dirty="0"/>
              <a:t> </a:t>
            </a:r>
            <a:r>
              <a:rPr lang="en-US" dirty="0"/>
              <a:t>Deep</a:t>
            </a:r>
            <a:r>
              <a:rPr lang="de-DE" dirty="0"/>
              <a:t> </a:t>
            </a:r>
            <a:r>
              <a:rPr lang="en-US" dirty="0"/>
              <a:t>Learning</a:t>
            </a:r>
            <a:r>
              <a:rPr lang="de-DE" dirty="0"/>
              <a:t> </a:t>
            </a:r>
            <a:r>
              <a:rPr lang="en-US" dirty="0"/>
              <a:t>Models</a:t>
            </a:r>
          </a:p>
        </p:txBody>
      </p:sp>
      <p:grpSp>
        <p:nvGrpSpPr>
          <p:cNvPr id="5" name="Gruppieren 4">
            <a:extLst>
              <a:ext uri="{FF2B5EF4-FFF2-40B4-BE49-F238E27FC236}">
                <a16:creationId xmlns:a16="http://schemas.microsoft.com/office/drawing/2014/main" id="{E1808036-0FE7-4E38-AB7C-2212EC39BD89}"/>
              </a:ext>
            </a:extLst>
          </p:cNvPr>
          <p:cNvGrpSpPr/>
          <p:nvPr/>
        </p:nvGrpSpPr>
        <p:grpSpPr>
          <a:xfrm>
            <a:off x="2377316" y="1907634"/>
            <a:ext cx="4397618" cy="4338164"/>
            <a:chOff x="2377316" y="1907634"/>
            <a:chExt cx="4397618" cy="4338164"/>
          </a:xfrm>
        </p:grpSpPr>
        <p:grpSp>
          <p:nvGrpSpPr>
            <p:cNvPr id="20" name="Gruppieren 19">
              <a:extLst>
                <a:ext uri="{FF2B5EF4-FFF2-40B4-BE49-F238E27FC236}">
                  <a16:creationId xmlns:a16="http://schemas.microsoft.com/office/drawing/2014/main" id="{12F6CB33-A78F-4EBB-995A-3DFC4ED3B744}"/>
                </a:ext>
              </a:extLst>
            </p:cNvPr>
            <p:cNvGrpSpPr/>
            <p:nvPr/>
          </p:nvGrpSpPr>
          <p:grpSpPr>
            <a:xfrm>
              <a:off x="2377316" y="2229323"/>
              <a:ext cx="4397618" cy="4016475"/>
              <a:chOff x="3086098" y="2860829"/>
              <a:chExt cx="3485167" cy="3183107"/>
            </a:xfrm>
          </p:grpSpPr>
          <p:sp>
            <p:nvSpPr>
              <p:cNvPr id="17" name="Textfeld 16">
                <a:extLst>
                  <a:ext uri="{FF2B5EF4-FFF2-40B4-BE49-F238E27FC236}">
                    <a16:creationId xmlns:a16="http://schemas.microsoft.com/office/drawing/2014/main" id="{66F7D42F-34E3-4D63-B626-AD4262177D59}"/>
                  </a:ext>
                </a:extLst>
              </p:cNvPr>
              <p:cNvSpPr txBox="1"/>
              <p:nvPr/>
            </p:nvSpPr>
            <p:spPr>
              <a:xfrm>
                <a:off x="3086098" y="5830763"/>
                <a:ext cx="3485167" cy="213173"/>
              </a:xfrm>
              <a:prstGeom prst="rect">
                <a:avLst/>
              </a:prstGeom>
              <a:noFill/>
            </p:spPr>
            <p:txBody>
              <a:bodyPr wrap="square" lIns="0" tIns="0" rIns="0" bIns="0" rtlCol="0">
                <a:spAutoFit/>
              </a:bodyPr>
              <a:lstStyle/>
              <a:p>
                <a:pPr algn="ctr">
                  <a:lnSpc>
                    <a:spcPct val="114000"/>
                  </a:lnSpc>
                </a:pPr>
                <a:r>
                  <a:rPr lang="de-DE" sz="800" dirty="0">
                    <a:latin typeface="+mn-lt"/>
                  </a:rPr>
                  <a:t>Source: Zen et al. (2013) </a:t>
                </a:r>
                <a:r>
                  <a:rPr lang="en-US" sz="800" dirty="0">
                    <a:latin typeface="+mn-lt"/>
                  </a:rPr>
                  <a:t>Statistical parametric speech synthesis using deep neural networks, </a:t>
                </a:r>
                <a:r>
                  <a:rPr lang="en-US" sz="800" dirty="0"/>
                  <a:t>IEEE International Conference on Acoustics, Speech and Signal Processing</a:t>
                </a:r>
                <a:endParaRPr lang="en-US" sz="800" dirty="0">
                  <a:latin typeface="+mn-lt"/>
                </a:endParaRPr>
              </a:p>
            </p:txBody>
          </p:sp>
          <p:pic>
            <p:nvPicPr>
              <p:cNvPr id="19" name="Grafik 18">
                <a:extLst>
                  <a:ext uri="{FF2B5EF4-FFF2-40B4-BE49-F238E27FC236}">
                    <a16:creationId xmlns:a16="http://schemas.microsoft.com/office/drawing/2014/main" id="{8D876E68-1789-4A41-9EFF-04FDE01BCA7F}"/>
                  </a:ext>
                </a:extLst>
              </p:cNvPr>
              <p:cNvPicPr>
                <a:picLocks noChangeAspect="1"/>
              </p:cNvPicPr>
              <p:nvPr/>
            </p:nvPicPr>
            <p:blipFill>
              <a:blip r:embed="rId3"/>
              <a:stretch>
                <a:fillRect/>
              </a:stretch>
            </p:blipFill>
            <p:spPr>
              <a:xfrm>
                <a:off x="3086100" y="2860829"/>
                <a:ext cx="3352800" cy="2933700"/>
              </a:xfrm>
              <a:prstGeom prst="rect">
                <a:avLst/>
              </a:prstGeom>
            </p:spPr>
          </p:pic>
        </p:grpSp>
        <p:sp>
          <p:nvSpPr>
            <p:cNvPr id="13" name="Textfeld 12">
              <a:extLst>
                <a:ext uri="{FF2B5EF4-FFF2-40B4-BE49-F238E27FC236}">
                  <a16:creationId xmlns:a16="http://schemas.microsoft.com/office/drawing/2014/main" id="{0B2437AE-5EA6-41CE-A2D2-E40F044F9B2E}"/>
                </a:ext>
              </a:extLst>
            </p:cNvPr>
            <p:cNvSpPr txBox="1"/>
            <p:nvPr/>
          </p:nvSpPr>
          <p:spPr>
            <a:xfrm>
              <a:off x="3392992" y="1907634"/>
              <a:ext cx="2252220" cy="210507"/>
            </a:xfrm>
            <a:prstGeom prst="rect">
              <a:avLst/>
            </a:prstGeom>
            <a:noFill/>
          </p:spPr>
          <p:txBody>
            <a:bodyPr wrap="none" lIns="0" tIns="0" rIns="0" bIns="0" rtlCol="0">
              <a:spAutoFit/>
            </a:bodyPr>
            <a:lstStyle/>
            <a:p>
              <a:pPr algn="ctr">
                <a:lnSpc>
                  <a:spcPct val="114000"/>
                </a:lnSpc>
              </a:pPr>
              <a:r>
                <a:rPr lang="de-DE" sz="1200" dirty="0">
                  <a:latin typeface="+mn-lt"/>
                </a:rPr>
                <a:t>Figure 1: DNN </a:t>
              </a:r>
              <a:r>
                <a:rPr lang="de-DE" sz="1200" dirty="0" err="1">
                  <a:latin typeface="+mn-lt"/>
                </a:rPr>
                <a:t>as</a:t>
              </a:r>
              <a:r>
                <a:rPr lang="de-DE" sz="1200" dirty="0">
                  <a:latin typeface="+mn-lt"/>
                </a:rPr>
                <a:t> </a:t>
              </a:r>
              <a:r>
                <a:rPr lang="de-DE" sz="1200" dirty="0" err="1">
                  <a:latin typeface="+mn-lt"/>
                </a:rPr>
                <a:t>acoustic</a:t>
              </a:r>
              <a:r>
                <a:rPr lang="de-DE" sz="1200" dirty="0">
                  <a:latin typeface="+mn-lt"/>
                </a:rPr>
                <a:t> </a:t>
              </a:r>
              <a:r>
                <a:rPr lang="de-DE" sz="1200" dirty="0" err="1">
                  <a:latin typeface="+mn-lt"/>
                </a:rPr>
                <a:t>model</a:t>
              </a:r>
              <a:endParaRPr lang="en-US" sz="1200" dirty="0" err="1">
                <a:latin typeface="+mn-lt"/>
              </a:endParaRPr>
            </a:p>
          </p:txBody>
        </p:sp>
      </p:grpSp>
      <p:grpSp>
        <p:nvGrpSpPr>
          <p:cNvPr id="25" name="Gruppieren 24">
            <a:extLst>
              <a:ext uri="{FF2B5EF4-FFF2-40B4-BE49-F238E27FC236}">
                <a16:creationId xmlns:a16="http://schemas.microsoft.com/office/drawing/2014/main" id="{123F9B61-F842-40FA-8991-036F2E877F9C}"/>
              </a:ext>
            </a:extLst>
          </p:cNvPr>
          <p:cNvGrpSpPr/>
          <p:nvPr/>
        </p:nvGrpSpPr>
        <p:grpSpPr>
          <a:xfrm>
            <a:off x="667706" y="1707619"/>
            <a:ext cx="6050489" cy="3585404"/>
            <a:chOff x="4004742" y="2054896"/>
            <a:chExt cx="4795086" cy="2841478"/>
          </a:xfrm>
        </p:grpSpPr>
        <p:sp>
          <p:nvSpPr>
            <p:cNvPr id="21" name="L-Form 20">
              <a:extLst>
                <a:ext uri="{FF2B5EF4-FFF2-40B4-BE49-F238E27FC236}">
                  <a16:creationId xmlns:a16="http://schemas.microsoft.com/office/drawing/2014/main" id="{0DF4A44E-A973-445C-A80A-AA8583FAC018}"/>
                </a:ext>
              </a:extLst>
            </p:cNvPr>
            <p:cNvSpPr/>
            <p:nvPr/>
          </p:nvSpPr>
          <p:spPr>
            <a:xfrm>
              <a:off x="5314212" y="2408462"/>
              <a:ext cx="3485616" cy="2487912"/>
            </a:xfrm>
            <a:prstGeom prst="corner">
              <a:avLst>
                <a:gd name="adj1" fmla="val 76558"/>
                <a:gd name="adj2" fmla="val 52940"/>
              </a:avLst>
            </a:prstGeom>
            <a:noFill/>
            <a:ln w="38100">
              <a:solidFill>
                <a:srgbClr val="E372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3" name="Rechteck 22">
              <a:extLst>
                <a:ext uri="{FF2B5EF4-FFF2-40B4-BE49-F238E27FC236}">
                  <a16:creationId xmlns:a16="http://schemas.microsoft.com/office/drawing/2014/main" id="{ACC832E9-C6D2-46BE-9D9C-7D631DF7413A}"/>
                </a:ext>
              </a:extLst>
            </p:cNvPr>
            <p:cNvSpPr/>
            <p:nvPr/>
          </p:nvSpPr>
          <p:spPr>
            <a:xfrm>
              <a:off x="4004742" y="2054896"/>
              <a:ext cx="2079415" cy="400110"/>
            </a:xfrm>
            <a:prstGeom prst="rect">
              <a:avLst/>
            </a:prstGeom>
            <a:noFill/>
          </p:spPr>
          <p:txBody>
            <a:bodyPr wrap="none" lIns="91440" tIns="45720" rIns="91440" bIns="45720">
              <a:spAutoFit/>
            </a:bodyPr>
            <a:lstStyle/>
            <a:p>
              <a:pPr algn="ctr"/>
              <a:r>
                <a:rPr lang="de-DE" sz="2000" b="1" cap="none" spc="0" dirty="0" err="1">
                  <a:ln w="0">
                    <a:solidFill>
                      <a:srgbClr val="DAD7CB"/>
                    </a:solidFill>
                  </a:ln>
                  <a:solidFill>
                    <a:srgbClr val="E37222"/>
                  </a:solidFill>
                  <a:effectLst>
                    <a:outerShdw blurRad="38100" dist="25400" dir="5400000" algn="ctr" rotWithShape="0">
                      <a:srgbClr val="6E747A">
                        <a:alpha val="43000"/>
                      </a:srgbClr>
                    </a:outerShdw>
                  </a:effectLst>
                </a:rPr>
                <a:t>Acoustic</a:t>
              </a:r>
              <a:r>
                <a:rPr lang="de-DE" sz="2000" b="1" cap="none" spc="0" dirty="0">
                  <a:ln w="0">
                    <a:solidFill>
                      <a:srgbClr val="DAD7CB"/>
                    </a:solidFill>
                  </a:ln>
                  <a:solidFill>
                    <a:srgbClr val="E37222"/>
                  </a:solidFill>
                  <a:effectLst>
                    <a:outerShdw blurRad="38100" dist="25400" dir="5400000" algn="ctr" rotWithShape="0">
                      <a:srgbClr val="6E747A">
                        <a:alpha val="43000"/>
                      </a:srgbClr>
                    </a:outerShdw>
                  </a:effectLst>
                </a:rPr>
                <a:t> Model</a:t>
              </a:r>
              <a:endParaRPr lang="de-DE" sz="4000" b="1" cap="none" spc="0" dirty="0">
                <a:ln w="0">
                  <a:solidFill>
                    <a:srgbClr val="DAD7CB"/>
                  </a:solidFill>
                </a:ln>
                <a:solidFill>
                  <a:srgbClr val="E37222"/>
                </a:solidFill>
                <a:effectLst>
                  <a:outerShdw blurRad="38100" dist="25400" dir="5400000" algn="ctr" rotWithShape="0">
                    <a:srgbClr val="6E747A">
                      <a:alpha val="43000"/>
                    </a:srgbClr>
                  </a:outerShdw>
                </a:effectLst>
              </a:endParaRPr>
            </a:p>
          </p:txBody>
        </p:sp>
      </p:grpSp>
      <p:grpSp>
        <p:nvGrpSpPr>
          <p:cNvPr id="8" name="Gruppieren 7">
            <a:extLst>
              <a:ext uri="{FF2B5EF4-FFF2-40B4-BE49-F238E27FC236}">
                <a16:creationId xmlns:a16="http://schemas.microsoft.com/office/drawing/2014/main" id="{80F4DCCE-5445-4D59-B2C9-196DF0F52EAF}"/>
              </a:ext>
            </a:extLst>
          </p:cNvPr>
          <p:cNvGrpSpPr/>
          <p:nvPr/>
        </p:nvGrpSpPr>
        <p:grpSpPr>
          <a:xfrm>
            <a:off x="319090" y="3664708"/>
            <a:ext cx="8308014" cy="830998"/>
            <a:chOff x="319090" y="3664708"/>
            <a:chExt cx="8308014" cy="830998"/>
          </a:xfrm>
        </p:grpSpPr>
        <p:sp>
          <p:nvSpPr>
            <p:cNvPr id="11" name="Rechteck 10">
              <a:extLst>
                <a:ext uri="{FF2B5EF4-FFF2-40B4-BE49-F238E27FC236}">
                  <a16:creationId xmlns:a16="http://schemas.microsoft.com/office/drawing/2014/main" id="{3FFDB78D-7EBD-4840-8D66-CC76BE1B87A4}"/>
                </a:ext>
              </a:extLst>
            </p:cNvPr>
            <p:cNvSpPr/>
            <p:nvPr/>
          </p:nvSpPr>
          <p:spPr>
            <a:xfrm>
              <a:off x="319090" y="3664708"/>
              <a:ext cx="1468672"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Context</a:t>
              </a: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 </a:t>
              </a: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12" name="Rechteck 11">
              <a:extLst>
                <a:ext uri="{FF2B5EF4-FFF2-40B4-BE49-F238E27FC236}">
                  <a16:creationId xmlns:a16="http://schemas.microsoft.com/office/drawing/2014/main" id="{9CD91959-9787-47E7-B354-D8027299F0D9}"/>
                </a:ext>
              </a:extLst>
            </p:cNvPr>
            <p:cNvSpPr/>
            <p:nvPr/>
          </p:nvSpPr>
          <p:spPr>
            <a:xfrm>
              <a:off x="7142403" y="3664709"/>
              <a:ext cx="1484701" cy="830997"/>
            </a:xfrm>
            <a:prstGeom prst="rect">
              <a:avLst/>
            </a:prstGeom>
            <a:noFill/>
          </p:spPr>
          <p:txBody>
            <a:bodyPr wrap="none" lIns="91440" tIns="45720" rIns="91440" bIns="45720">
              <a:spAutoFit/>
            </a:bodyPr>
            <a:lstStyle/>
            <a:p>
              <a:pPr algn="ctr"/>
              <a:r>
                <a:rPr lang="de-DE" sz="2400" b="1" cap="none" spc="0" dirty="0" err="1">
                  <a:ln w="0">
                    <a:solidFill>
                      <a:srgbClr val="DAD7CB"/>
                    </a:solidFill>
                  </a:ln>
                  <a:solidFill>
                    <a:srgbClr val="0065BD"/>
                  </a:solidFill>
                  <a:effectLst>
                    <a:outerShdw blurRad="38100" dist="25400" dir="5400000" algn="ctr" rotWithShape="0">
                      <a:srgbClr val="6E747A">
                        <a:alpha val="43000"/>
                      </a:srgbClr>
                    </a:outerShdw>
                  </a:effectLst>
                </a:rPr>
                <a:t>Acoustic</a:t>
              </a:r>
              <a:endParaRPr lang="de-DE" sz="2400" b="1" dirty="0">
                <a:ln w="0">
                  <a:solidFill>
                    <a:srgbClr val="DAD7CB"/>
                  </a:solidFill>
                </a:ln>
                <a:solidFill>
                  <a:srgbClr val="0065BD"/>
                </a:solidFill>
                <a:effectLst>
                  <a:outerShdw blurRad="38100" dist="25400" dir="5400000" algn="ctr" rotWithShape="0">
                    <a:srgbClr val="6E747A">
                      <a:alpha val="43000"/>
                    </a:srgbClr>
                  </a:outerShdw>
                </a:effectLst>
              </a:endParaRPr>
            </a:p>
            <a:p>
              <a:pPr algn="ctr"/>
              <a:r>
                <a:rPr lang="de-DE" sz="2400" b="1" cap="none" spc="0" dirty="0">
                  <a:ln w="0">
                    <a:solidFill>
                      <a:srgbClr val="DAD7CB"/>
                    </a:solidFill>
                  </a:ln>
                  <a:solidFill>
                    <a:srgbClr val="0065BD"/>
                  </a:solidFill>
                  <a:effectLst>
                    <a:outerShdw blurRad="38100" dist="25400" dir="5400000" algn="ctr" rotWithShape="0">
                      <a:srgbClr val="6E747A">
                        <a:alpha val="43000"/>
                      </a:srgbClr>
                    </a:outerShdw>
                  </a:effectLst>
                </a:rPr>
                <a:t>Features</a:t>
              </a:r>
            </a:p>
          </p:txBody>
        </p:sp>
        <p:sp>
          <p:nvSpPr>
            <p:cNvPr id="7" name="Pfeil: nach rechts 6">
              <a:extLst>
                <a:ext uri="{FF2B5EF4-FFF2-40B4-BE49-F238E27FC236}">
                  <a16:creationId xmlns:a16="http://schemas.microsoft.com/office/drawing/2014/main" id="{297DBE56-ECAF-40C9-BD43-C1438D7A71F2}"/>
                </a:ext>
              </a:extLst>
            </p:cNvPr>
            <p:cNvSpPr/>
            <p:nvPr/>
          </p:nvSpPr>
          <p:spPr>
            <a:xfrm>
              <a:off x="1887315"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8" name="Pfeil: nach rechts 17">
              <a:extLst>
                <a:ext uri="{FF2B5EF4-FFF2-40B4-BE49-F238E27FC236}">
                  <a16:creationId xmlns:a16="http://schemas.microsoft.com/office/drawing/2014/main" id="{62CFD8F0-191C-44E1-B7D1-77E5F0AA665D}"/>
                </a:ext>
              </a:extLst>
            </p:cNvPr>
            <p:cNvSpPr/>
            <p:nvPr/>
          </p:nvSpPr>
          <p:spPr>
            <a:xfrm>
              <a:off x="6863469" y="3885896"/>
              <a:ext cx="287420" cy="388620"/>
            </a:xfrm>
            <a:prstGeom prst="rightArrow">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Tree>
    <p:extLst>
      <p:ext uri="{BB962C8B-B14F-4D97-AF65-F5344CB8AC3E}">
        <p14:creationId xmlns:p14="http://schemas.microsoft.com/office/powerpoint/2010/main" val="20074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09321070-3227-412B-B57E-8CCCB6CD8DA7}"/>
              </a:ext>
            </a:extLst>
          </p:cNvPr>
          <p:cNvSpPr>
            <a:spLocks noGrp="1"/>
          </p:cNvSpPr>
          <p:nvPr>
            <p:ph idx="10"/>
          </p:nvPr>
        </p:nvSpPr>
        <p:spPr>
          <a:xfrm>
            <a:off x="319088" y="1239037"/>
            <a:ext cx="8508999" cy="2944080"/>
          </a:xfrm>
        </p:spPr>
        <p:txBody>
          <a:bodyPr/>
          <a:lstStyle/>
          <a:p>
            <a:r>
              <a:rPr lang="de-DE" sz="1800" b="1" dirty="0" err="1"/>
              <a:t>Objective</a:t>
            </a:r>
            <a:r>
              <a:rPr lang="de-DE" sz="1800" b="1" dirty="0"/>
              <a:t> </a:t>
            </a:r>
            <a:r>
              <a:rPr lang="de-DE" sz="1800" b="1" dirty="0" err="1"/>
              <a:t>evaluation</a:t>
            </a:r>
            <a:endParaRPr lang="de-DE" sz="1800" b="1" dirty="0"/>
          </a:p>
          <a:p>
            <a:pPr marL="285750" indent="-285750">
              <a:buFont typeface="Wingdings" panose="05000000000000000000" pitchFamily="2" charset="2"/>
              <a:buChar char="à"/>
            </a:pPr>
            <a:r>
              <a:rPr lang="en-US" dirty="0"/>
              <a:t>DNN-based systems have less distortion</a:t>
            </a:r>
          </a:p>
          <a:p>
            <a:pPr marL="285750" indent="-285750">
              <a:buFont typeface="Wingdings" panose="05000000000000000000" pitchFamily="2" charset="2"/>
              <a:buChar char="à"/>
            </a:pPr>
            <a:r>
              <a:rPr lang="en-US" dirty="0"/>
              <a:t>HMM-based systems have a lower error rate in some cases</a:t>
            </a:r>
          </a:p>
          <a:p>
            <a:endParaRPr lang="de-DE" dirty="0"/>
          </a:p>
          <a:p>
            <a:r>
              <a:rPr lang="de-DE" sz="1800" b="1" dirty="0" err="1"/>
              <a:t>Subjective</a:t>
            </a:r>
            <a:r>
              <a:rPr lang="de-DE" sz="1800" b="1" dirty="0"/>
              <a:t> </a:t>
            </a:r>
            <a:r>
              <a:rPr lang="de-DE" sz="1800" b="1" dirty="0" err="1"/>
              <a:t>evaluation</a:t>
            </a:r>
            <a:endParaRPr lang="de-DE" sz="1800" dirty="0"/>
          </a:p>
          <a:p>
            <a:r>
              <a:rPr lang="de-DE" dirty="0">
                <a:sym typeface="Wingdings" panose="05000000000000000000" pitchFamily="2" charset="2"/>
              </a:rPr>
              <a:t> DNN-</a:t>
            </a:r>
            <a:r>
              <a:rPr lang="de-DE" dirty="0" err="1">
                <a:sym typeface="Wingdings" panose="05000000000000000000" pitchFamily="2" charset="2"/>
              </a:rPr>
              <a:t>based</a:t>
            </a:r>
            <a:r>
              <a:rPr lang="de-DE" dirty="0">
                <a:sym typeface="Wingdings" panose="05000000000000000000" pitchFamily="2" charset="2"/>
              </a:rPr>
              <a:t> </a:t>
            </a:r>
            <a:r>
              <a:rPr lang="de-DE" dirty="0" err="1">
                <a:sym typeface="Wingdings" panose="05000000000000000000" pitchFamily="2" charset="2"/>
              </a:rPr>
              <a:t>systems</a:t>
            </a:r>
            <a:r>
              <a:rPr lang="de-DE" dirty="0">
                <a:sym typeface="Wingdings" panose="05000000000000000000" pitchFamily="2" charset="2"/>
              </a:rPr>
              <a:t> </a:t>
            </a:r>
            <a:r>
              <a:rPr lang="de-DE" dirty="0" err="1">
                <a:sym typeface="Wingdings" panose="05000000000000000000" pitchFamily="2" charset="2"/>
              </a:rPr>
              <a:t>are</a:t>
            </a:r>
            <a:r>
              <a:rPr lang="de-DE" dirty="0">
                <a:sym typeface="Wingdings" panose="05000000000000000000" pitchFamily="2" charset="2"/>
              </a:rPr>
              <a:t> </a:t>
            </a:r>
            <a:r>
              <a:rPr lang="de-DE" dirty="0" err="1">
                <a:sym typeface="Wingdings" panose="05000000000000000000" pitchFamily="2" charset="2"/>
              </a:rPr>
              <a:t>preferred</a:t>
            </a:r>
            <a:endParaRPr lang="de-DE" dirty="0">
              <a:sym typeface="Wingdings" panose="05000000000000000000" pitchFamily="2" charset="2"/>
            </a:endParaRPr>
          </a:p>
          <a:p>
            <a:r>
              <a:rPr lang="de-DE" dirty="0">
                <a:sym typeface="Wingdings" panose="05000000000000000000" pitchFamily="2" charset="2"/>
              </a:rPr>
              <a:t></a:t>
            </a:r>
            <a:r>
              <a:rPr lang="de-DE" dirty="0"/>
              <a:t> </a:t>
            </a:r>
            <a:r>
              <a:rPr lang="de-DE" dirty="0" err="1"/>
              <a:t>Described</a:t>
            </a:r>
            <a:r>
              <a:rPr lang="de-DE" dirty="0"/>
              <a:t> </a:t>
            </a:r>
            <a:r>
              <a:rPr lang="de-DE" dirty="0" err="1"/>
              <a:t>as</a:t>
            </a:r>
            <a:r>
              <a:rPr lang="de-DE" dirty="0"/>
              <a:t> </a:t>
            </a:r>
            <a:r>
              <a:rPr lang="de-DE" dirty="0" err="1"/>
              <a:t>less</a:t>
            </a:r>
            <a:r>
              <a:rPr lang="de-DE" dirty="0"/>
              <a:t> </a:t>
            </a:r>
            <a:r>
              <a:rPr lang="de-DE" dirty="0" err="1"/>
              <a:t>muffled</a:t>
            </a:r>
            <a:endParaRPr lang="de-DE" dirty="0"/>
          </a:p>
          <a:p>
            <a:endParaRPr lang="de-DE" dirty="0"/>
          </a:p>
        </p:txBody>
      </p:sp>
      <p:sp>
        <p:nvSpPr>
          <p:cNvPr id="3" name="Foliennummernplatzhalter 2">
            <a:extLst>
              <a:ext uri="{FF2B5EF4-FFF2-40B4-BE49-F238E27FC236}">
                <a16:creationId xmlns:a16="http://schemas.microsoft.com/office/drawing/2014/main" id="{20B5DD24-403D-46FA-8326-391926CA7754}"/>
              </a:ext>
            </a:extLst>
          </p:cNvPr>
          <p:cNvSpPr>
            <a:spLocks noGrp="1"/>
          </p:cNvSpPr>
          <p:nvPr>
            <p:ph type="sldNum" sz="quarter" idx="11"/>
          </p:nvPr>
        </p:nvSpPr>
        <p:spPr/>
        <p:txBody>
          <a:bodyPr/>
          <a:lstStyle/>
          <a:p>
            <a:fld id="{CE58CB1E-F828-4F11-99E0-327109AF9DA4}" type="slidenum">
              <a:rPr lang="de-DE" smtClean="0"/>
              <a:pPr/>
              <a:t>15</a:t>
            </a:fld>
            <a:endParaRPr lang="de-DE" dirty="0"/>
          </a:p>
        </p:txBody>
      </p:sp>
      <p:sp>
        <p:nvSpPr>
          <p:cNvPr id="4" name="Titel 3">
            <a:extLst>
              <a:ext uri="{FF2B5EF4-FFF2-40B4-BE49-F238E27FC236}">
                <a16:creationId xmlns:a16="http://schemas.microsoft.com/office/drawing/2014/main" id="{F8BDCA49-7FDE-4D61-AB7D-4D1510B0D504}"/>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graphicFrame>
        <p:nvGraphicFramePr>
          <p:cNvPr id="10" name="Tabelle 9">
            <a:extLst>
              <a:ext uri="{FF2B5EF4-FFF2-40B4-BE49-F238E27FC236}">
                <a16:creationId xmlns:a16="http://schemas.microsoft.com/office/drawing/2014/main" id="{B9ED5D7E-516E-47B6-BC76-1B13AE995C66}"/>
              </a:ext>
            </a:extLst>
          </p:cNvPr>
          <p:cNvGraphicFramePr>
            <a:graphicFrameLocks noGrp="1"/>
          </p:cNvGraphicFramePr>
          <p:nvPr>
            <p:extLst>
              <p:ext uri="{D42A27DB-BD31-4B8C-83A1-F6EECF244321}">
                <p14:modId xmlns:p14="http://schemas.microsoft.com/office/powerpoint/2010/main" val="3631242582"/>
              </p:ext>
            </p:extLst>
          </p:nvPr>
        </p:nvGraphicFramePr>
        <p:xfrm>
          <a:off x="3237731" y="4089667"/>
          <a:ext cx="5436000" cy="1919406"/>
        </p:xfrm>
        <a:graphic>
          <a:graphicData uri="http://schemas.openxmlformats.org/drawingml/2006/table">
            <a:tbl>
              <a:tblPr firstRow="1" bandRow="1">
                <a:tableStyleId>{69012ECD-51FC-41F1-AA8D-1B2483CD663E}</a:tableStyleId>
              </a:tblPr>
              <a:tblGrid>
                <a:gridCol w="1638385">
                  <a:extLst>
                    <a:ext uri="{9D8B030D-6E8A-4147-A177-3AD203B41FA5}">
                      <a16:colId xmlns:a16="http://schemas.microsoft.com/office/drawing/2014/main" val="1221610781"/>
                    </a:ext>
                  </a:extLst>
                </a:gridCol>
                <a:gridCol w="2397112">
                  <a:extLst>
                    <a:ext uri="{9D8B030D-6E8A-4147-A177-3AD203B41FA5}">
                      <a16:colId xmlns:a16="http://schemas.microsoft.com/office/drawing/2014/main" val="629480466"/>
                    </a:ext>
                  </a:extLst>
                </a:gridCol>
                <a:gridCol w="1400503">
                  <a:extLst>
                    <a:ext uri="{9D8B030D-6E8A-4147-A177-3AD203B41FA5}">
                      <a16:colId xmlns:a16="http://schemas.microsoft.com/office/drawing/2014/main" val="388423807"/>
                    </a:ext>
                  </a:extLst>
                </a:gridCol>
              </a:tblGrid>
              <a:tr h="409905">
                <a:tc>
                  <a:txBody>
                    <a:bodyPr/>
                    <a:lstStyle/>
                    <a:p>
                      <a:pPr algn="ctr"/>
                      <a:r>
                        <a:rPr lang="de-DE" sz="1600" dirty="0">
                          <a:solidFill>
                            <a:schemeClr val="bg1"/>
                          </a:solidFill>
                        </a:rPr>
                        <a:t>HMM-</a:t>
                      </a:r>
                      <a:r>
                        <a:rPr lang="de-DE" sz="1600" dirty="0" err="1">
                          <a:solidFill>
                            <a:schemeClr val="bg1"/>
                          </a:solidFill>
                        </a:rPr>
                        <a:t>based</a:t>
                      </a:r>
                      <a:endParaRPr lang="de-DE" sz="1600" dirty="0">
                        <a:solidFill>
                          <a:schemeClr val="bg1"/>
                        </a:solidFill>
                      </a:endParaRPr>
                    </a:p>
                    <a:p>
                      <a:pPr algn="ctr"/>
                      <a:r>
                        <a:rPr lang="de-DE" sz="1200" dirty="0">
                          <a:solidFill>
                            <a:schemeClr val="bg1"/>
                          </a:solidFill>
                        </a:rPr>
                        <a:t>(</a:t>
                      </a:r>
                      <a:r>
                        <a:rPr lang="de-DE" sz="1200" dirty="0" err="1">
                          <a:solidFill>
                            <a:schemeClr val="bg1"/>
                          </a:solidFill>
                        </a:rPr>
                        <a:t>scaling</a:t>
                      </a:r>
                      <a:r>
                        <a:rPr lang="de-DE" sz="1200" dirty="0">
                          <a:solidFill>
                            <a:schemeClr val="bg1"/>
                          </a:solidFill>
                        </a:rPr>
                        <a:t> </a:t>
                      </a:r>
                      <a:r>
                        <a:rPr lang="de-DE" sz="1200" dirty="0" err="1">
                          <a:solidFill>
                            <a:schemeClr val="bg1"/>
                          </a:solidFill>
                        </a:rPr>
                        <a:t>factor</a:t>
                      </a:r>
                      <a:r>
                        <a:rPr lang="de-DE" sz="1200" dirty="0">
                          <a:solidFill>
                            <a:schemeClr val="bg1"/>
                          </a:solidFill>
                        </a:rPr>
                        <a:t>)</a:t>
                      </a:r>
                      <a:endParaRPr lang="en-US" sz="1600" dirty="0">
                        <a:solidFill>
                          <a:schemeClr val="bg1"/>
                        </a:solidFill>
                      </a:endParaRPr>
                    </a:p>
                  </a:txBody>
                  <a:tcPr anchor="ctr">
                    <a:solidFill>
                      <a:srgbClr val="0065BD"/>
                    </a:solidFill>
                  </a:tcPr>
                </a:tc>
                <a:tc>
                  <a:txBody>
                    <a:bodyPr/>
                    <a:lstStyle/>
                    <a:p>
                      <a:pPr algn="ctr"/>
                      <a:r>
                        <a:rPr lang="de-DE" sz="1600" dirty="0">
                          <a:solidFill>
                            <a:schemeClr val="bg1"/>
                          </a:solidFill>
                        </a:rPr>
                        <a:t>DNN-</a:t>
                      </a:r>
                      <a:r>
                        <a:rPr lang="de-DE" sz="1600" dirty="0" err="1">
                          <a:solidFill>
                            <a:schemeClr val="bg1"/>
                          </a:solidFill>
                        </a:rPr>
                        <a:t>based</a:t>
                      </a:r>
                      <a:endParaRPr lang="de-DE" sz="1600" dirty="0">
                        <a:solidFill>
                          <a:schemeClr val="bg1"/>
                        </a:solidFill>
                      </a:endParaRPr>
                    </a:p>
                    <a:p>
                      <a:pPr algn="ctr"/>
                      <a:r>
                        <a:rPr lang="de-DE" sz="1200" dirty="0">
                          <a:solidFill>
                            <a:schemeClr val="bg1"/>
                          </a:solidFill>
                        </a:rPr>
                        <a:t>(</a:t>
                      </a:r>
                      <a:r>
                        <a:rPr lang="de-DE" sz="1200" dirty="0" err="1">
                          <a:solidFill>
                            <a:schemeClr val="bg1"/>
                          </a:solidFill>
                        </a:rPr>
                        <a:t>neurons</a:t>
                      </a:r>
                      <a:r>
                        <a:rPr lang="de-DE" sz="1200" dirty="0">
                          <a:solidFill>
                            <a:schemeClr val="bg1"/>
                          </a:solidFill>
                        </a:rPr>
                        <a:t> per </a:t>
                      </a:r>
                      <a:r>
                        <a:rPr lang="de-DE" sz="1200" dirty="0" err="1">
                          <a:solidFill>
                            <a:schemeClr val="bg1"/>
                          </a:solidFill>
                        </a:rPr>
                        <a:t>layer</a:t>
                      </a:r>
                      <a:r>
                        <a:rPr lang="de-DE" sz="1200" dirty="0">
                          <a:solidFill>
                            <a:schemeClr val="bg1"/>
                          </a:solidFill>
                        </a:rPr>
                        <a:t>)</a:t>
                      </a:r>
                      <a:endParaRPr lang="en-US" sz="1400" dirty="0">
                        <a:solidFill>
                          <a:schemeClr val="bg1"/>
                        </a:solidFill>
                      </a:endParaRPr>
                    </a:p>
                  </a:txBody>
                  <a:tcPr anchor="ctr">
                    <a:solidFill>
                      <a:srgbClr val="0065BD"/>
                    </a:solidFill>
                  </a:tcPr>
                </a:tc>
                <a:tc>
                  <a:txBody>
                    <a:bodyPr/>
                    <a:lstStyle/>
                    <a:p>
                      <a:pPr algn="ctr"/>
                      <a:r>
                        <a:rPr lang="de-DE" sz="1600" dirty="0">
                          <a:solidFill>
                            <a:schemeClr val="bg1"/>
                          </a:solidFill>
                        </a:rPr>
                        <a:t>Neutral</a:t>
                      </a:r>
                    </a:p>
                    <a:p>
                      <a:pPr algn="ctr"/>
                      <a:endParaRPr lang="en-US" sz="1600" dirty="0">
                        <a:solidFill>
                          <a:schemeClr val="bg1"/>
                        </a:solidFill>
                      </a:endParaRPr>
                    </a:p>
                  </a:txBody>
                  <a:tcPr anchor="ctr">
                    <a:solidFill>
                      <a:srgbClr val="0065BD"/>
                    </a:solidFill>
                  </a:tcPr>
                </a:tc>
                <a:extLst>
                  <a:ext uri="{0D108BD9-81ED-4DB2-BD59-A6C34878D82A}">
                    <a16:rowId xmlns:a16="http://schemas.microsoft.com/office/drawing/2014/main" val="3087338158"/>
                  </a:ext>
                </a:extLst>
              </a:tr>
              <a:tr h="446762">
                <a:tc>
                  <a:txBody>
                    <a:bodyPr/>
                    <a:lstStyle/>
                    <a:p>
                      <a:pPr algn="ctr"/>
                      <a:r>
                        <a:rPr lang="de-DE" sz="1600" dirty="0"/>
                        <a:t>15.8 % (16)</a:t>
                      </a:r>
                    </a:p>
                  </a:txBody>
                  <a:tcPr anchor="ctr"/>
                </a:tc>
                <a:tc>
                  <a:txBody>
                    <a:bodyPr/>
                    <a:lstStyle/>
                    <a:p>
                      <a:pPr algn="ctr"/>
                      <a:r>
                        <a:rPr lang="de-DE" sz="1600" dirty="0"/>
                        <a:t>38.5 % (256)</a:t>
                      </a:r>
                      <a:endParaRPr lang="en-US" sz="1600" dirty="0"/>
                    </a:p>
                  </a:txBody>
                  <a:tcPr anchor="ctr"/>
                </a:tc>
                <a:tc>
                  <a:txBody>
                    <a:bodyPr/>
                    <a:lstStyle/>
                    <a:p>
                      <a:pPr algn="ctr"/>
                      <a:r>
                        <a:rPr lang="de-DE" sz="1600" dirty="0"/>
                        <a:t>45.7 %</a:t>
                      </a:r>
                    </a:p>
                  </a:txBody>
                  <a:tcPr anchor="ctr"/>
                </a:tc>
                <a:extLst>
                  <a:ext uri="{0D108BD9-81ED-4DB2-BD59-A6C34878D82A}">
                    <a16:rowId xmlns:a16="http://schemas.microsoft.com/office/drawing/2014/main" val="574528252"/>
                  </a:ext>
                </a:extLst>
              </a:tr>
              <a:tr h="446762">
                <a:tc>
                  <a:txBody>
                    <a:bodyPr/>
                    <a:lstStyle/>
                    <a:p>
                      <a:pPr algn="ctr"/>
                      <a:r>
                        <a:rPr lang="de-DE" sz="1600" dirty="0"/>
                        <a:t>16.1 % (4)</a:t>
                      </a:r>
                      <a:endParaRPr lang="en-US" sz="1600" dirty="0"/>
                    </a:p>
                  </a:txBody>
                  <a:tcPr anchor="ctr"/>
                </a:tc>
                <a:tc>
                  <a:txBody>
                    <a:bodyPr/>
                    <a:lstStyle/>
                    <a:p>
                      <a:pPr algn="ctr"/>
                      <a:r>
                        <a:rPr lang="de-DE" sz="1600" dirty="0"/>
                        <a:t>27.2 % (512)</a:t>
                      </a:r>
                      <a:endParaRPr lang="en-US" sz="1600" dirty="0"/>
                    </a:p>
                  </a:txBody>
                  <a:tcPr anchor="ctr"/>
                </a:tc>
                <a:tc>
                  <a:txBody>
                    <a:bodyPr/>
                    <a:lstStyle/>
                    <a:p>
                      <a:pPr algn="ctr"/>
                      <a:r>
                        <a:rPr lang="de-DE" sz="1600" dirty="0"/>
                        <a:t>56.8 %</a:t>
                      </a:r>
                      <a:endParaRPr lang="en-US" sz="1600" dirty="0"/>
                    </a:p>
                  </a:txBody>
                  <a:tcPr anchor="ctr"/>
                </a:tc>
                <a:extLst>
                  <a:ext uri="{0D108BD9-81ED-4DB2-BD59-A6C34878D82A}">
                    <a16:rowId xmlns:a16="http://schemas.microsoft.com/office/drawing/2014/main" val="3662175949"/>
                  </a:ext>
                </a:extLst>
              </a:tr>
              <a:tr h="446762">
                <a:tc>
                  <a:txBody>
                    <a:bodyPr/>
                    <a:lstStyle/>
                    <a:p>
                      <a:pPr algn="ctr"/>
                      <a:r>
                        <a:rPr lang="de-DE" sz="1600" dirty="0"/>
                        <a:t>12.7 % (1)</a:t>
                      </a:r>
                      <a:endParaRPr lang="en-US" sz="1600" dirty="0"/>
                    </a:p>
                  </a:txBody>
                  <a:tcPr anchor="ctr"/>
                </a:tc>
                <a:tc>
                  <a:txBody>
                    <a:bodyPr/>
                    <a:lstStyle/>
                    <a:p>
                      <a:pPr algn="ctr"/>
                      <a:r>
                        <a:rPr lang="de-DE" sz="1600" dirty="0"/>
                        <a:t>36.6 % (1024)</a:t>
                      </a:r>
                      <a:endParaRPr lang="en-US" sz="1600" dirty="0"/>
                    </a:p>
                  </a:txBody>
                  <a:tcPr anchor="ctr"/>
                </a:tc>
                <a:tc>
                  <a:txBody>
                    <a:bodyPr/>
                    <a:lstStyle/>
                    <a:p>
                      <a:pPr algn="ctr"/>
                      <a:r>
                        <a:rPr lang="de-DE" sz="1600" dirty="0"/>
                        <a:t>50.7 %</a:t>
                      </a:r>
                      <a:endParaRPr lang="en-US" sz="1600" dirty="0"/>
                    </a:p>
                  </a:txBody>
                  <a:tcPr anchor="ctr"/>
                </a:tc>
                <a:extLst>
                  <a:ext uri="{0D108BD9-81ED-4DB2-BD59-A6C34878D82A}">
                    <a16:rowId xmlns:a16="http://schemas.microsoft.com/office/drawing/2014/main" val="2763969285"/>
                  </a:ext>
                </a:extLst>
              </a:tr>
            </a:tbl>
          </a:graphicData>
        </a:graphic>
      </p:graphicFrame>
      <p:grpSp>
        <p:nvGrpSpPr>
          <p:cNvPr id="2" name="Gruppieren 1">
            <a:extLst>
              <a:ext uri="{FF2B5EF4-FFF2-40B4-BE49-F238E27FC236}">
                <a16:creationId xmlns:a16="http://schemas.microsoft.com/office/drawing/2014/main" id="{EC7850E5-2193-4809-A70F-F4F0705BCAAF}"/>
              </a:ext>
            </a:extLst>
          </p:cNvPr>
          <p:cNvGrpSpPr/>
          <p:nvPr/>
        </p:nvGrpSpPr>
        <p:grpSpPr>
          <a:xfrm>
            <a:off x="3882028" y="3777135"/>
            <a:ext cx="4147405" cy="2544470"/>
            <a:chOff x="4541519" y="3915720"/>
            <a:chExt cx="4147405" cy="2544470"/>
          </a:xfrm>
        </p:grpSpPr>
        <p:sp>
          <p:nvSpPr>
            <p:cNvPr id="7" name="Textfeld 6">
              <a:extLst>
                <a:ext uri="{FF2B5EF4-FFF2-40B4-BE49-F238E27FC236}">
                  <a16:creationId xmlns:a16="http://schemas.microsoft.com/office/drawing/2014/main" id="{121CD71C-36ED-41B3-A518-02A6C7E87746}"/>
                </a:ext>
              </a:extLst>
            </p:cNvPr>
            <p:cNvSpPr txBox="1"/>
            <p:nvPr/>
          </p:nvSpPr>
          <p:spPr>
            <a:xfrm>
              <a:off x="5723662" y="3915720"/>
              <a:ext cx="1783117" cy="210507"/>
            </a:xfrm>
            <a:prstGeom prst="rect">
              <a:avLst/>
            </a:prstGeom>
            <a:noFill/>
          </p:spPr>
          <p:txBody>
            <a:bodyPr wrap="none" lIns="0" tIns="0" rIns="0" bIns="0" rtlCol="0">
              <a:spAutoFit/>
            </a:bodyPr>
            <a:lstStyle/>
            <a:p>
              <a:pPr algn="ctr">
                <a:lnSpc>
                  <a:spcPct val="114000"/>
                </a:lnSpc>
              </a:pPr>
              <a:r>
                <a:rPr lang="de-DE" sz="1200" dirty="0">
                  <a:latin typeface="+mn-lt"/>
                </a:rPr>
                <a:t>Table 2: </a:t>
              </a:r>
              <a:r>
                <a:rPr lang="de-DE" sz="1200" dirty="0" err="1">
                  <a:latin typeface="+mn-lt"/>
                </a:rPr>
                <a:t>Subjective</a:t>
              </a:r>
              <a:r>
                <a:rPr lang="de-DE" sz="1200" dirty="0">
                  <a:latin typeface="+mn-lt"/>
                </a:rPr>
                <a:t> </a:t>
              </a:r>
              <a:r>
                <a:rPr lang="de-DE" sz="1200" dirty="0" err="1">
                  <a:latin typeface="+mn-lt"/>
                </a:rPr>
                <a:t>scores</a:t>
              </a:r>
              <a:endParaRPr lang="en-US" sz="1200" dirty="0" err="1">
                <a:latin typeface="+mn-lt"/>
              </a:endParaRPr>
            </a:p>
          </p:txBody>
        </p:sp>
        <p:sp>
          <p:nvSpPr>
            <p:cNvPr id="11" name="Textfeld 10">
              <a:extLst>
                <a:ext uri="{FF2B5EF4-FFF2-40B4-BE49-F238E27FC236}">
                  <a16:creationId xmlns:a16="http://schemas.microsoft.com/office/drawing/2014/main" id="{8BFF8368-9E18-4EA4-BD65-A1182E0381A2}"/>
                </a:ext>
              </a:extLst>
            </p:cNvPr>
            <p:cNvSpPr txBox="1"/>
            <p:nvPr/>
          </p:nvSpPr>
          <p:spPr>
            <a:xfrm>
              <a:off x="4541519" y="6191206"/>
              <a:ext cx="4147405" cy="268984"/>
            </a:xfrm>
            <a:prstGeom prst="rect">
              <a:avLst/>
            </a:prstGeom>
            <a:noFill/>
          </p:spPr>
          <p:txBody>
            <a:bodyPr wrap="square" lIns="0" tIns="0" rIns="0" bIns="0" rtlCol="0">
              <a:spAutoFit/>
            </a:bodyPr>
            <a:lstStyle/>
            <a:p>
              <a:pPr algn="ctr">
                <a:lnSpc>
                  <a:spcPct val="114000"/>
                </a:lnSpc>
              </a:pPr>
              <a:r>
                <a:rPr lang="de-DE" sz="800" dirty="0"/>
                <a:t>Source: Zen et al. (2013) </a:t>
              </a:r>
              <a:r>
                <a:rPr lang="en-US" sz="800" dirty="0"/>
                <a:t>Statistical parametric speech synthesis using deep neural networks, IEEE International Conference on Acoustics, Speech and Signal Processing</a:t>
              </a:r>
            </a:p>
          </p:txBody>
        </p:sp>
      </p:grpSp>
    </p:spTree>
    <p:extLst>
      <p:ext uri="{BB962C8B-B14F-4D97-AF65-F5344CB8AC3E}">
        <p14:creationId xmlns:p14="http://schemas.microsoft.com/office/powerpoint/2010/main" val="74776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16</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75829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CB24830-1F4C-428D-9214-7C8500A3F887}"/>
              </a:ext>
            </a:extLst>
          </p:cNvPr>
          <p:cNvSpPr>
            <a:spLocks noGrp="1"/>
          </p:cNvSpPr>
          <p:nvPr>
            <p:ph idx="10"/>
          </p:nvPr>
        </p:nvSpPr>
        <p:spPr/>
        <p:txBody>
          <a:bodyPr/>
          <a:lstStyle/>
          <a:p>
            <a:r>
              <a:rPr lang="en-US" sz="2000" dirty="0"/>
              <a:t>Introducing a DNN into the front-end of a TTS-System</a:t>
            </a:r>
          </a:p>
          <a:p>
            <a:endParaRPr lang="en-US" dirty="0"/>
          </a:p>
          <a:p>
            <a:pPr marL="342900" indent="-342900">
              <a:lnSpc>
                <a:spcPct val="200000"/>
              </a:lnSpc>
              <a:buAutoNum type="arabicPeriod"/>
              <a:tabLst>
                <a:tab pos="3233738" algn="l"/>
              </a:tabLst>
            </a:pPr>
            <a:r>
              <a:rPr lang="en-US" dirty="0"/>
              <a:t>Syllabification (SYL)		</a:t>
            </a:r>
            <a:r>
              <a:rPr lang="en-US" dirty="0">
                <a:sym typeface="Wingdings" panose="05000000000000000000" pitchFamily="2" charset="2"/>
              </a:rPr>
              <a:t></a:t>
            </a:r>
            <a:r>
              <a:rPr lang="en-US" dirty="0"/>
              <a:t>  extraction of syllables</a:t>
            </a:r>
          </a:p>
          <a:p>
            <a:pPr marL="342900" indent="-342900">
              <a:lnSpc>
                <a:spcPct val="200000"/>
              </a:lnSpc>
              <a:buAutoNum type="arabicPeriod"/>
            </a:pPr>
            <a:r>
              <a:rPr lang="en-US" dirty="0"/>
              <a:t>Phonetic transcription (PT)	</a:t>
            </a:r>
            <a:r>
              <a:rPr lang="en-US" dirty="0">
                <a:sym typeface="Wingdings" panose="05000000000000000000" pitchFamily="2" charset="2"/>
              </a:rPr>
              <a:t> </a:t>
            </a:r>
            <a:r>
              <a:rPr lang="en-US" dirty="0"/>
              <a:t>extraction of phonemes</a:t>
            </a:r>
          </a:p>
          <a:p>
            <a:pPr marL="342900" indent="-342900">
              <a:lnSpc>
                <a:spcPct val="200000"/>
              </a:lnSpc>
              <a:buAutoNum type="arabicPeriod"/>
            </a:pPr>
            <a:r>
              <a:rPr lang="en-US" dirty="0"/>
              <a:t>Part-of-speech tagging (POT)	</a:t>
            </a:r>
            <a:r>
              <a:rPr lang="en-US" dirty="0">
                <a:sym typeface="Wingdings" panose="05000000000000000000" pitchFamily="2" charset="2"/>
              </a:rPr>
              <a:t> </a:t>
            </a:r>
            <a:r>
              <a:rPr lang="en-US" dirty="0"/>
              <a:t>assigning each word a unified tag</a:t>
            </a:r>
          </a:p>
          <a:p>
            <a:pPr marL="342900" indent="-342900">
              <a:lnSpc>
                <a:spcPct val="200000"/>
              </a:lnSpc>
              <a:buAutoNum type="arabicPeriod"/>
            </a:pPr>
            <a:r>
              <a:rPr lang="en-US" dirty="0"/>
              <a:t>Lexical stress prediction (LSP)	</a:t>
            </a:r>
            <a:r>
              <a:rPr lang="en-US" dirty="0">
                <a:sym typeface="Wingdings" panose="05000000000000000000" pitchFamily="2" charset="2"/>
              </a:rPr>
              <a:t> </a:t>
            </a:r>
            <a:r>
              <a:rPr lang="en-US" dirty="0"/>
              <a:t>decision if to stress a syllable</a:t>
            </a: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en-US" dirty="0"/>
              <a:t>One Approach to Decrease the Model Size</a:t>
            </a:r>
          </a:p>
        </p:txBody>
      </p:sp>
    </p:spTree>
    <p:extLst>
      <p:ext uri="{BB962C8B-B14F-4D97-AF65-F5344CB8AC3E}">
        <p14:creationId xmlns:p14="http://schemas.microsoft.com/office/powerpoint/2010/main" val="421706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
            <a:extLst>
              <a:ext uri="{FF2B5EF4-FFF2-40B4-BE49-F238E27FC236}">
                <a16:creationId xmlns:a16="http://schemas.microsoft.com/office/drawing/2014/main" id="{180FC9E3-B630-403D-A2CB-7E917AC8E112}"/>
              </a:ext>
            </a:extLst>
          </p:cNvPr>
          <p:cNvSpPr>
            <a:spLocks noGrp="1"/>
          </p:cNvSpPr>
          <p:nvPr>
            <p:ph idx="10"/>
          </p:nvPr>
        </p:nvSpPr>
        <p:spPr>
          <a:xfrm>
            <a:off x="1886606" y="5070186"/>
            <a:ext cx="5370786" cy="736939"/>
          </a:xfrm>
        </p:spPr>
        <p:txBody>
          <a:bodyPr/>
          <a:lstStyle/>
          <a:p>
            <a:pPr algn="ctr">
              <a:lnSpc>
                <a:spcPct val="200000"/>
              </a:lnSpc>
            </a:pPr>
            <a:r>
              <a:rPr lang="de-DE" sz="2000" dirty="0">
                <a:solidFill>
                  <a:schemeClr val="tx1"/>
                </a:solidFill>
              </a:rPr>
              <a:t>Overall </a:t>
            </a:r>
            <a:r>
              <a:rPr lang="de-DE" sz="2000" dirty="0" err="1">
                <a:solidFill>
                  <a:schemeClr val="tx1"/>
                </a:solidFill>
              </a:rPr>
              <a:t>reduction</a:t>
            </a:r>
            <a:r>
              <a:rPr lang="de-DE" sz="2000" dirty="0">
                <a:solidFill>
                  <a:schemeClr val="tx1"/>
                </a:solidFill>
              </a:rPr>
              <a:t> </a:t>
            </a:r>
            <a:r>
              <a:rPr lang="de-DE" sz="2000" dirty="0" err="1">
                <a:solidFill>
                  <a:schemeClr val="tx1"/>
                </a:solidFill>
              </a:rPr>
              <a:t>of</a:t>
            </a:r>
            <a:r>
              <a:rPr lang="de-DE" sz="2000" dirty="0">
                <a:solidFill>
                  <a:schemeClr val="tx1"/>
                </a:solidFill>
              </a:rPr>
              <a:t> </a:t>
            </a:r>
            <a:r>
              <a:rPr lang="de-DE" sz="2000" dirty="0" err="1">
                <a:solidFill>
                  <a:schemeClr val="tx1"/>
                </a:solidFill>
              </a:rPr>
              <a:t>model</a:t>
            </a:r>
            <a:r>
              <a:rPr lang="de-DE" sz="2000" dirty="0">
                <a:solidFill>
                  <a:schemeClr val="tx1"/>
                </a:solidFill>
              </a:rPr>
              <a:t> </a:t>
            </a:r>
            <a:r>
              <a:rPr lang="de-DE" sz="2000" dirty="0" err="1">
                <a:solidFill>
                  <a:schemeClr val="tx1"/>
                </a:solidFill>
              </a:rPr>
              <a:t>size</a:t>
            </a:r>
            <a:r>
              <a:rPr lang="de-DE" sz="2000" dirty="0">
                <a:solidFill>
                  <a:schemeClr val="tx1"/>
                </a:solidFill>
              </a:rPr>
              <a:t> </a:t>
            </a:r>
            <a:r>
              <a:rPr lang="de-DE" sz="2000" dirty="0" err="1">
                <a:solidFill>
                  <a:schemeClr val="tx1"/>
                </a:solidFill>
              </a:rPr>
              <a:t>by</a:t>
            </a:r>
            <a:r>
              <a:rPr lang="de-DE" sz="2000" dirty="0">
                <a:solidFill>
                  <a:schemeClr val="tx1"/>
                </a:solidFill>
              </a:rPr>
              <a:t> ~ 60 %</a:t>
            </a:r>
            <a:endParaRPr lang="de-DE" sz="1800" dirty="0">
              <a:solidFill>
                <a:schemeClr val="tx1"/>
              </a:solidFill>
            </a:endParaRPr>
          </a:p>
        </p:txBody>
      </p:sp>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p:txBody>
          <a:bodyPr/>
          <a:lstStyle/>
          <a:p>
            <a:r>
              <a:rPr lang="de-DE" dirty="0" err="1"/>
              <a:t>Results</a:t>
            </a:r>
            <a:r>
              <a:rPr lang="de-DE" dirty="0"/>
              <a:t> </a:t>
            </a:r>
            <a:r>
              <a:rPr lang="de-DE" dirty="0" err="1"/>
              <a:t>of</a:t>
            </a:r>
            <a:r>
              <a:rPr lang="de-DE" dirty="0"/>
              <a:t> Experiments</a:t>
            </a:r>
            <a:endParaRPr lang="en-US" dirty="0"/>
          </a:p>
        </p:txBody>
      </p:sp>
      <p:sp>
        <p:nvSpPr>
          <p:cNvPr id="14" name="Textfeld 13">
            <a:extLst>
              <a:ext uri="{FF2B5EF4-FFF2-40B4-BE49-F238E27FC236}">
                <a16:creationId xmlns:a16="http://schemas.microsoft.com/office/drawing/2014/main" id="{BAB2D985-5B75-48B9-AD11-2C03B28B259C}"/>
              </a:ext>
            </a:extLst>
          </p:cNvPr>
          <p:cNvSpPr txBox="1"/>
          <p:nvPr/>
        </p:nvSpPr>
        <p:spPr>
          <a:xfrm>
            <a:off x="2650460" y="1701989"/>
            <a:ext cx="3087961" cy="210507"/>
          </a:xfrm>
          <a:prstGeom prst="rect">
            <a:avLst/>
          </a:prstGeom>
          <a:noFill/>
        </p:spPr>
        <p:txBody>
          <a:bodyPr wrap="none" lIns="0" tIns="0" rIns="0" bIns="0" rtlCol="0">
            <a:spAutoFit/>
          </a:bodyPr>
          <a:lstStyle/>
          <a:p>
            <a:pPr algn="ctr">
              <a:lnSpc>
                <a:spcPct val="114000"/>
              </a:lnSpc>
            </a:pPr>
            <a:r>
              <a:rPr lang="de-DE" sz="1200" dirty="0">
                <a:latin typeface="+mn-lt"/>
              </a:rPr>
              <a:t>Table 3: </a:t>
            </a:r>
            <a:r>
              <a:rPr lang="en-US" sz="1200" dirty="0">
                <a:latin typeface="+mn-lt"/>
              </a:rPr>
              <a:t>Resulting accuracy and footprint size</a:t>
            </a:r>
          </a:p>
        </p:txBody>
      </p:sp>
      <p:sp>
        <p:nvSpPr>
          <p:cNvPr id="15" name="Textfeld 14">
            <a:extLst>
              <a:ext uri="{FF2B5EF4-FFF2-40B4-BE49-F238E27FC236}">
                <a16:creationId xmlns:a16="http://schemas.microsoft.com/office/drawing/2014/main" id="{C05417DF-6134-4AC6-A32A-6BD8736CA999}"/>
              </a:ext>
            </a:extLst>
          </p:cNvPr>
          <p:cNvSpPr txBox="1"/>
          <p:nvPr/>
        </p:nvSpPr>
        <p:spPr>
          <a:xfrm>
            <a:off x="1259986" y="4227191"/>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latin typeface="+mn-lt"/>
              </a:rPr>
              <a:t>Boroș</a:t>
            </a:r>
            <a:r>
              <a:rPr lang="de-DE" sz="800" dirty="0">
                <a:latin typeface="+mn-lt"/>
              </a:rPr>
              <a:t> et al. (2015) </a:t>
            </a:r>
            <a:r>
              <a:rPr lang="en-US" sz="800" dirty="0">
                <a:latin typeface="+mn-lt"/>
              </a:rPr>
              <a:t>Robust deep-learning models for text-to-speech synthesis support on embedded devices, Proceedings of the 7th</a:t>
            </a:r>
          </a:p>
          <a:p>
            <a:pPr algn="ctr">
              <a:lnSpc>
                <a:spcPct val="114000"/>
              </a:lnSpc>
            </a:pPr>
            <a:r>
              <a:rPr lang="en-US" sz="800" dirty="0">
                <a:latin typeface="+mn-lt"/>
              </a:rPr>
              <a:t>International Conference on Management of Computational and Collective </a:t>
            </a:r>
            <a:r>
              <a:rPr lang="en-US" sz="800" dirty="0" err="1">
                <a:latin typeface="+mn-lt"/>
              </a:rPr>
              <a:t>intElligence</a:t>
            </a:r>
            <a:r>
              <a:rPr lang="en-US" sz="800" dirty="0">
                <a:latin typeface="+mn-lt"/>
              </a:rPr>
              <a:t> in Digital </a:t>
            </a:r>
            <a:r>
              <a:rPr lang="en-US" sz="800" dirty="0" err="1">
                <a:latin typeface="+mn-lt"/>
              </a:rPr>
              <a:t>EcoSystems</a:t>
            </a:r>
            <a:r>
              <a:rPr lang="en-US" sz="800" dirty="0">
                <a:latin typeface="+mn-lt"/>
              </a:rPr>
              <a:t> (MEDES ’15)</a:t>
            </a:r>
          </a:p>
        </p:txBody>
      </p:sp>
      <p:graphicFrame>
        <p:nvGraphicFramePr>
          <p:cNvPr id="18" name="Tabelle 17">
            <a:extLst>
              <a:ext uri="{FF2B5EF4-FFF2-40B4-BE49-F238E27FC236}">
                <a16:creationId xmlns:a16="http://schemas.microsoft.com/office/drawing/2014/main" id="{E06F45F0-EF3E-4206-A575-35931C4EF50E}"/>
              </a:ext>
            </a:extLst>
          </p:cNvPr>
          <p:cNvGraphicFramePr>
            <a:graphicFrameLocks noGrp="1"/>
          </p:cNvGraphicFramePr>
          <p:nvPr>
            <p:extLst>
              <p:ext uri="{D42A27DB-BD31-4B8C-83A1-F6EECF244321}">
                <p14:modId xmlns:p14="http://schemas.microsoft.com/office/powerpoint/2010/main" val="990529472"/>
              </p:ext>
            </p:extLst>
          </p:nvPr>
        </p:nvGraphicFramePr>
        <p:xfrm>
          <a:off x="343589" y="1955720"/>
          <a:ext cx="8460000" cy="2160001"/>
        </p:xfrm>
        <a:graphic>
          <a:graphicData uri="http://schemas.openxmlformats.org/drawingml/2006/table">
            <a:tbl>
              <a:tblPr firstRow="1" bandRow="1">
                <a:tableStyleId>{69012ECD-51FC-41F1-AA8D-1B2483CD663E}</a:tableStyleId>
              </a:tblPr>
              <a:tblGrid>
                <a:gridCol w="1260000">
                  <a:extLst>
                    <a:ext uri="{9D8B030D-6E8A-4147-A177-3AD203B41FA5}">
                      <a16:colId xmlns:a16="http://schemas.microsoft.com/office/drawing/2014/main" val="1221610781"/>
                    </a:ext>
                  </a:extLst>
                </a:gridCol>
                <a:gridCol w="900000">
                  <a:extLst>
                    <a:ext uri="{9D8B030D-6E8A-4147-A177-3AD203B41FA5}">
                      <a16:colId xmlns:a16="http://schemas.microsoft.com/office/drawing/2014/main" val="629480466"/>
                    </a:ext>
                  </a:extLst>
                </a:gridCol>
                <a:gridCol w="900000">
                  <a:extLst>
                    <a:ext uri="{9D8B030D-6E8A-4147-A177-3AD203B41FA5}">
                      <a16:colId xmlns:a16="http://schemas.microsoft.com/office/drawing/2014/main" val="388423807"/>
                    </a:ext>
                  </a:extLst>
                </a:gridCol>
                <a:gridCol w="900000">
                  <a:extLst>
                    <a:ext uri="{9D8B030D-6E8A-4147-A177-3AD203B41FA5}">
                      <a16:colId xmlns:a16="http://schemas.microsoft.com/office/drawing/2014/main" val="712168258"/>
                    </a:ext>
                  </a:extLst>
                </a:gridCol>
                <a:gridCol w="900000">
                  <a:extLst>
                    <a:ext uri="{9D8B030D-6E8A-4147-A177-3AD203B41FA5}">
                      <a16:colId xmlns:a16="http://schemas.microsoft.com/office/drawing/2014/main" val="2152042466"/>
                    </a:ext>
                  </a:extLst>
                </a:gridCol>
                <a:gridCol w="900000">
                  <a:extLst>
                    <a:ext uri="{9D8B030D-6E8A-4147-A177-3AD203B41FA5}">
                      <a16:colId xmlns:a16="http://schemas.microsoft.com/office/drawing/2014/main" val="3910311077"/>
                    </a:ext>
                  </a:extLst>
                </a:gridCol>
                <a:gridCol w="900000">
                  <a:extLst>
                    <a:ext uri="{9D8B030D-6E8A-4147-A177-3AD203B41FA5}">
                      <a16:colId xmlns:a16="http://schemas.microsoft.com/office/drawing/2014/main" val="497235615"/>
                    </a:ext>
                  </a:extLst>
                </a:gridCol>
                <a:gridCol w="900000">
                  <a:extLst>
                    <a:ext uri="{9D8B030D-6E8A-4147-A177-3AD203B41FA5}">
                      <a16:colId xmlns:a16="http://schemas.microsoft.com/office/drawing/2014/main" val="1533754742"/>
                    </a:ext>
                  </a:extLst>
                </a:gridCol>
                <a:gridCol w="900000">
                  <a:extLst>
                    <a:ext uri="{9D8B030D-6E8A-4147-A177-3AD203B41FA5}">
                      <a16:colId xmlns:a16="http://schemas.microsoft.com/office/drawing/2014/main" val="765453578"/>
                    </a:ext>
                  </a:extLst>
                </a:gridCol>
              </a:tblGrid>
              <a:tr h="505885">
                <a:tc>
                  <a:txBody>
                    <a:bodyPr/>
                    <a:lstStyle/>
                    <a:p>
                      <a:pPr algn="ctr"/>
                      <a:endParaRPr lang="en-US"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SYL</a:t>
                      </a:r>
                      <a:endParaRPr lang="en-US" sz="1600" dirty="0">
                        <a:solidFill>
                          <a:schemeClr val="bg1"/>
                        </a:solidFill>
                      </a:endParaRP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POT</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tc gridSpan="2">
                  <a:txBody>
                    <a:bodyPr/>
                    <a:lstStyle/>
                    <a:p>
                      <a:pPr algn="ctr"/>
                      <a:r>
                        <a:rPr lang="de-DE" sz="1600" dirty="0">
                          <a:solidFill>
                            <a:schemeClr val="bg1"/>
                          </a:solidFill>
                        </a:rPr>
                        <a:t>LSP</a:t>
                      </a:r>
                    </a:p>
                  </a:txBody>
                  <a:tcPr anchor="ctr">
                    <a:solidFill>
                      <a:srgbClr val="0065BD"/>
                    </a:solidFill>
                  </a:tcPr>
                </a:tc>
                <a:tc hMerge="1">
                  <a:txBody>
                    <a:bodyPr/>
                    <a:lstStyle/>
                    <a:p>
                      <a:pPr algn="ctr"/>
                      <a:endParaRPr lang="de-DE" sz="1600" dirty="0">
                        <a:solidFill>
                          <a:srgbClr val="DAD7CB"/>
                        </a:solidFill>
                      </a:endParaRPr>
                    </a:p>
                  </a:txBody>
                  <a:tcPr anchor="ctr">
                    <a:solidFill>
                      <a:srgbClr val="0065BD"/>
                    </a:solidFill>
                  </a:tcPr>
                </a:tc>
                <a:extLst>
                  <a:ext uri="{0D108BD9-81ED-4DB2-BD59-A6C34878D82A}">
                    <a16:rowId xmlns:a16="http://schemas.microsoft.com/office/drawing/2014/main" val="3087338158"/>
                  </a:ext>
                </a:extLst>
              </a:tr>
              <a:tr h="551372">
                <a:tc>
                  <a:txBody>
                    <a:bodyPr/>
                    <a:lstStyle/>
                    <a:p>
                      <a:pPr algn="ctr"/>
                      <a:endParaRPr lang="de-DE" sz="1600" dirty="0"/>
                    </a:p>
                  </a:txBody>
                  <a:tcPr anchor="ctr"/>
                </a:tc>
                <a:tc>
                  <a:txBody>
                    <a:bodyPr/>
                    <a:lstStyle/>
                    <a:p>
                      <a:pPr algn="ctr"/>
                      <a:r>
                        <a:rPr lang="de-DE" sz="1600" dirty="0" err="1"/>
                        <a:t>Con</a:t>
                      </a:r>
                      <a:r>
                        <a:rPr lang="de-DE" sz="1600" dirty="0"/>
                        <a:t>.</a:t>
                      </a:r>
                      <a:endParaRPr lang="en-US" sz="1600" dirty="0"/>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tc>
                  <a:txBody>
                    <a:bodyPr/>
                    <a:lstStyle/>
                    <a:p>
                      <a:pPr algn="ctr"/>
                      <a:r>
                        <a:rPr lang="de-DE" sz="1600" dirty="0" err="1"/>
                        <a:t>Con</a:t>
                      </a:r>
                      <a:r>
                        <a:rPr lang="de-DE" sz="1600" dirty="0"/>
                        <a:t>.</a:t>
                      </a:r>
                    </a:p>
                  </a:txBody>
                  <a:tcPr anchor="ctr"/>
                </a:tc>
                <a:tc>
                  <a:txBody>
                    <a:bodyPr/>
                    <a:lstStyle/>
                    <a:p>
                      <a:pPr algn="ctr"/>
                      <a:r>
                        <a:rPr lang="de-DE" sz="1600" dirty="0"/>
                        <a:t>DNN</a:t>
                      </a:r>
                    </a:p>
                  </a:txBody>
                  <a:tcPr anchor="ctr"/>
                </a:tc>
                <a:extLst>
                  <a:ext uri="{0D108BD9-81ED-4DB2-BD59-A6C34878D82A}">
                    <a16:rowId xmlns:a16="http://schemas.microsoft.com/office/drawing/2014/main" val="3821666030"/>
                  </a:ext>
                </a:extLst>
              </a:tr>
              <a:tr h="551372">
                <a:tc>
                  <a:txBody>
                    <a:bodyPr/>
                    <a:lstStyle/>
                    <a:p>
                      <a:pPr algn="ctr"/>
                      <a:r>
                        <a:rPr lang="de-DE" sz="1600" dirty="0" err="1"/>
                        <a:t>Accuracy</a:t>
                      </a:r>
                      <a:endParaRPr lang="de-DE" sz="1600" dirty="0"/>
                    </a:p>
                  </a:txBody>
                  <a:tcPr anchor="ctr"/>
                </a:tc>
                <a:tc>
                  <a:txBody>
                    <a:bodyPr/>
                    <a:lstStyle/>
                    <a:p>
                      <a:pPr algn="ctr"/>
                      <a:r>
                        <a:rPr lang="de-DE" sz="1400" dirty="0"/>
                        <a:t>99.01 %</a:t>
                      </a:r>
                      <a:endParaRPr lang="en-US" sz="1400" dirty="0"/>
                    </a:p>
                  </a:txBody>
                  <a:tcPr anchor="ctr"/>
                </a:tc>
                <a:tc>
                  <a:txBody>
                    <a:bodyPr/>
                    <a:lstStyle/>
                    <a:p>
                      <a:pPr algn="ctr"/>
                      <a:r>
                        <a:rPr lang="de-DE" sz="1400" dirty="0"/>
                        <a:t>98.23 %</a:t>
                      </a:r>
                    </a:p>
                  </a:txBody>
                  <a:tcPr anchor="ctr"/>
                </a:tc>
                <a:tc>
                  <a:txBody>
                    <a:bodyPr/>
                    <a:lstStyle/>
                    <a:p>
                      <a:pPr algn="ctr"/>
                      <a:r>
                        <a:rPr lang="de-DE" sz="1400" dirty="0"/>
                        <a:t>96.29 %</a:t>
                      </a:r>
                    </a:p>
                  </a:txBody>
                  <a:tcPr anchor="ctr"/>
                </a:tc>
                <a:tc>
                  <a:txBody>
                    <a:bodyPr/>
                    <a:lstStyle/>
                    <a:p>
                      <a:pPr algn="ctr"/>
                      <a:r>
                        <a:rPr lang="de-DE" sz="1400" dirty="0"/>
                        <a:t>96.16 %</a:t>
                      </a:r>
                    </a:p>
                  </a:txBody>
                  <a:tcPr anchor="ctr"/>
                </a:tc>
                <a:tc>
                  <a:txBody>
                    <a:bodyPr/>
                    <a:lstStyle/>
                    <a:p>
                      <a:pPr algn="ctr"/>
                      <a:r>
                        <a:rPr lang="de-DE" sz="1400" dirty="0"/>
                        <a:t>98.19 %</a:t>
                      </a:r>
                    </a:p>
                  </a:txBody>
                  <a:tcPr anchor="ctr"/>
                </a:tc>
                <a:tc>
                  <a:txBody>
                    <a:bodyPr/>
                    <a:lstStyle/>
                    <a:p>
                      <a:pPr algn="ctr"/>
                      <a:r>
                        <a:rPr lang="de-DE" sz="1400" dirty="0"/>
                        <a:t>95.16 %</a:t>
                      </a:r>
                    </a:p>
                  </a:txBody>
                  <a:tcPr anchor="ctr"/>
                </a:tc>
                <a:tc>
                  <a:txBody>
                    <a:bodyPr/>
                    <a:lstStyle/>
                    <a:p>
                      <a:pPr algn="ctr"/>
                      <a:r>
                        <a:rPr lang="de-DE" sz="1400" dirty="0"/>
                        <a:t>98.80 %</a:t>
                      </a:r>
                    </a:p>
                  </a:txBody>
                  <a:tcPr anchor="ctr"/>
                </a:tc>
                <a:tc>
                  <a:txBody>
                    <a:bodyPr/>
                    <a:lstStyle/>
                    <a:p>
                      <a:pPr algn="ctr"/>
                      <a:r>
                        <a:rPr lang="de-DE" sz="1400" dirty="0"/>
                        <a:t>97.67 %</a:t>
                      </a:r>
                    </a:p>
                  </a:txBody>
                  <a:tcPr anchor="ctr"/>
                </a:tc>
                <a:extLst>
                  <a:ext uri="{0D108BD9-81ED-4DB2-BD59-A6C34878D82A}">
                    <a16:rowId xmlns:a16="http://schemas.microsoft.com/office/drawing/2014/main" val="574528252"/>
                  </a:ext>
                </a:extLst>
              </a:tr>
              <a:tr h="551372">
                <a:tc>
                  <a:txBody>
                    <a:bodyPr/>
                    <a:lstStyle/>
                    <a:p>
                      <a:pPr algn="ctr"/>
                      <a:r>
                        <a:rPr lang="de-DE" sz="1600" dirty="0"/>
                        <a:t>Size</a:t>
                      </a:r>
                      <a:endParaRPr lang="en-US" sz="1600" dirty="0"/>
                    </a:p>
                  </a:txBody>
                  <a:tcPr anchor="ctr"/>
                </a:tc>
                <a:tc>
                  <a:txBody>
                    <a:bodyPr/>
                    <a:lstStyle/>
                    <a:p>
                      <a:pPr algn="ctr"/>
                      <a:r>
                        <a:rPr lang="de-DE" sz="1400" dirty="0"/>
                        <a:t>9.4 MB</a:t>
                      </a:r>
                      <a:endParaRPr lang="en-US" sz="1400" dirty="0"/>
                    </a:p>
                  </a:txBody>
                  <a:tcPr anchor="ctr"/>
                </a:tc>
                <a:tc>
                  <a:txBody>
                    <a:bodyPr/>
                    <a:lstStyle/>
                    <a:p>
                      <a:pPr algn="ctr"/>
                      <a:r>
                        <a:rPr lang="de-DE" sz="1400" dirty="0"/>
                        <a:t>36.7 KB</a:t>
                      </a:r>
                      <a:endParaRPr lang="en-US" sz="1400" dirty="0"/>
                    </a:p>
                  </a:txBody>
                  <a:tcPr anchor="ctr"/>
                </a:tc>
                <a:tc>
                  <a:txBody>
                    <a:bodyPr/>
                    <a:lstStyle/>
                    <a:p>
                      <a:pPr algn="ctr"/>
                      <a:r>
                        <a:rPr lang="de-DE" sz="1400" dirty="0"/>
                        <a:t>1.4 MB</a:t>
                      </a:r>
                      <a:endParaRPr lang="en-US" sz="1400" dirty="0"/>
                    </a:p>
                  </a:txBody>
                  <a:tcPr anchor="ctr"/>
                </a:tc>
                <a:tc>
                  <a:txBody>
                    <a:bodyPr/>
                    <a:lstStyle/>
                    <a:p>
                      <a:pPr algn="ctr"/>
                      <a:r>
                        <a:rPr lang="de-DE" sz="1400" dirty="0"/>
                        <a:t>43.4 KB</a:t>
                      </a:r>
                      <a:endParaRPr lang="en-US" sz="1400" dirty="0"/>
                    </a:p>
                  </a:txBody>
                  <a:tcPr anchor="ctr"/>
                </a:tc>
                <a:tc>
                  <a:txBody>
                    <a:bodyPr/>
                    <a:lstStyle/>
                    <a:p>
                      <a:pPr algn="ctr"/>
                      <a:r>
                        <a:rPr lang="de-DE" sz="1400" dirty="0"/>
                        <a:t>96 MB</a:t>
                      </a:r>
                      <a:endParaRPr lang="en-US" sz="1400" dirty="0"/>
                    </a:p>
                  </a:txBody>
                  <a:tcPr anchor="ctr"/>
                </a:tc>
                <a:tc>
                  <a:txBody>
                    <a:bodyPr/>
                    <a:lstStyle/>
                    <a:p>
                      <a:pPr algn="ctr"/>
                      <a:r>
                        <a:rPr lang="de-DE" sz="1400" dirty="0"/>
                        <a:t>178 KB</a:t>
                      </a:r>
                      <a:endParaRPr lang="en-US" sz="1400" dirty="0"/>
                    </a:p>
                  </a:txBody>
                  <a:tcPr anchor="ctr"/>
                </a:tc>
                <a:tc>
                  <a:txBody>
                    <a:bodyPr/>
                    <a:lstStyle/>
                    <a:p>
                      <a:pPr algn="ctr"/>
                      <a:r>
                        <a:rPr lang="de-DE" sz="1400" dirty="0"/>
                        <a:t>6 MB</a:t>
                      </a:r>
                      <a:endParaRPr lang="en-US" sz="1400" dirty="0"/>
                    </a:p>
                  </a:txBody>
                  <a:tcPr anchor="ctr"/>
                </a:tc>
                <a:tc>
                  <a:txBody>
                    <a:bodyPr/>
                    <a:lstStyle/>
                    <a:p>
                      <a:pPr algn="ctr"/>
                      <a:r>
                        <a:rPr lang="de-DE" sz="1400" dirty="0"/>
                        <a:t>110 KB</a:t>
                      </a:r>
                      <a:endParaRPr lang="en-US" sz="1400" dirty="0"/>
                    </a:p>
                  </a:txBody>
                  <a:tcPr anchor="ctr"/>
                </a:tc>
                <a:extLst>
                  <a:ext uri="{0D108BD9-81ED-4DB2-BD59-A6C34878D82A}">
                    <a16:rowId xmlns:a16="http://schemas.microsoft.com/office/drawing/2014/main" val="3662175949"/>
                  </a:ext>
                </a:extLst>
              </a:tr>
            </a:tbl>
          </a:graphicData>
        </a:graphic>
      </p:graphicFrame>
      <p:grpSp>
        <p:nvGrpSpPr>
          <p:cNvPr id="7" name="Gruppieren 6">
            <a:extLst>
              <a:ext uri="{FF2B5EF4-FFF2-40B4-BE49-F238E27FC236}">
                <a16:creationId xmlns:a16="http://schemas.microsoft.com/office/drawing/2014/main" id="{E640FCCA-C48B-4903-B68D-DE90ACB55CB4}"/>
              </a:ext>
            </a:extLst>
          </p:cNvPr>
          <p:cNvGrpSpPr/>
          <p:nvPr/>
        </p:nvGrpSpPr>
        <p:grpSpPr>
          <a:xfrm>
            <a:off x="2540352" y="2543503"/>
            <a:ext cx="6212435" cy="1471449"/>
            <a:chOff x="2540352" y="3505911"/>
            <a:chExt cx="6212435" cy="1386599"/>
          </a:xfrm>
        </p:grpSpPr>
        <p:sp>
          <p:nvSpPr>
            <p:cNvPr id="33" name="Rechteck: abgerundete Ecken 32">
              <a:extLst>
                <a:ext uri="{FF2B5EF4-FFF2-40B4-BE49-F238E27FC236}">
                  <a16:creationId xmlns:a16="http://schemas.microsoft.com/office/drawing/2014/main" id="{53DE13FE-DF36-48A9-AF4F-42B9FFEC9F84}"/>
                </a:ext>
              </a:extLst>
            </p:cNvPr>
            <p:cNvSpPr/>
            <p:nvPr/>
          </p:nvSpPr>
          <p:spPr>
            <a:xfrm>
              <a:off x="2540352"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4" name="Rechteck: abgerundete Ecken 33">
              <a:extLst>
                <a:ext uri="{FF2B5EF4-FFF2-40B4-BE49-F238E27FC236}">
                  <a16:creationId xmlns:a16="http://schemas.microsoft.com/office/drawing/2014/main" id="{9E9DEFCB-A079-411E-AEEB-EEDF574778A9}"/>
                </a:ext>
              </a:extLst>
            </p:cNvPr>
            <p:cNvSpPr/>
            <p:nvPr/>
          </p:nvSpPr>
          <p:spPr>
            <a:xfrm>
              <a:off x="4333016"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5" name="Rechteck: abgerundete Ecken 34">
              <a:extLst>
                <a:ext uri="{FF2B5EF4-FFF2-40B4-BE49-F238E27FC236}">
                  <a16:creationId xmlns:a16="http://schemas.microsoft.com/office/drawing/2014/main" id="{CB4174DD-F25C-4127-9960-A5B1F622FFEA}"/>
                </a:ext>
              </a:extLst>
            </p:cNvPr>
            <p:cNvSpPr/>
            <p:nvPr/>
          </p:nvSpPr>
          <p:spPr>
            <a:xfrm>
              <a:off x="6125680"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36" name="Rechteck: abgerundete Ecken 35">
              <a:extLst>
                <a:ext uri="{FF2B5EF4-FFF2-40B4-BE49-F238E27FC236}">
                  <a16:creationId xmlns:a16="http://schemas.microsoft.com/office/drawing/2014/main" id="{8DD30A90-D3C1-4638-A7C7-99BDB95BC747}"/>
                </a:ext>
              </a:extLst>
            </p:cNvPr>
            <p:cNvSpPr/>
            <p:nvPr/>
          </p:nvSpPr>
          <p:spPr>
            <a:xfrm>
              <a:off x="7918344" y="3505911"/>
              <a:ext cx="834443" cy="1386599"/>
            </a:xfrm>
            <a:prstGeom prst="round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grpSp>
      <p:sp>
        <p:nvSpPr>
          <p:cNvPr id="2" name="Gleichschenkliges Dreieck 1">
            <a:extLst>
              <a:ext uri="{FF2B5EF4-FFF2-40B4-BE49-F238E27FC236}">
                <a16:creationId xmlns:a16="http://schemas.microsoft.com/office/drawing/2014/main" id="{13F9C09C-0237-4A83-B572-307EC6EEA9E6}"/>
              </a:ext>
            </a:extLst>
          </p:cNvPr>
          <p:cNvSpPr/>
          <p:nvPr/>
        </p:nvSpPr>
        <p:spPr>
          <a:xfrm rot="10800000">
            <a:off x="2694790" y="4670706"/>
            <a:ext cx="3754419" cy="462578"/>
          </a:xfrm>
          <a:prstGeom prst="triangle">
            <a:avLst/>
          </a:prstGeom>
          <a:solidFill>
            <a:srgbClr val="0065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6" name="Inhaltsplatzhalter 1">
            <a:extLst>
              <a:ext uri="{FF2B5EF4-FFF2-40B4-BE49-F238E27FC236}">
                <a16:creationId xmlns:a16="http://schemas.microsoft.com/office/drawing/2014/main" id="{DD92E1B4-2637-43F7-B525-8FBE670C9854}"/>
              </a:ext>
            </a:extLst>
          </p:cNvPr>
          <p:cNvSpPr txBox="1">
            <a:spLocks/>
          </p:cNvSpPr>
          <p:nvPr/>
        </p:nvSpPr>
        <p:spPr>
          <a:xfrm>
            <a:off x="7131754" y="5949464"/>
            <a:ext cx="1861639" cy="4804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200000"/>
              </a:lnSpc>
            </a:pPr>
            <a:r>
              <a:rPr lang="en-US" sz="1400" dirty="0">
                <a:solidFill>
                  <a:schemeClr val="tx1"/>
                </a:solidFill>
              </a:rPr>
              <a:t>Con. = Conventional</a:t>
            </a:r>
            <a:endParaRPr lang="en-US" sz="1200" dirty="0">
              <a:solidFill>
                <a:schemeClr val="tx1"/>
              </a:solidFill>
            </a:endParaRPr>
          </a:p>
        </p:txBody>
      </p:sp>
    </p:spTree>
    <p:extLst>
      <p:ext uri="{BB962C8B-B14F-4D97-AF65-F5344CB8AC3E}">
        <p14:creationId xmlns:p14="http://schemas.microsoft.com/office/powerpoint/2010/main" val="116949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15"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13190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1" end="1"/>
                                            </p:txEl>
                                          </p:spTgt>
                                        </p:tgtEl>
                                        <p:attrNameLst>
                                          <p:attrName>style.color</p:attrName>
                                        </p:attrNameLst>
                                      </p:cBhvr>
                                      <p:to>
                                        <a:srgbClr val="999999"/>
                                      </p:to>
                                    </p:animClr>
                                    <p:animClr clrSpc="rgb" dir="cw">
                                      <p:cBhvr>
                                        <p:cTn id="12" dur="500" fill="hold"/>
                                        <p:tgtEl>
                                          <p:spTgt spid="2">
                                            <p:txEl>
                                              <p:pRg st="1" end="1"/>
                                            </p:txEl>
                                          </p:spTgt>
                                        </p:tgtEl>
                                        <p:attrNameLst>
                                          <p:attrName>fillcolor</p:attrName>
                                        </p:attrNameLst>
                                      </p:cBhvr>
                                      <p:to>
                                        <a:srgbClr val="999999"/>
                                      </p:to>
                                    </p:animClr>
                                    <p:set>
                                      <p:cBhvr>
                                        <p:cTn id="13" dur="500" fill="hold"/>
                                        <p:tgtEl>
                                          <p:spTgt spid="2">
                                            <p:txEl>
                                              <p:pRg st="1" end="1"/>
                                            </p:txEl>
                                          </p:spTgt>
                                        </p:tgtEl>
                                        <p:attrNameLst>
                                          <p:attrName>fill.type</p:attrName>
                                        </p:attrNameLst>
                                      </p:cBhvr>
                                      <p:to>
                                        <p:strVal val="solid"/>
                                      </p:to>
                                    </p:set>
                                    <p:set>
                                      <p:cBhvr>
                                        <p:cTn id="14" dur="500" fill="hold"/>
                                        <p:tgtEl>
                                          <p:spTgt spid="2">
                                            <p:txEl>
                                              <p:pRg st="1" end="1"/>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2" end="2"/>
                                            </p:txEl>
                                          </p:spTgt>
                                        </p:tgtEl>
                                        <p:attrNameLst>
                                          <p:attrName>style.color</p:attrName>
                                        </p:attrNameLst>
                                      </p:cBhvr>
                                      <p:to>
                                        <a:srgbClr val="999999"/>
                                      </p:to>
                                    </p:animClr>
                                    <p:animClr clrSpc="rgb" dir="cw">
                                      <p:cBhvr>
                                        <p:cTn id="17" dur="500" fill="hold"/>
                                        <p:tgtEl>
                                          <p:spTgt spid="2">
                                            <p:txEl>
                                              <p:pRg st="2" end="2"/>
                                            </p:txEl>
                                          </p:spTgt>
                                        </p:tgtEl>
                                        <p:attrNameLst>
                                          <p:attrName>fillcolor</p:attrName>
                                        </p:attrNameLst>
                                      </p:cBhvr>
                                      <p:to>
                                        <a:srgbClr val="999999"/>
                                      </p:to>
                                    </p:animClr>
                                    <p:set>
                                      <p:cBhvr>
                                        <p:cTn id="18" dur="500" fill="hold"/>
                                        <p:tgtEl>
                                          <p:spTgt spid="2">
                                            <p:txEl>
                                              <p:pRg st="2" end="2"/>
                                            </p:txEl>
                                          </p:spTgt>
                                        </p:tgtEl>
                                        <p:attrNameLst>
                                          <p:attrName>fill.type</p:attrName>
                                        </p:attrNameLst>
                                      </p:cBhvr>
                                      <p:to>
                                        <p:strVal val="solid"/>
                                      </p:to>
                                    </p:set>
                                    <p:set>
                                      <p:cBhvr>
                                        <p:cTn id="19" dur="500" fill="hold"/>
                                        <p:tgtEl>
                                          <p:spTgt spid="2">
                                            <p:txEl>
                                              <p:pRg st="2" end="2"/>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3" end="3"/>
                                            </p:txEl>
                                          </p:spTgt>
                                        </p:tgtEl>
                                        <p:attrNameLst>
                                          <p:attrName>style.color</p:attrName>
                                        </p:attrNameLst>
                                      </p:cBhvr>
                                      <p:to>
                                        <a:srgbClr val="999999"/>
                                      </p:to>
                                    </p:animClr>
                                    <p:animClr clrSpc="rgb" dir="cw">
                                      <p:cBhvr>
                                        <p:cTn id="22" dur="500" fill="hold"/>
                                        <p:tgtEl>
                                          <p:spTgt spid="2">
                                            <p:txEl>
                                              <p:pRg st="3" end="3"/>
                                            </p:txEl>
                                          </p:spTgt>
                                        </p:tgtEl>
                                        <p:attrNameLst>
                                          <p:attrName>fillcolor</p:attrName>
                                        </p:attrNameLst>
                                      </p:cBhvr>
                                      <p:to>
                                        <a:srgbClr val="999999"/>
                                      </p:to>
                                    </p:animClr>
                                    <p:set>
                                      <p:cBhvr>
                                        <p:cTn id="23" dur="500" fill="hold"/>
                                        <p:tgtEl>
                                          <p:spTgt spid="2">
                                            <p:txEl>
                                              <p:pRg st="3" end="3"/>
                                            </p:txEl>
                                          </p:spTgt>
                                        </p:tgtEl>
                                        <p:attrNameLst>
                                          <p:attrName>fill.type</p:attrName>
                                        </p:attrNameLst>
                                      </p:cBhvr>
                                      <p:to>
                                        <p:strVal val="solid"/>
                                      </p:to>
                                    </p:set>
                                    <p:set>
                                      <p:cBhvr>
                                        <p:cTn id="24" dur="500" fill="hold"/>
                                        <p:tgtEl>
                                          <p:spTgt spid="2">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 4" descr="TUM_Glockenturm.tif">
            <a:extLst>
              <a:ext uri="{FF2B5EF4-FFF2-40B4-BE49-F238E27FC236}">
                <a16:creationId xmlns:a16="http://schemas.microsoft.com/office/drawing/2014/main" id="{6E1B4B54-6271-48C4-BF68-95E6A46C9AA9}"/>
              </a:ext>
            </a:extLst>
          </p:cNvPr>
          <p:cNvPicPr>
            <a:picLocks noChangeAspect="1"/>
          </p:cNvPicPr>
          <p:nvPr/>
        </p:nvPicPr>
        <p:blipFill>
          <a:blip r:embed="rId2"/>
          <a:stretch>
            <a:fillRect/>
          </a:stretch>
        </p:blipFill>
        <p:spPr>
          <a:xfrm>
            <a:off x="4927101" y="3051360"/>
            <a:ext cx="3892489" cy="3397419"/>
          </a:xfrm>
          <a:prstGeom prst="rect">
            <a:avLst/>
          </a:prstGeom>
        </p:spPr>
      </p:pic>
      <p:sp>
        <p:nvSpPr>
          <p:cNvPr id="9" name="Inhaltsplatzhalter 2">
            <a:extLst>
              <a:ext uri="{FF2B5EF4-FFF2-40B4-BE49-F238E27FC236}">
                <a16:creationId xmlns:a16="http://schemas.microsoft.com/office/drawing/2014/main" id="{7EC2C0AF-CED8-47C6-94F8-41D6EFFAB6EF}"/>
              </a:ext>
            </a:extLst>
          </p:cNvPr>
          <p:cNvSpPr>
            <a:spLocks noGrp="1"/>
          </p:cNvSpPr>
          <p:nvPr>
            <p:ph idx="10"/>
          </p:nvPr>
        </p:nvSpPr>
        <p:spPr/>
        <p:txBody>
          <a:bodyPr/>
          <a:lstStyle/>
          <a:p>
            <a:r>
              <a:rPr lang="de-DE" dirty="0"/>
              <a:t>Hannes Bohnengel</a:t>
            </a:r>
          </a:p>
          <a:p>
            <a:r>
              <a:rPr lang="en-US" dirty="0"/>
              <a:t>Technical</a:t>
            </a:r>
            <a:r>
              <a:rPr lang="de-DE" dirty="0"/>
              <a:t> </a:t>
            </a:r>
            <a:r>
              <a:rPr lang="en-US" dirty="0"/>
              <a:t>University</a:t>
            </a:r>
            <a:r>
              <a:rPr lang="de-DE" dirty="0"/>
              <a:t> </a:t>
            </a:r>
            <a:r>
              <a:rPr lang="de-DE" dirty="0" err="1"/>
              <a:t>of</a:t>
            </a:r>
            <a:r>
              <a:rPr lang="de-DE" dirty="0"/>
              <a:t> Munich</a:t>
            </a:r>
          </a:p>
          <a:p>
            <a:r>
              <a:rPr lang="en-US" dirty="0"/>
              <a:t>TUM Department of Electrical and Computer Engineering</a:t>
            </a:r>
          </a:p>
          <a:p>
            <a:r>
              <a:rPr lang="en-US" dirty="0"/>
              <a:t>Chair of Real-Time Computer Systems</a:t>
            </a:r>
            <a:endParaRPr lang="de-DE" dirty="0"/>
          </a:p>
          <a:p>
            <a:r>
              <a:rPr lang="de-DE" dirty="0"/>
              <a:t>Munich, 21 </a:t>
            </a:r>
            <a:r>
              <a:rPr lang="de-DE" dirty="0" err="1"/>
              <a:t>July</a:t>
            </a:r>
            <a:r>
              <a:rPr lang="de-DE" dirty="0"/>
              <a:t> 2017</a:t>
            </a:r>
            <a:endParaRPr dirty="0"/>
          </a:p>
        </p:txBody>
      </p:sp>
      <p:sp>
        <p:nvSpPr>
          <p:cNvPr id="7" name="Titel 6"/>
          <p:cNvSpPr>
            <a:spLocks noGrp="1"/>
          </p:cNvSpPr>
          <p:nvPr>
            <p:ph type="title"/>
          </p:nvPr>
        </p:nvSpPr>
        <p:spPr/>
        <p:txBody>
          <a:bodyPr/>
          <a:lstStyle/>
          <a:p>
            <a:pPr>
              <a:lnSpc>
                <a:spcPct val="114000"/>
              </a:lnSpc>
            </a:pPr>
            <a:r>
              <a:rPr lang="en-US" dirty="0"/>
              <a:t>Final Presentation of Advanced Seminar</a:t>
            </a:r>
          </a:p>
        </p:txBody>
      </p:sp>
    </p:spTree>
    <p:extLst>
      <p:ext uri="{BB962C8B-B14F-4D97-AF65-F5344CB8AC3E}">
        <p14:creationId xmlns:p14="http://schemas.microsoft.com/office/powerpoint/2010/main" val="2086259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p:txBody>
          <a:bodyPr/>
          <a:lstStyle/>
          <a:p>
            <a:r>
              <a:rPr lang="en-US" dirty="0"/>
              <a:t>Conclusions</a:t>
            </a:r>
          </a:p>
        </p:txBody>
      </p:sp>
      <p:sp>
        <p:nvSpPr>
          <p:cNvPr id="6" name="Inhaltsplatzhalter 1">
            <a:extLst>
              <a:ext uri="{FF2B5EF4-FFF2-40B4-BE49-F238E27FC236}">
                <a16:creationId xmlns:a16="http://schemas.microsoft.com/office/drawing/2014/main" id="{58A1E258-94EF-416A-9D10-EA9DB5B6DB07}"/>
              </a:ext>
            </a:extLst>
          </p:cNvPr>
          <p:cNvSpPr>
            <a:spLocks noGrp="1"/>
          </p:cNvSpPr>
          <p:nvPr>
            <p:ph idx="10"/>
          </p:nvPr>
        </p:nvSpPr>
        <p:spPr>
          <a:xfrm>
            <a:off x="319088" y="1978720"/>
            <a:ext cx="8508999" cy="4136945"/>
          </a:xfrm>
        </p:spPr>
        <p:txBody>
          <a:bodyPr/>
          <a:lstStyle/>
          <a:p>
            <a:pPr>
              <a:lnSpc>
                <a:spcPct val="200000"/>
              </a:lnSpc>
            </a:pPr>
            <a:r>
              <a:rPr lang="en-US" sz="2000" dirty="0">
                <a:solidFill>
                  <a:schemeClr val="tx1"/>
                </a:solidFill>
              </a:rPr>
              <a:t>Introduction of deep learning models into speech synthesis</a:t>
            </a:r>
          </a:p>
          <a:p>
            <a:pPr marL="342900" indent="-342900">
              <a:lnSpc>
                <a:spcPct val="200000"/>
              </a:lnSpc>
              <a:buFont typeface="Wingdings" panose="05000000000000000000" pitchFamily="2" charset="2"/>
              <a:buChar char="à"/>
            </a:pPr>
            <a:r>
              <a:rPr lang="en-US" dirty="0">
                <a:solidFill>
                  <a:schemeClr val="tx1"/>
                </a:solidFill>
              </a:rPr>
              <a:t>Better voice quality</a:t>
            </a:r>
          </a:p>
          <a:p>
            <a:pPr marL="342900" indent="-342900">
              <a:lnSpc>
                <a:spcPct val="200000"/>
              </a:lnSpc>
              <a:buFont typeface="Wingdings" panose="05000000000000000000" pitchFamily="2" charset="2"/>
              <a:buChar char="à"/>
            </a:pPr>
            <a:r>
              <a:rPr lang="en-US" dirty="0">
                <a:solidFill>
                  <a:schemeClr val="tx1"/>
                </a:solidFill>
              </a:rPr>
              <a:t>Smaller memory footprint</a:t>
            </a:r>
          </a:p>
          <a:p>
            <a:pPr>
              <a:lnSpc>
                <a:spcPct val="200000"/>
              </a:lnSpc>
            </a:pPr>
            <a:endParaRPr lang="en-US" sz="2000" dirty="0"/>
          </a:p>
          <a:p>
            <a:pPr>
              <a:lnSpc>
                <a:spcPct val="200000"/>
              </a:lnSpc>
            </a:pPr>
            <a:r>
              <a:rPr lang="en-US" sz="2000" dirty="0"/>
              <a:t>Huge increase of available smartphones expected</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Need for robust and resource-efficient implementations</a:t>
            </a:r>
          </a:p>
          <a:p>
            <a:pPr marL="342900" indent="-342900">
              <a:lnSpc>
                <a:spcPct val="200000"/>
              </a:lnSpc>
              <a:buFont typeface="Wingdings" panose="05000000000000000000" pitchFamily="2" charset="2"/>
              <a:buChar char="à"/>
            </a:pPr>
            <a:r>
              <a:rPr lang="en-US" dirty="0">
                <a:solidFill>
                  <a:schemeClr val="tx1"/>
                </a:solidFill>
                <a:sym typeface="Wingdings" panose="05000000000000000000" pitchFamily="2" charset="2"/>
              </a:rPr>
              <a:t>Deep learning model</a:t>
            </a:r>
            <a:r>
              <a:rPr lang="de-DE" dirty="0">
                <a:solidFill>
                  <a:schemeClr val="tx1"/>
                </a:solidFill>
                <a:sym typeface="Wingdings" panose="05000000000000000000" pitchFamily="2" charset="2"/>
              </a:rPr>
              <a:t>s </a:t>
            </a:r>
            <a:r>
              <a:rPr lang="en-US" dirty="0">
                <a:solidFill>
                  <a:schemeClr val="tx1"/>
                </a:solidFill>
                <a:sym typeface="Wingdings" panose="05000000000000000000" pitchFamily="2" charset="2"/>
              </a:rPr>
              <a:t>can be used to achieve this</a:t>
            </a:r>
          </a:p>
          <a:p>
            <a:pPr marL="285750" indent="-285750">
              <a:lnSpc>
                <a:spcPct val="200000"/>
              </a:lnSpc>
              <a:buFont typeface="Wingdings" panose="05000000000000000000" pitchFamily="2" charset="2"/>
              <a:buChar char="à"/>
            </a:pPr>
            <a:endParaRPr lang="de-DE" dirty="0">
              <a:solidFill>
                <a:schemeClr val="tx1"/>
              </a:solidFill>
            </a:endParaRPr>
          </a:p>
        </p:txBody>
      </p:sp>
      <p:sp>
        <p:nvSpPr>
          <p:cNvPr id="2" name="Flussdiagramm: Datenträger mit sequenziellem Zugriff 1">
            <a:extLst>
              <a:ext uri="{FF2B5EF4-FFF2-40B4-BE49-F238E27FC236}">
                <a16:creationId xmlns:a16="http://schemas.microsoft.com/office/drawing/2014/main" id="{7197EF2E-AD87-42D4-B086-AA3901699FBB}"/>
              </a:ext>
            </a:extLst>
          </p:cNvPr>
          <p:cNvSpPr/>
          <p:nvPr/>
        </p:nvSpPr>
        <p:spPr>
          <a:xfrm>
            <a:off x="6262591" y="3894269"/>
            <a:ext cx="1538343" cy="1538343"/>
          </a:xfrm>
          <a:prstGeom prst="flowChartMagneticTa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de-DE" dirty="0"/>
              <a:t>Speech sample</a:t>
            </a:r>
            <a:endParaRPr lang="en-US" dirty="0"/>
          </a:p>
        </p:txBody>
      </p:sp>
    </p:spTree>
    <p:extLst>
      <p:ext uri="{BB962C8B-B14F-4D97-AF65-F5344CB8AC3E}">
        <p14:creationId xmlns:p14="http://schemas.microsoft.com/office/powerpoint/2010/main" val="16310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366489A-8C80-4D71-99AB-A1991302B570}"/>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4" name="Titel 3">
            <a:extLst>
              <a:ext uri="{FF2B5EF4-FFF2-40B4-BE49-F238E27FC236}">
                <a16:creationId xmlns:a16="http://schemas.microsoft.com/office/drawing/2014/main" id="{36ADE80A-1283-4AF4-A236-A4BF09D9B274}"/>
              </a:ext>
            </a:extLst>
          </p:cNvPr>
          <p:cNvSpPr>
            <a:spLocks noGrp="1"/>
          </p:cNvSpPr>
          <p:nvPr>
            <p:ph type="title"/>
          </p:nvPr>
        </p:nvSpPr>
        <p:spPr>
          <a:xfrm>
            <a:off x="319090" y="3223816"/>
            <a:ext cx="8508999" cy="410369"/>
          </a:xfrm>
        </p:spPr>
        <p:txBody>
          <a:bodyPr/>
          <a:lstStyle/>
          <a:p>
            <a:pPr algn="ctr"/>
            <a:r>
              <a:rPr lang="en-US" dirty="0"/>
              <a:t>Thank you for your attention!</a:t>
            </a:r>
          </a:p>
        </p:txBody>
      </p:sp>
    </p:spTree>
    <p:extLst>
      <p:ext uri="{BB962C8B-B14F-4D97-AF65-F5344CB8AC3E}">
        <p14:creationId xmlns:p14="http://schemas.microsoft.com/office/powerpoint/2010/main" val="357910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6C810AEA-BBE2-44B1-88DD-478EA67CF34D}"/>
              </a:ext>
            </a:extLst>
          </p:cNvPr>
          <p:cNvSpPr>
            <a:spLocks noGrp="1"/>
          </p:cNvSpPr>
          <p:nvPr>
            <p:ph type="sldNum" sz="quarter" idx="11"/>
          </p:nvPr>
        </p:nvSpPr>
        <p:spPr/>
        <p:txBody>
          <a:bodyPr/>
          <a:lstStyle/>
          <a:p>
            <a:fld id="{CE58CB1E-F828-4F11-99E0-327109AF9DA4}" type="slidenum">
              <a:rPr lang="de-DE" smtClean="0"/>
              <a:pPr/>
              <a:t>22</a:t>
            </a:fld>
            <a:endParaRPr lang="de-DE" dirty="0"/>
          </a:p>
        </p:txBody>
      </p:sp>
      <p:sp>
        <p:nvSpPr>
          <p:cNvPr id="4" name="Titel 3">
            <a:extLst>
              <a:ext uri="{FF2B5EF4-FFF2-40B4-BE49-F238E27FC236}">
                <a16:creationId xmlns:a16="http://schemas.microsoft.com/office/drawing/2014/main" id="{A25736C8-94FE-4213-9737-485C428229B7}"/>
              </a:ext>
            </a:extLst>
          </p:cNvPr>
          <p:cNvSpPr>
            <a:spLocks noGrp="1"/>
          </p:cNvSpPr>
          <p:nvPr>
            <p:ph type="title"/>
          </p:nvPr>
        </p:nvSpPr>
        <p:spPr>
          <a:xfrm>
            <a:off x="319090" y="994334"/>
            <a:ext cx="8508999" cy="410369"/>
          </a:xfrm>
        </p:spPr>
        <p:txBody>
          <a:bodyPr/>
          <a:lstStyle/>
          <a:p>
            <a:r>
              <a:rPr lang="de-DE" dirty="0"/>
              <a:t>Speech</a:t>
            </a:r>
            <a:r>
              <a:rPr lang="en-US" dirty="0"/>
              <a:t> Synthesis on Mobile Devices</a:t>
            </a:r>
          </a:p>
        </p:txBody>
      </p:sp>
      <p:graphicFrame>
        <p:nvGraphicFramePr>
          <p:cNvPr id="5" name="Diagramm 4">
            <a:extLst>
              <a:ext uri="{FF2B5EF4-FFF2-40B4-BE49-F238E27FC236}">
                <a16:creationId xmlns:a16="http://schemas.microsoft.com/office/drawing/2014/main" id="{2456F06C-2D25-4F46-B0B4-7B8D2EDB37A2}"/>
              </a:ext>
            </a:extLst>
          </p:cNvPr>
          <p:cNvGraphicFramePr/>
          <p:nvPr>
            <p:extLst>
              <p:ext uri="{D42A27DB-BD31-4B8C-83A1-F6EECF244321}">
                <p14:modId xmlns:p14="http://schemas.microsoft.com/office/powerpoint/2010/main" val="1959505647"/>
              </p:ext>
            </p:extLst>
          </p:nvPr>
        </p:nvGraphicFramePr>
        <p:xfrm>
          <a:off x="2001011" y="1770282"/>
          <a:ext cx="514515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706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CE9E46A-A270-4320-BAC8-4040DA66764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C29F58F-00D9-43F6-8D88-025F6A292C3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1A3DF99-8659-406C-BEE7-F39AD2297B8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87B76314-E5F3-4C3D-9A52-689AB841A11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3249EC3E-C3A9-4AD5-A894-47E93FED7D9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ECB5DE8D-14F8-45E6-AE84-C80B4B780D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45C214AA-913B-4D9D-9BF7-794B9B2AAB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0EB7D304-CCB1-42D7-BB7F-D7DD38201E2C}"/>
              </a:ext>
            </a:extLst>
          </p:cNvPr>
          <p:cNvSpPr>
            <a:spLocks noGrp="1"/>
          </p:cNvSpPr>
          <p:nvPr>
            <p:ph type="sldNum" sz="quarter" idx="11"/>
          </p:nvPr>
        </p:nvSpPr>
        <p:spPr/>
        <p:txBody>
          <a:bodyPr/>
          <a:lstStyle/>
          <a:p>
            <a:fld id="{CE58CB1E-F828-4F11-99E0-327109AF9DA4}" type="slidenum">
              <a:rPr lang="de-DE" smtClean="0"/>
              <a:pPr/>
              <a:t>23</a:t>
            </a:fld>
            <a:endParaRPr lang="de-DE" dirty="0"/>
          </a:p>
        </p:txBody>
      </p:sp>
      <p:sp>
        <p:nvSpPr>
          <p:cNvPr id="4" name="Titel 3">
            <a:extLst>
              <a:ext uri="{FF2B5EF4-FFF2-40B4-BE49-F238E27FC236}">
                <a16:creationId xmlns:a16="http://schemas.microsoft.com/office/drawing/2014/main" id="{573FD8A6-1F4F-4311-B117-59D0DE048A9B}"/>
              </a:ext>
            </a:extLst>
          </p:cNvPr>
          <p:cNvSpPr>
            <a:spLocks noGrp="1"/>
          </p:cNvSpPr>
          <p:nvPr>
            <p:ph type="title"/>
          </p:nvPr>
        </p:nvSpPr>
        <p:spPr/>
        <p:txBody>
          <a:bodyPr/>
          <a:lstStyle/>
          <a:p>
            <a:r>
              <a:rPr lang="de-DE" dirty="0"/>
              <a:t>HMM-</a:t>
            </a:r>
            <a:r>
              <a:rPr lang="de-DE" dirty="0" err="1"/>
              <a:t>based</a:t>
            </a:r>
            <a:r>
              <a:rPr lang="de-DE" dirty="0"/>
              <a:t> Speech Synthesis Model</a:t>
            </a:r>
            <a:endParaRPr lang="en-US" dirty="0"/>
          </a:p>
        </p:txBody>
      </p:sp>
      <p:pic>
        <p:nvPicPr>
          <p:cNvPr id="5" name="Grafik 4">
            <a:extLst>
              <a:ext uri="{FF2B5EF4-FFF2-40B4-BE49-F238E27FC236}">
                <a16:creationId xmlns:a16="http://schemas.microsoft.com/office/drawing/2014/main" id="{709864E4-04B4-4A90-86A0-AC291F2F61E3}"/>
              </a:ext>
            </a:extLst>
          </p:cNvPr>
          <p:cNvPicPr>
            <a:picLocks noChangeAspect="1"/>
          </p:cNvPicPr>
          <p:nvPr/>
        </p:nvPicPr>
        <p:blipFill>
          <a:blip r:embed="rId2"/>
          <a:stretch>
            <a:fillRect/>
          </a:stretch>
        </p:blipFill>
        <p:spPr>
          <a:xfrm>
            <a:off x="1970172" y="1602464"/>
            <a:ext cx="5212332" cy="3985460"/>
          </a:xfrm>
          <a:prstGeom prst="rect">
            <a:avLst/>
          </a:prstGeom>
        </p:spPr>
      </p:pic>
      <p:sp>
        <p:nvSpPr>
          <p:cNvPr id="6" name="Textfeld 5">
            <a:extLst>
              <a:ext uri="{FF2B5EF4-FFF2-40B4-BE49-F238E27FC236}">
                <a16:creationId xmlns:a16="http://schemas.microsoft.com/office/drawing/2014/main" id="{2FECC7B7-5C24-4307-9414-826082F54758}"/>
              </a:ext>
            </a:extLst>
          </p:cNvPr>
          <p:cNvSpPr txBox="1"/>
          <p:nvPr/>
        </p:nvSpPr>
        <p:spPr>
          <a:xfrm>
            <a:off x="1176909" y="5761634"/>
            <a:ext cx="6624025" cy="268984"/>
          </a:xfrm>
          <a:prstGeom prst="rect">
            <a:avLst/>
          </a:prstGeom>
          <a:noFill/>
        </p:spPr>
        <p:txBody>
          <a:bodyPr wrap="square" lIns="0" tIns="0" rIns="0" bIns="0" rtlCol="0">
            <a:spAutoFit/>
          </a:bodyPr>
          <a:lstStyle/>
          <a:p>
            <a:pPr algn="ctr">
              <a:lnSpc>
                <a:spcPct val="114000"/>
              </a:lnSpc>
            </a:pPr>
            <a:r>
              <a:rPr lang="de-DE" sz="800" dirty="0">
                <a:latin typeface="+mn-lt"/>
              </a:rPr>
              <a:t>Source: Black et al. (2007) </a:t>
            </a:r>
            <a:r>
              <a:rPr lang="en-US" sz="800" dirty="0">
                <a:latin typeface="+mn-lt"/>
              </a:rPr>
              <a:t>Statistical Parametric Speech Synthesis, </a:t>
            </a:r>
          </a:p>
          <a:p>
            <a:pPr algn="ctr">
              <a:lnSpc>
                <a:spcPct val="114000"/>
              </a:lnSpc>
            </a:pPr>
            <a:r>
              <a:rPr lang="en-US" sz="800" dirty="0">
                <a:latin typeface="+mn-lt"/>
              </a:rPr>
              <a:t>IEEE International Conference on Acoustics, Speech and Signal Processing - ICASSP ’07</a:t>
            </a:r>
          </a:p>
        </p:txBody>
      </p:sp>
    </p:spTree>
    <p:extLst>
      <p:ext uri="{BB962C8B-B14F-4D97-AF65-F5344CB8AC3E}">
        <p14:creationId xmlns:p14="http://schemas.microsoft.com/office/powerpoint/2010/main" val="4292766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B45DF3B-CD2B-4618-831B-C3ABF05DE3D6}"/>
              </a:ext>
            </a:extLst>
          </p:cNvPr>
          <p:cNvSpPr>
            <a:spLocks noGrp="1"/>
          </p:cNvSpPr>
          <p:nvPr>
            <p:ph idx="10"/>
          </p:nvPr>
        </p:nvSpPr>
        <p:spPr>
          <a:xfrm>
            <a:off x="319088" y="1978720"/>
            <a:ext cx="8508999" cy="4330640"/>
          </a:xfrm>
        </p:spPr>
        <p:txBody>
          <a:bodyPr/>
          <a:lstStyle/>
          <a:p>
            <a:pPr marL="285750" indent="-285750">
              <a:lnSpc>
                <a:spcPct val="200000"/>
              </a:lnSpc>
              <a:buFont typeface="Arial" panose="020B0604020202020204" pitchFamily="34" charset="0"/>
              <a:buChar char="•"/>
            </a:pPr>
            <a:r>
              <a:rPr lang="en-US" dirty="0"/>
              <a:t>Instance of Statistical Parametric Speech Synthesis (SPSS)</a:t>
            </a:r>
          </a:p>
          <a:p>
            <a:pPr marL="285750" indent="-285750">
              <a:lnSpc>
                <a:spcPct val="200000"/>
              </a:lnSpc>
              <a:buFont typeface="Arial" panose="020B0604020202020204" pitchFamily="34" charset="0"/>
              <a:buChar char="•"/>
            </a:pPr>
            <a:r>
              <a:rPr lang="en-US" dirty="0"/>
              <a:t>Context-dependent Hidden Markov Models (HMMs) as acoustic model</a:t>
            </a:r>
          </a:p>
          <a:p>
            <a:pPr marL="285750" indent="-285750">
              <a:lnSpc>
                <a:spcPct val="200000"/>
              </a:lnSpc>
              <a:buFont typeface="Arial" panose="020B0604020202020204" pitchFamily="34" charset="0"/>
              <a:buChar char="•"/>
            </a:pPr>
            <a:r>
              <a:rPr lang="en-US" dirty="0"/>
              <a:t>Decision-tree-based mapping from context features to acoustic features</a:t>
            </a:r>
          </a:p>
          <a:p>
            <a:pPr marL="285750" indent="-285750">
              <a:lnSpc>
                <a:spcPct val="200000"/>
              </a:lnSpc>
              <a:buFont typeface="Arial" panose="020B0604020202020204" pitchFamily="34" charset="0"/>
              <a:buChar char="•"/>
            </a:pPr>
            <a:r>
              <a:rPr lang="en-US" dirty="0"/>
              <a:t>Adjustable voice characteristics</a:t>
            </a:r>
          </a:p>
          <a:p>
            <a:pPr marL="285750" indent="-285750">
              <a:lnSpc>
                <a:spcPct val="200000"/>
              </a:lnSpc>
              <a:buFont typeface="Arial" panose="020B0604020202020204" pitchFamily="34" charset="0"/>
              <a:buChar char="•"/>
            </a:pPr>
            <a:r>
              <a:rPr lang="en-US" dirty="0"/>
              <a:t>Best trade-off between footprint size and voice quality</a:t>
            </a:r>
          </a:p>
          <a:p>
            <a:endParaRPr lang="en-US" dirty="0"/>
          </a:p>
          <a:p>
            <a:pPr>
              <a:tabLst>
                <a:tab pos="804863" algn="l"/>
                <a:tab pos="3589338" algn="l"/>
                <a:tab pos="4038600" algn="l"/>
              </a:tabLst>
            </a:pPr>
            <a:r>
              <a:rPr lang="en-US" dirty="0"/>
              <a:t>	</a:t>
            </a:r>
            <a:r>
              <a:rPr lang="en-US" b="1" dirty="0"/>
              <a:t>Voice still sounds muffled 	</a:t>
            </a:r>
            <a:r>
              <a:rPr lang="en-US" b="1" dirty="0">
                <a:sym typeface="Wingdings" panose="05000000000000000000" pitchFamily="2" charset="2"/>
              </a:rPr>
              <a:t></a:t>
            </a:r>
            <a:r>
              <a:rPr lang="en-US" b="1" dirty="0"/>
              <a:t>	Further improvement necessary</a:t>
            </a:r>
          </a:p>
        </p:txBody>
      </p:sp>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a:xfrm>
            <a:off x="319090" y="994334"/>
            <a:ext cx="8508999" cy="410369"/>
          </a:xfrm>
        </p:spPr>
        <p:txBody>
          <a:bodyPr/>
          <a:lstStyle/>
          <a:p>
            <a:r>
              <a:rPr lang="en-US" dirty="0"/>
              <a:t>HMM-based Speech Synthesis</a:t>
            </a:r>
          </a:p>
        </p:txBody>
      </p:sp>
    </p:spTree>
    <p:extLst>
      <p:ext uri="{BB962C8B-B14F-4D97-AF65-F5344CB8AC3E}">
        <p14:creationId xmlns:p14="http://schemas.microsoft.com/office/powerpoint/2010/main" val="208142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9393B90-8389-4BF7-881A-AB51F785E302}"/>
              </a:ext>
            </a:extLst>
          </p:cNvPr>
          <p:cNvSpPr>
            <a:spLocks noGrp="1"/>
          </p:cNvSpPr>
          <p:nvPr>
            <p:ph idx="10"/>
          </p:nvPr>
        </p:nvSpPr>
        <p:spPr>
          <a:xfrm>
            <a:off x="319089" y="1978720"/>
            <a:ext cx="3897732" cy="4308725"/>
          </a:xfrm>
        </p:spPr>
        <p:txBody>
          <a:bodyPr/>
          <a:lstStyle/>
          <a:p>
            <a:r>
              <a:rPr lang="en-US" sz="800" b="1" dirty="0"/>
              <a:t>phoneme:</a:t>
            </a:r>
          </a:p>
          <a:p>
            <a:r>
              <a:rPr lang="en-US" sz="800" dirty="0"/>
              <a:t>- current phoneme</a:t>
            </a:r>
          </a:p>
          <a:p>
            <a:r>
              <a:rPr lang="en-US" sz="800" dirty="0"/>
              <a:t>- preceding and succeeding two phonemes</a:t>
            </a:r>
          </a:p>
          <a:p>
            <a:r>
              <a:rPr lang="en-US" sz="800" dirty="0"/>
              <a:t>- position of current phoneme within current syllable</a:t>
            </a:r>
          </a:p>
          <a:p>
            <a:r>
              <a:rPr lang="en-US" sz="800" b="1" i="1" dirty="0"/>
              <a:t> </a:t>
            </a:r>
            <a:r>
              <a:rPr lang="en-US" sz="800" b="1" dirty="0"/>
              <a:t>syllable:</a:t>
            </a:r>
          </a:p>
          <a:p>
            <a:r>
              <a:rPr lang="en-US" sz="800" dirty="0"/>
              <a:t>- numbers of phonemes within preceding, current, and succeeding syllables</a:t>
            </a:r>
          </a:p>
          <a:p>
            <a:r>
              <a:rPr lang="en-US" sz="800" dirty="0"/>
              <a:t>- stress and accent of preceding, current, and succeeding syllables</a:t>
            </a:r>
          </a:p>
          <a:p>
            <a:r>
              <a:rPr lang="en-US" sz="800" dirty="0"/>
              <a:t>- positions of current syllable within current word and phrase</a:t>
            </a:r>
          </a:p>
          <a:p>
            <a:r>
              <a:rPr lang="en-US" sz="800" dirty="0"/>
              <a:t>- numbers of preceding and succeeding stressed syllables within current phrase</a:t>
            </a:r>
          </a:p>
          <a:p>
            <a:r>
              <a:rPr lang="en-US" sz="800" dirty="0"/>
              <a:t>- numbers of preceding and succeeding accented syllables within current phrase</a:t>
            </a:r>
          </a:p>
          <a:p>
            <a:r>
              <a:rPr lang="en-US" sz="800" dirty="0"/>
              <a:t>- number of syllables from previous stressed syllable</a:t>
            </a:r>
          </a:p>
          <a:p>
            <a:r>
              <a:rPr lang="en-US" sz="800" dirty="0"/>
              <a:t>- number of syllables to next stressed syllable</a:t>
            </a:r>
          </a:p>
          <a:p>
            <a:r>
              <a:rPr lang="en-US" sz="800" dirty="0"/>
              <a:t>- number of syllables from previous accented syllable</a:t>
            </a:r>
          </a:p>
          <a:p>
            <a:r>
              <a:rPr lang="en-US" sz="800" dirty="0"/>
              <a:t>- number of syllables to next accented syllable</a:t>
            </a:r>
          </a:p>
          <a:p>
            <a:r>
              <a:rPr lang="en-US" sz="800" dirty="0"/>
              <a:t>- vowel identity within current syllable</a:t>
            </a:r>
          </a:p>
          <a:p>
            <a:r>
              <a:rPr lang="en-US" sz="800" b="1" i="1" dirty="0"/>
              <a:t> </a:t>
            </a:r>
            <a:endParaRPr lang="en-US" sz="800" dirty="0"/>
          </a:p>
        </p:txBody>
      </p:sp>
      <p:sp>
        <p:nvSpPr>
          <p:cNvPr id="3" name="Foliennummernplatzhalter 2">
            <a:extLst>
              <a:ext uri="{FF2B5EF4-FFF2-40B4-BE49-F238E27FC236}">
                <a16:creationId xmlns:a16="http://schemas.microsoft.com/office/drawing/2014/main" id="{A6AD7991-28DA-4766-97B0-B796F81F8293}"/>
              </a:ext>
            </a:extLst>
          </p:cNvPr>
          <p:cNvSpPr>
            <a:spLocks noGrp="1"/>
          </p:cNvSpPr>
          <p:nvPr>
            <p:ph type="sldNum" sz="quarter" idx="11"/>
          </p:nvPr>
        </p:nvSpPr>
        <p:spPr/>
        <p:txBody>
          <a:bodyPr/>
          <a:lstStyle/>
          <a:p>
            <a:fld id="{CE58CB1E-F828-4F11-99E0-327109AF9DA4}" type="slidenum">
              <a:rPr lang="de-DE" smtClean="0"/>
              <a:pPr/>
              <a:t>25</a:t>
            </a:fld>
            <a:endParaRPr lang="de-DE" dirty="0"/>
          </a:p>
        </p:txBody>
      </p:sp>
      <p:sp>
        <p:nvSpPr>
          <p:cNvPr id="4" name="Titel 3">
            <a:extLst>
              <a:ext uri="{FF2B5EF4-FFF2-40B4-BE49-F238E27FC236}">
                <a16:creationId xmlns:a16="http://schemas.microsoft.com/office/drawing/2014/main" id="{093F4BC8-78D6-4852-AF2F-CF2186804304}"/>
              </a:ext>
            </a:extLst>
          </p:cNvPr>
          <p:cNvSpPr>
            <a:spLocks noGrp="1"/>
          </p:cNvSpPr>
          <p:nvPr>
            <p:ph type="title"/>
          </p:nvPr>
        </p:nvSpPr>
        <p:spPr/>
        <p:txBody>
          <a:bodyPr/>
          <a:lstStyle/>
          <a:p>
            <a:r>
              <a:rPr lang="de-DE" dirty="0" err="1"/>
              <a:t>Context</a:t>
            </a:r>
            <a:r>
              <a:rPr lang="de-DE" dirty="0"/>
              <a:t> Features</a:t>
            </a:r>
            <a:endParaRPr lang="en-US" dirty="0"/>
          </a:p>
        </p:txBody>
      </p:sp>
      <p:sp>
        <p:nvSpPr>
          <p:cNvPr id="5" name="Inhaltsplatzhalter 1">
            <a:extLst>
              <a:ext uri="{FF2B5EF4-FFF2-40B4-BE49-F238E27FC236}">
                <a16:creationId xmlns:a16="http://schemas.microsoft.com/office/drawing/2014/main" id="{0E356CCB-E5B2-4410-A6D1-8D2AA67655B1}"/>
              </a:ext>
            </a:extLst>
          </p:cNvPr>
          <p:cNvSpPr txBox="1">
            <a:spLocks/>
          </p:cNvSpPr>
          <p:nvPr/>
        </p:nvSpPr>
        <p:spPr>
          <a:xfrm>
            <a:off x="4929202" y="1978719"/>
            <a:ext cx="3897732" cy="4308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800" b="1" dirty="0"/>
              <a:t>word:</a:t>
            </a:r>
          </a:p>
          <a:p>
            <a:r>
              <a:rPr lang="en-US" sz="800" dirty="0"/>
              <a:t>- guess at part of speech of preceding, current, and succeeding words</a:t>
            </a:r>
          </a:p>
          <a:p>
            <a:r>
              <a:rPr lang="en-US" sz="800" dirty="0"/>
              <a:t>- numbers of syllables within preceding, current, and succeeding words</a:t>
            </a:r>
          </a:p>
          <a:p>
            <a:r>
              <a:rPr lang="en-US" sz="800" dirty="0"/>
              <a:t>- position of current word within current phrase</a:t>
            </a:r>
          </a:p>
          <a:p>
            <a:r>
              <a:rPr lang="en-US" sz="800" dirty="0"/>
              <a:t>- numbers of preceding and succeeding content words within current phrase</a:t>
            </a:r>
          </a:p>
          <a:p>
            <a:r>
              <a:rPr lang="en-US" sz="800" dirty="0"/>
              <a:t>- number of words from previous content word</a:t>
            </a:r>
          </a:p>
          <a:p>
            <a:r>
              <a:rPr lang="en-US" sz="800" dirty="0"/>
              <a:t>- number of words to next content word</a:t>
            </a:r>
          </a:p>
          <a:p>
            <a:r>
              <a:rPr lang="en-US" sz="800" b="1" i="1" dirty="0"/>
              <a:t> </a:t>
            </a:r>
            <a:r>
              <a:rPr lang="en-US" sz="800" b="1" dirty="0"/>
              <a:t>phrase:</a:t>
            </a:r>
          </a:p>
          <a:p>
            <a:r>
              <a:rPr lang="en-US" sz="800" dirty="0"/>
              <a:t>- numbers of syllables within preceding, current, and succeeding phrases</a:t>
            </a:r>
          </a:p>
          <a:p>
            <a:r>
              <a:rPr lang="en-US" sz="800" dirty="0"/>
              <a:t>- position of current phrase in major phrases</a:t>
            </a:r>
          </a:p>
          <a:p>
            <a:r>
              <a:rPr lang="en-US" sz="800" dirty="0"/>
              <a:t>- </a:t>
            </a:r>
            <a:r>
              <a:rPr lang="en-US" sz="800" dirty="0" err="1"/>
              <a:t>ToBI</a:t>
            </a:r>
            <a:r>
              <a:rPr lang="en-US" sz="800" dirty="0"/>
              <a:t> </a:t>
            </a:r>
            <a:r>
              <a:rPr lang="en-US" sz="800" dirty="0" err="1"/>
              <a:t>endtone</a:t>
            </a:r>
            <a:r>
              <a:rPr lang="en-US" sz="800" dirty="0"/>
              <a:t> of current phrase</a:t>
            </a:r>
          </a:p>
          <a:p>
            <a:r>
              <a:rPr lang="en-US" sz="800" b="1" i="1" dirty="0"/>
              <a:t> </a:t>
            </a:r>
            <a:r>
              <a:rPr lang="en-US" sz="800" b="1" dirty="0"/>
              <a:t>utterance:</a:t>
            </a:r>
          </a:p>
          <a:p>
            <a:r>
              <a:rPr lang="en-US" sz="800" dirty="0"/>
              <a:t>- numbers of syllables, words, and phrases in utterance</a:t>
            </a:r>
          </a:p>
        </p:txBody>
      </p:sp>
      <p:sp>
        <p:nvSpPr>
          <p:cNvPr id="6" name="Textfeld 5">
            <a:extLst>
              <a:ext uri="{FF2B5EF4-FFF2-40B4-BE49-F238E27FC236}">
                <a16:creationId xmlns:a16="http://schemas.microsoft.com/office/drawing/2014/main" id="{36B37E87-3C4F-4E7C-9B60-E0E95D9D79E7}"/>
              </a:ext>
            </a:extLst>
          </p:cNvPr>
          <p:cNvSpPr txBox="1"/>
          <p:nvPr/>
        </p:nvSpPr>
        <p:spPr>
          <a:xfrm>
            <a:off x="387129" y="5959302"/>
            <a:ext cx="8147271" cy="140359"/>
          </a:xfrm>
          <a:prstGeom prst="rect">
            <a:avLst/>
          </a:prstGeom>
          <a:noFill/>
        </p:spPr>
        <p:txBody>
          <a:bodyPr wrap="square" lIns="0" tIns="0" rIns="0" bIns="0" rtlCol="0">
            <a:spAutoFit/>
          </a:bodyPr>
          <a:lstStyle/>
          <a:p>
            <a:pPr>
              <a:lnSpc>
                <a:spcPct val="114000"/>
              </a:lnSpc>
            </a:pPr>
            <a:r>
              <a:rPr lang="de-DE" sz="800" dirty="0">
                <a:latin typeface="+mn-lt"/>
              </a:rPr>
              <a:t>Source: Black et al. (2007) </a:t>
            </a:r>
            <a:r>
              <a:rPr lang="en-US" sz="800" dirty="0">
                <a:latin typeface="+mn-lt"/>
              </a:rPr>
              <a:t>Statistical Parametric Speech Synthesis, IEEE International Conference on Acoustics, Speech and Signal Processing - ICASSP ’07</a:t>
            </a:r>
          </a:p>
        </p:txBody>
      </p:sp>
    </p:spTree>
    <p:extLst>
      <p:ext uri="{BB962C8B-B14F-4D97-AF65-F5344CB8AC3E}">
        <p14:creationId xmlns:p14="http://schemas.microsoft.com/office/powerpoint/2010/main" val="533627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CB6AE9F-797B-42BA-84F3-5069180847B1}"/>
              </a:ext>
            </a:extLst>
          </p:cNvPr>
          <p:cNvSpPr>
            <a:spLocks noGrp="1"/>
          </p:cNvSpPr>
          <p:nvPr>
            <p:ph idx="10"/>
          </p:nvPr>
        </p:nvSpPr>
        <p:spPr>
          <a:xfrm>
            <a:off x="319088" y="1978720"/>
            <a:ext cx="8508999" cy="2543584"/>
          </a:xfrm>
        </p:spPr>
        <p:txBody>
          <a:bodyPr/>
          <a:lstStyle/>
          <a:p>
            <a:r>
              <a:rPr lang="en-US" b="1" dirty="0"/>
              <a:t>Spectral parameters:</a:t>
            </a:r>
            <a:r>
              <a:rPr lang="en-US" dirty="0"/>
              <a:t> 	Mel-cepstral coefficients and their dynamic features</a:t>
            </a:r>
          </a:p>
          <a:p>
            <a:endParaRPr lang="de-DE" dirty="0"/>
          </a:p>
          <a:p>
            <a:r>
              <a:rPr lang="en-US" b="1" dirty="0"/>
              <a:t>Excitation parameters: 	</a:t>
            </a:r>
            <a:r>
              <a:rPr lang="en-US" dirty="0"/>
              <a:t>log Fo values and their dynamic features</a:t>
            </a:r>
          </a:p>
        </p:txBody>
      </p:sp>
      <p:sp>
        <p:nvSpPr>
          <p:cNvPr id="3" name="Foliennummernplatzhalter 2">
            <a:extLst>
              <a:ext uri="{FF2B5EF4-FFF2-40B4-BE49-F238E27FC236}">
                <a16:creationId xmlns:a16="http://schemas.microsoft.com/office/drawing/2014/main" id="{88E2C9F7-DB0D-4CBD-9B58-8A408923C3B3}"/>
              </a:ext>
            </a:extLst>
          </p:cNvPr>
          <p:cNvSpPr>
            <a:spLocks noGrp="1"/>
          </p:cNvSpPr>
          <p:nvPr>
            <p:ph type="sldNum" sz="quarter" idx="11"/>
          </p:nvPr>
        </p:nvSpPr>
        <p:spPr/>
        <p:txBody>
          <a:bodyPr/>
          <a:lstStyle/>
          <a:p>
            <a:fld id="{CE58CB1E-F828-4F11-99E0-327109AF9DA4}" type="slidenum">
              <a:rPr lang="de-DE" smtClean="0"/>
              <a:pPr/>
              <a:t>26</a:t>
            </a:fld>
            <a:endParaRPr lang="de-DE" dirty="0"/>
          </a:p>
        </p:txBody>
      </p:sp>
      <p:sp>
        <p:nvSpPr>
          <p:cNvPr id="4" name="Titel 3">
            <a:extLst>
              <a:ext uri="{FF2B5EF4-FFF2-40B4-BE49-F238E27FC236}">
                <a16:creationId xmlns:a16="http://schemas.microsoft.com/office/drawing/2014/main" id="{E764ACBF-55F1-4A76-B7DF-67082827232D}"/>
              </a:ext>
            </a:extLst>
          </p:cNvPr>
          <p:cNvSpPr>
            <a:spLocks noGrp="1"/>
          </p:cNvSpPr>
          <p:nvPr>
            <p:ph type="title"/>
          </p:nvPr>
        </p:nvSpPr>
        <p:spPr/>
        <p:txBody>
          <a:bodyPr/>
          <a:lstStyle/>
          <a:p>
            <a:r>
              <a:rPr lang="de-DE" dirty="0" err="1"/>
              <a:t>Acoustic</a:t>
            </a:r>
            <a:r>
              <a:rPr lang="de-DE" dirty="0"/>
              <a:t> Features</a:t>
            </a:r>
            <a:endParaRPr lang="en-US" dirty="0"/>
          </a:p>
        </p:txBody>
      </p:sp>
    </p:spTree>
    <p:extLst>
      <p:ext uri="{BB962C8B-B14F-4D97-AF65-F5344CB8AC3E}">
        <p14:creationId xmlns:p14="http://schemas.microsoft.com/office/powerpoint/2010/main" val="304467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6213FCD-08FA-4BC4-81FE-A0909B68646A}"/>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Titel 6">
            <a:extLst>
              <a:ext uri="{FF2B5EF4-FFF2-40B4-BE49-F238E27FC236}">
                <a16:creationId xmlns:a16="http://schemas.microsoft.com/office/drawing/2014/main" id="{872DD76F-BEE7-4636-9E47-99FFD47457EE}"/>
              </a:ext>
            </a:extLst>
          </p:cNvPr>
          <p:cNvSpPr txBox="1">
            <a:spLocks/>
          </p:cNvSpPr>
          <p:nvPr/>
        </p:nvSpPr>
        <p:spPr>
          <a:xfrm>
            <a:off x="317501" y="2819603"/>
            <a:ext cx="8508999" cy="121879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0" fontAlgn="base" hangingPunct="0">
              <a:lnSpc>
                <a:spcPts val="3200"/>
              </a:lnSpc>
              <a:spcBef>
                <a:spcPct val="0"/>
              </a:spcBef>
              <a:spcAft>
                <a:spcPct val="0"/>
              </a:spcAft>
              <a:defRPr lang="de-DE" sz="3000" b="0" kern="1200" noProof="0" dirty="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a:lstStyle>
          <a:p>
            <a:pPr algn="ctr">
              <a:lnSpc>
                <a:spcPct val="114000"/>
              </a:lnSpc>
            </a:pPr>
            <a:r>
              <a:rPr lang="en-US" dirty="0"/>
              <a:t>The Impact of Deep Learning on Speech</a:t>
            </a:r>
          </a:p>
          <a:p>
            <a:pPr algn="ctr">
              <a:lnSpc>
                <a:spcPct val="150000"/>
              </a:lnSpc>
            </a:pPr>
            <a:r>
              <a:rPr lang="en-US" dirty="0"/>
              <a:t>Synthesis with Mobile Devices</a:t>
            </a:r>
          </a:p>
        </p:txBody>
      </p:sp>
    </p:spTree>
    <p:extLst>
      <p:ext uri="{BB962C8B-B14F-4D97-AF65-F5344CB8AC3E}">
        <p14:creationId xmlns:p14="http://schemas.microsoft.com/office/powerpoint/2010/main" val="24702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4</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92722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1" nodeType="clickEffect">
                                  <p:stCondLst>
                                    <p:cond delay="0"/>
                                  </p:stCondLst>
                                  <p:childTnLst>
                                    <p:animClr clrSpc="rgb" dir="cw">
                                      <p:cBhvr override="childStyle">
                                        <p:cTn id="6" dur="500" fill="hold"/>
                                        <p:tgtEl>
                                          <p:spTgt spid="2">
                                            <p:txEl>
                                              <p:pRg st="1" end="1"/>
                                            </p:txEl>
                                          </p:spTgt>
                                        </p:tgtEl>
                                        <p:attrNameLst>
                                          <p:attrName>style.color</p:attrName>
                                        </p:attrNameLst>
                                      </p:cBhvr>
                                      <p:to>
                                        <a:srgbClr val="999999"/>
                                      </p:to>
                                    </p:animClr>
                                    <p:animClr clrSpc="rgb" dir="cw">
                                      <p:cBhvr>
                                        <p:cTn id="7" dur="500" fill="hold"/>
                                        <p:tgtEl>
                                          <p:spTgt spid="2">
                                            <p:txEl>
                                              <p:pRg st="1" end="1"/>
                                            </p:txEl>
                                          </p:spTgt>
                                        </p:tgtEl>
                                        <p:attrNameLst>
                                          <p:attrName>fillcolor</p:attrName>
                                        </p:attrNameLst>
                                      </p:cBhvr>
                                      <p:to>
                                        <a:srgbClr val="999999"/>
                                      </p:to>
                                    </p:animClr>
                                    <p:set>
                                      <p:cBhvr>
                                        <p:cTn id="8" dur="500" fill="hold"/>
                                        <p:tgtEl>
                                          <p:spTgt spid="2">
                                            <p:txEl>
                                              <p:pRg st="1" end="1"/>
                                            </p:txEl>
                                          </p:spTgt>
                                        </p:tgtEl>
                                        <p:attrNameLst>
                                          <p:attrName>fill.type</p:attrName>
                                        </p:attrNameLst>
                                      </p:cBhvr>
                                      <p:to>
                                        <p:strVal val="solid"/>
                                      </p:to>
                                    </p:set>
                                    <p:set>
                                      <p:cBhvr>
                                        <p:cTn id="9" dur="500" fill="hold"/>
                                        <p:tgtEl>
                                          <p:spTgt spid="2">
                                            <p:txEl>
                                              <p:pRg st="1" end="1"/>
                                            </p:txEl>
                                          </p:spTgt>
                                        </p:tgtEl>
                                        <p:attrNameLst>
                                          <p:attrName>fill.on</p:attrName>
                                        </p:attrNameLst>
                                      </p:cBhvr>
                                      <p:to>
                                        <p:strVal val="true"/>
                                      </p:to>
                                    </p:set>
                                  </p:childTnLst>
                                </p:cTn>
                              </p:par>
                              <p:par>
                                <p:cTn id="10" presetID="19" presetClass="emph" presetSubtype="0" fill="hold" grpId="1"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1"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1"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5</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Content </a:t>
            </a:r>
            <a:r>
              <a:rPr lang="de-DE" dirty="0" err="1"/>
              <a:t>of</a:t>
            </a:r>
            <a:r>
              <a:rPr lang="de-DE" dirty="0"/>
              <a:t> Paper</a:t>
            </a:r>
            <a:endParaRPr lang="en-US" dirty="0"/>
          </a:p>
        </p:txBody>
      </p:sp>
      <p:sp>
        <p:nvSpPr>
          <p:cNvPr id="5" name="Inhaltsplatzhalter 1">
            <a:extLst>
              <a:ext uri="{FF2B5EF4-FFF2-40B4-BE49-F238E27FC236}">
                <a16:creationId xmlns:a16="http://schemas.microsoft.com/office/drawing/2014/main" id="{74071558-8369-452D-B9B2-7EC071C0B032}"/>
              </a:ext>
            </a:extLst>
          </p:cNvPr>
          <p:cNvSpPr txBox="1">
            <a:spLocks/>
          </p:cNvSpPr>
          <p:nvPr/>
        </p:nvSpPr>
        <p:spPr>
          <a:xfrm>
            <a:off x="319088" y="1323117"/>
            <a:ext cx="8508999" cy="50346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50000"/>
              </a:lnSpc>
              <a:spcBef>
                <a:spcPct val="0"/>
              </a:spcBef>
              <a:spcAft>
                <a:spcPct val="0"/>
              </a:spcAft>
              <a:defRPr lang="de-DE" sz="1600" kern="1200" baseline="0" noProof="0" dirty="0" smtClean="0">
                <a:solidFill>
                  <a:srgbClr val="000000"/>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lang="de-DE" sz="16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dirty="0"/>
              <a:t>Intro</a:t>
            </a:r>
          </a:p>
          <a:p>
            <a:pPr marL="342900" indent="-342900">
              <a:buFont typeface="+mj-lt"/>
              <a:buAutoNum type="arabicPeriod"/>
            </a:pPr>
            <a:r>
              <a:rPr lang="en-US" dirty="0"/>
              <a:t>Conventional Speech Synthesis</a:t>
            </a:r>
          </a:p>
          <a:p>
            <a:pPr marL="519113" lvl="1" indent="-342900">
              <a:buFont typeface="+mj-lt"/>
              <a:buAutoNum type="alphaLcParenR"/>
            </a:pPr>
            <a:r>
              <a:rPr lang="en-US" dirty="0"/>
              <a:t>Motivation and Approaches</a:t>
            </a:r>
          </a:p>
          <a:p>
            <a:pPr marL="519113" lvl="1" indent="-342900">
              <a:buFont typeface="+mj-lt"/>
              <a:buAutoNum type="alphaLcParenR"/>
            </a:pPr>
            <a:r>
              <a:rPr lang="en-US" dirty="0"/>
              <a:t>HMM-based Synthesis		</a:t>
            </a:r>
            <a:r>
              <a:rPr lang="en-US" dirty="0">
                <a:sym typeface="Wingdings" panose="05000000000000000000" pitchFamily="2" charset="2"/>
              </a:rPr>
              <a:t> one paper</a:t>
            </a:r>
            <a:endParaRPr lang="en-US" dirty="0"/>
          </a:p>
          <a:p>
            <a:pPr marL="342900" indent="-342900">
              <a:buFont typeface="+mj-lt"/>
              <a:buAutoNum type="arabicPeriod"/>
            </a:pPr>
            <a:r>
              <a:rPr lang="en-US" dirty="0"/>
              <a:t>SPSS with Deep Learning Models</a:t>
            </a:r>
          </a:p>
          <a:p>
            <a:pPr marL="519113" lvl="1" indent="-342900">
              <a:buFont typeface="+mj-lt"/>
              <a:buAutoNum type="alphaLcParenR"/>
            </a:pPr>
            <a:r>
              <a:rPr lang="en-US" dirty="0"/>
              <a:t>One specific approach		</a:t>
            </a:r>
            <a:r>
              <a:rPr lang="en-US" dirty="0">
                <a:sym typeface="Wingdings" panose="05000000000000000000" pitchFamily="2" charset="2"/>
              </a:rPr>
              <a:t> one paper</a:t>
            </a:r>
            <a:endParaRPr lang="en-US" dirty="0"/>
          </a:p>
          <a:p>
            <a:pPr marL="519113" lvl="1" indent="-342900">
              <a:buFont typeface="+mj-lt"/>
              <a:buAutoNum type="alphaLcParenR"/>
            </a:pPr>
            <a:r>
              <a:rPr lang="en-US" dirty="0" err="1"/>
              <a:t>Asdf</a:t>
            </a:r>
            <a:r>
              <a:rPr lang="en-US" dirty="0"/>
              <a:t>			</a:t>
            </a:r>
            <a:r>
              <a:rPr lang="en-US" dirty="0">
                <a:sym typeface="Wingdings" panose="05000000000000000000" pitchFamily="2" charset="2"/>
              </a:rPr>
              <a:t> one paper</a:t>
            </a:r>
            <a:endParaRPr lang="en-US" dirty="0"/>
          </a:p>
          <a:p>
            <a:pPr marL="342900" indent="-342900">
              <a:buFont typeface="+mj-lt"/>
              <a:buAutoNum type="arabicPeriod"/>
            </a:pPr>
            <a:r>
              <a:rPr lang="en-US" dirty="0" err="1"/>
              <a:t>Asdf</a:t>
            </a:r>
            <a:endParaRPr lang="en-US" dirty="0"/>
          </a:p>
          <a:p>
            <a:pPr marL="519113" lvl="1" indent="-342900">
              <a:buFont typeface="+mj-lt"/>
              <a:buAutoNum type="alphaLcParenR"/>
            </a:pPr>
            <a:r>
              <a:rPr lang="en-US" dirty="0" err="1"/>
              <a:t>Asdf</a:t>
            </a:r>
            <a:r>
              <a:rPr lang="en-US" dirty="0"/>
              <a:t>			</a:t>
            </a:r>
            <a:r>
              <a:rPr lang="en-US" dirty="0">
                <a:sym typeface="Wingdings" panose="05000000000000000000" pitchFamily="2" charset="2"/>
              </a:rPr>
              <a:t> one paper</a:t>
            </a:r>
            <a:endParaRPr lang="en-US" dirty="0"/>
          </a:p>
          <a:p>
            <a:pPr marL="519113" lvl="1" indent="-342900">
              <a:buFont typeface="+mj-lt"/>
              <a:buAutoNum type="alphaLcParenR"/>
            </a:pPr>
            <a:r>
              <a:rPr lang="en-US" dirty="0" err="1"/>
              <a:t>Asdf</a:t>
            </a:r>
            <a:r>
              <a:rPr lang="en-US" dirty="0"/>
              <a:t>			</a:t>
            </a:r>
            <a:r>
              <a:rPr lang="en-US" dirty="0">
                <a:sym typeface="Wingdings" panose="05000000000000000000" pitchFamily="2" charset="2"/>
              </a:rPr>
              <a:t> one paper</a:t>
            </a:r>
            <a:endParaRPr lang="en-US" dirty="0"/>
          </a:p>
          <a:p>
            <a:pPr marL="342900" indent="-342900">
              <a:buFont typeface="+mj-lt"/>
              <a:buAutoNum type="arabicPeriod"/>
            </a:pPr>
            <a:r>
              <a:rPr lang="en-US" dirty="0"/>
              <a:t>Conclusions</a:t>
            </a:r>
          </a:p>
        </p:txBody>
      </p:sp>
    </p:spTree>
    <p:extLst>
      <p:ext uri="{BB962C8B-B14F-4D97-AF65-F5344CB8AC3E}">
        <p14:creationId xmlns:p14="http://schemas.microsoft.com/office/powerpoint/2010/main" val="345244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7E94C3-2964-4EDC-B78B-AA3DDEE7EAFE}"/>
              </a:ext>
            </a:extLst>
          </p:cNvPr>
          <p:cNvSpPr>
            <a:spLocks noGrp="1"/>
          </p:cNvSpPr>
          <p:nvPr>
            <p:ph idx="10"/>
          </p:nvPr>
        </p:nvSpPr>
        <p:spPr>
          <a:xfrm>
            <a:off x="319088" y="1261706"/>
            <a:ext cx="8509000" cy="4699000"/>
          </a:xfrm>
        </p:spPr>
        <p:txBody>
          <a:bodyPr/>
          <a:lstStyle/>
          <a:p>
            <a:pPr marL="457200" indent="-457200">
              <a:lnSpc>
                <a:spcPct val="250000"/>
              </a:lnSpc>
              <a:buFont typeface="+mj-lt"/>
              <a:buAutoNum type="arabicPeriod"/>
            </a:pPr>
            <a:r>
              <a:rPr lang="en-US" sz="2200" dirty="0"/>
              <a:t>Content of Paper</a:t>
            </a:r>
          </a:p>
          <a:p>
            <a:pPr marL="457200" indent="-457200">
              <a:lnSpc>
                <a:spcPct val="250000"/>
              </a:lnSpc>
              <a:buFont typeface="+mj-lt"/>
              <a:buAutoNum type="arabicPeriod"/>
            </a:pPr>
            <a:r>
              <a:rPr lang="en-US" sz="2200" dirty="0"/>
              <a:t>Speech</a:t>
            </a:r>
            <a:r>
              <a:rPr lang="de-DE" sz="2200" dirty="0"/>
              <a:t> </a:t>
            </a:r>
            <a:r>
              <a:rPr lang="en-US" sz="2200" dirty="0"/>
              <a:t>Synthesis in General</a:t>
            </a:r>
          </a:p>
          <a:p>
            <a:pPr marL="457200" indent="-457200">
              <a:lnSpc>
                <a:spcPct val="250000"/>
              </a:lnSpc>
              <a:buFont typeface="+mj-lt"/>
              <a:buAutoNum type="arabicPeriod"/>
            </a:pPr>
            <a:r>
              <a:rPr lang="en-US" sz="2200" dirty="0"/>
              <a:t>Introducing</a:t>
            </a:r>
            <a:r>
              <a:rPr lang="de-DE" sz="2200" dirty="0"/>
              <a:t> </a:t>
            </a:r>
            <a:r>
              <a:rPr lang="en-US" sz="2200" dirty="0"/>
              <a:t>Deep</a:t>
            </a:r>
            <a:r>
              <a:rPr lang="de-DE" sz="2200" dirty="0"/>
              <a:t> </a:t>
            </a:r>
            <a:r>
              <a:rPr lang="en-US" sz="2200" dirty="0"/>
              <a:t>Learning</a:t>
            </a:r>
            <a:r>
              <a:rPr lang="de-DE" sz="2200" dirty="0"/>
              <a:t> </a:t>
            </a:r>
            <a:r>
              <a:rPr lang="en-US" sz="2200" dirty="0"/>
              <a:t>Models</a:t>
            </a:r>
          </a:p>
          <a:p>
            <a:pPr marL="457200" indent="-457200">
              <a:lnSpc>
                <a:spcPct val="250000"/>
              </a:lnSpc>
              <a:buFont typeface="+mj-lt"/>
              <a:buAutoNum type="arabicPeriod"/>
            </a:pPr>
            <a:r>
              <a:rPr lang="de-DE" sz="2200" dirty="0"/>
              <a:t>Speech</a:t>
            </a:r>
            <a:r>
              <a:rPr lang="en-US" sz="2200" dirty="0"/>
              <a:t> Synthesis on Mobile Devices</a:t>
            </a:r>
          </a:p>
          <a:p>
            <a:pPr marL="457200" indent="-457200">
              <a:lnSpc>
                <a:spcPct val="250000"/>
              </a:lnSpc>
              <a:buFont typeface="+mj-lt"/>
              <a:buAutoNum type="arabicPeriod"/>
            </a:pPr>
            <a:r>
              <a:rPr lang="en-US" sz="2200" dirty="0"/>
              <a:t>Conclusions</a:t>
            </a:r>
          </a:p>
          <a:p>
            <a:endParaRPr lang="en-US" dirty="0"/>
          </a:p>
        </p:txBody>
      </p:sp>
      <p:sp>
        <p:nvSpPr>
          <p:cNvPr id="3" name="Foliennummernplatzhalter 2">
            <a:extLst>
              <a:ext uri="{FF2B5EF4-FFF2-40B4-BE49-F238E27FC236}">
                <a16:creationId xmlns:a16="http://schemas.microsoft.com/office/drawing/2014/main" id="{1365DE39-A1A7-40D2-AE79-CC14FF2E3805}"/>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4" name="Titel 3">
            <a:extLst>
              <a:ext uri="{FF2B5EF4-FFF2-40B4-BE49-F238E27FC236}">
                <a16:creationId xmlns:a16="http://schemas.microsoft.com/office/drawing/2014/main" id="{6654AC61-DCA5-4E04-916B-BCA64AE1B3FB}"/>
              </a:ext>
            </a:extLst>
          </p:cNvPr>
          <p:cNvSpPr>
            <a:spLocks noGrp="1"/>
          </p:cNvSpPr>
          <p:nvPr>
            <p:ph type="title"/>
          </p:nvPr>
        </p:nvSpPr>
        <p:spPr/>
        <p:txBody>
          <a:bodyPr/>
          <a:lstStyle/>
          <a:p>
            <a:r>
              <a:rPr lang="de-DE" dirty="0"/>
              <a:t>Outline</a:t>
            </a:r>
            <a:endParaRPr lang="en-US" dirty="0"/>
          </a:p>
        </p:txBody>
      </p:sp>
    </p:spTree>
    <p:extLst>
      <p:ext uri="{BB962C8B-B14F-4D97-AF65-F5344CB8AC3E}">
        <p14:creationId xmlns:p14="http://schemas.microsoft.com/office/powerpoint/2010/main" val="21962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999999"/>
                                      </p:to>
                                    </p:animClr>
                                    <p:animClr clrSpc="rgb" dir="cw">
                                      <p:cBhvr>
                                        <p:cTn id="7" dur="500" fill="hold"/>
                                        <p:tgtEl>
                                          <p:spTgt spid="2">
                                            <p:txEl>
                                              <p:pRg st="0" end="0"/>
                                            </p:txEl>
                                          </p:spTgt>
                                        </p:tgtEl>
                                        <p:attrNameLst>
                                          <p:attrName>fillcolor</p:attrName>
                                        </p:attrNameLst>
                                      </p:cBhvr>
                                      <p:to>
                                        <a:srgbClr val="999999"/>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par>
                                <p:cTn id="10" presetID="19" presetClass="emph" presetSubtype="0" fill="hold" grpId="0" nodeType="withEffect">
                                  <p:stCondLst>
                                    <p:cond delay="0"/>
                                  </p:stCondLst>
                                  <p:childTnLst>
                                    <p:animClr clrSpc="rgb" dir="cw">
                                      <p:cBhvr override="childStyle">
                                        <p:cTn id="11" dur="500" fill="hold"/>
                                        <p:tgtEl>
                                          <p:spTgt spid="2">
                                            <p:txEl>
                                              <p:pRg st="2" end="2"/>
                                            </p:txEl>
                                          </p:spTgt>
                                        </p:tgtEl>
                                        <p:attrNameLst>
                                          <p:attrName>style.color</p:attrName>
                                        </p:attrNameLst>
                                      </p:cBhvr>
                                      <p:to>
                                        <a:srgbClr val="999999"/>
                                      </p:to>
                                    </p:animClr>
                                    <p:animClr clrSpc="rgb" dir="cw">
                                      <p:cBhvr>
                                        <p:cTn id="12" dur="500" fill="hold"/>
                                        <p:tgtEl>
                                          <p:spTgt spid="2">
                                            <p:txEl>
                                              <p:pRg st="2" end="2"/>
                                            </p:txEl>
                                          </p:spTgt>
                                        </p:tgtEl>
                                        <p:attrNameLst>
                                          <p:attrName>fillcolor</p:attrName>
                                        </p:attrNameLst>
                                      </p:cBhvr>
                                      <p:to>
                                        <a:srgbClr val="999999"/>
                                      </p:to>
                                    </p:animClr>
                                    <p:set>
                                      <p:cBhvr>
                                        <p:cTn id="13" dur="500" fill="hold"/>
                                        <p:tgtEl>
                                          <p:spTgt spid="2">
                                            <p:txEl>
                                              <p:pRg st="2" end="2"/>
                                            </p:txEl>
                                          </p:spTgt>
                                        </p:tgtEl>
                                        <p:attrNameLst>
                                          <p:attrName>fill.type</p:attrName>
                                        </p:attrNameLst>
                                      </p:cBhvr>
                                      <p:to>
                                        <p:strVal val="solid"/>
                                      </p:to>
                                    </p:set>
                                    <p:set>
                                      <p:cBhvr>
                                        <p:cTn id="14" dur="500" fill="hold"/>
                                        <p:tgtEl>
                                          <p:spTgt spid="2">
                                            <p:txEl>
                                              <p:pRg st="2" end="2"/>
                                            </p:txEl>
                                          </p:spTgt>
                                        </p:tgtEl>
                                        <p:attrNameLst>
                                          <p:attrName>fill.on</p:attrName>
                                        </p:attrNameLst>
                                      </p:cBhvr>
                                      <p:to>
                                        <p:strVal val="true"/>
                                      </p:to>
                                    </p:set>
                                  </p:childTnLst>
                                </p:cTn>
                              </p:par>
                              <p:par>
                                <p:cTn id="15" presetID="19" presetClass="emph" presetSubtype="0" fill="hold" grpId="0" nodeType="withEffect">
                                  <p:stCondLst>
                                    <p:cond delay="0"/>
                                  </p:stCondLst>
                                  <p:childTnLst>
                                    <p:animClr clrSpc="rgb" dir="cw">
                                      <p:cBhvr override="childStyle">
                                        <p:cTn id="16" dur="500" fill="hold"/>
                                        <p:tgtEl>
                                          <p:spTgt spid="2">
                                            <p:txEl>
                                              <p:pRg st="3" end="3"/>
                                            </p:txEl>
                                          </p:spTgt>
                                        </p:tgtEl>
                                        <p:attrNameLst>
                                          <p:attrName>style.color</p:attrName>
                                        </p:attrNameLst>
                                      </p:cBhvr>
                                      <p:to>
                                        <a:srgbClr val="999999"/>
                                      </p:to>
                                    </p:animClr>
                                    <p:animClr clrSpc="rgb" dir="cw">
                                      <p:cBhvr>
                                        <p:cTn id="17" dur="500" fill="hold"/>
                                        <p:tgtEl>
                                          <p:spTgt spid="2">
                                            <p:txEl>
                                              <p:pRg st="3" end="3"/>
                                            </p:txEl>
                                          </p:spTgt>
                                        </p:tgtEl>
                                        <p:attrNameLst>
                                          <p:attrName>fillcolor</p:attrName>
                                        </p:attrNameLst>
                                      </p:cBhvr>
                                      <p:to>
                                        <a:srgbClr val="999999"/>
                                      </p:to>
                                    </p:animClr>
                                    <p:set>
                                      <p:cBhvr>
                                        <p:cTn id="18" dur="500" fill="hold"/>
                                        <p:tgtEl>
                                          <p:spTgt spid="2">
                                            <p:txEl>
                                              <p:pRg st="3" end="3"/>
                                            </p:txEl>
                                          </p:spTgt>
                                        </p:tgtEl>
                                        <p:attrNameLst>
                                          <p:attrName>fill.type</p:attrName>
                                        </p:attrNameLst>
                                      </p:cBhvr>
                                      <p:to>
                                        <p:strVal val="solid"/>
                                      </p:to>
                                    </p:set>
                                    <p:set>
                                      <p:cBhvr>
                                        <p:cTn id="19" dur="500" fill="hold"/>
                                        <p:tgtEl>
                                          <p:spTgt spid="2">
                                            <p:txEl>
                                              <p:pRg st="3" end="3"/>
                                            </p:txEl>
                                          </p:spTgt>
                                        </p:tgtEl>
                                        <p:attrNameLst>
                                          <p:attrName>fill.on</p:attrName>
                                        </p:attrNameLst>
                                      </p:cBhvr>
                                      <p:to>
                                        <p:strVal val="true"/>
                                      </p:to>
                                    </p:set>
                                  </p:childTnLst>
                                </p:cTn>
                              </p:par>
                              <p:par>
                                <p:cTn id="20" presetID="19" presetClass="emph" presetSubtype="0" fill="hold" grpId="0" nodeType="withEffect">
                                  <p:stCondLst>
                                    <p:cond delay="0"/>
                                  </p:stCondLst>
                                  <p:childTnLst>
                                    <p:animClr clrSpc="rgb" dir="cw">
                                      <p:cBhvr override="childStyle">
                                        <p:cTn id="21" dur="500" fill="hold"/>
                                        <p:tgtEl>
                                          <p:spTgt spid="2">
                                            <p:txEl>
                                              <p:pRg st="4" end="4"/>
                                            </p:txEl>
                                          </p:spTgt>
                                        </p:tgtEl>
                                        <p:attrNameLst>
                                          <p:attrName>style.color</p:attrName>
                                        </p:attrNameLst>
                                      </p:cBhvr>
                                      <p:to>
                                        <a:srgbClr val="999999"/>
                                      </p:to>
                                    </p:animClr>
                                    <p:animClr clrSpc="rgb" dir="cw">
                                      <p:cBhvr>
                                        <p:cTn id="22" dur="500" fill="hold"/>
                                        <p:tgtEl>
                                          <p:spTgt spid="2">
                                            <p:txEl>
                                              <p:pRg st="4" end="4"/>
                                            </p:txEl>
                                          </p:spTgt>
                                        </p:tgtEl>
                                        <p:attrNameLst>
                                          <p:attrName>fillcolor</p:attrName>
                                        </p:attrNameLst>
                                      </p:cBhvr>
                                      <p:to>
                                        <a:srgbClr val="999999"/>
                                      </p:to>
                                    </p:animClr>
                                    <p:set>
                                      <p:cBhvr>
                                        <p:cTn id="23" dur="500" fill="hold"/>
                                        <p:tgtEl>
                                          <p:spTgt spid="2">
                                            <p:txEl>
                                              <p:pRg st="4" end="4"/>
                                            </p:txEl>
                                          </p:spTgt>
                                        </p:tgtEl>
                                        <p:attrNameLst>
                                          <p:attrName>fill.type</p:attrName>
                                        </p:attrNameLst>
                                      </p:cBhvr>
                                      <p:to>
                                        <p:strVal val="solid"/>
                                      </p:to>
                                    </p:set>
                                    <p:set>
                                      <p:cBhvr>
                                        <p:cTn id="24" dur="500" fill="hold"/>
                                        <p:tgtEl>
                                          <p:spTgt spid="2">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7</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Typical Applications of</a:t>
            </a:r>
            <a:r>
              <a:rPr lang="de-DE" dirty="0"/>
              <a:t> </a:t>
            </a:r>
            <a:r>
              <a:rPr lang="en-US" dirty="0"/>
              <a:t>Speech</a:t>
            </a:r>
            <a:r>
              <a:rPr lang="de-DE" dirty="0"/>
              <a:t> </a:t>
            </a:r>
            <a:r>
              <a:rPr lang="en-US" dirty="0"/>
              <a:t>Synthesis</a:t>
            </a:r>
          </a:p>
        </p:txBody>
      </p:sp>
      <p:sp>
        <p:nvSpPr>
          <p:cNvPr id="6" name="Rechteck 5">
            <a:extLst>
              <a:ext uri="{FF2B5EF4-FFF2-40B4-BE49-F238E27FC236}">
                <a16:creationId xmlns:a16="http://schemas.microsoft.com/office/drawing/2014/main" id="{98499805-3E2D-4E96-9D40-94E6884150A3}"/>
              </a:ext>
            </a:extLst>
          </p:cNvPr>
          <p:cNvSpPr/>
          <p:nvPr/>
        </p:nvSpPr>
        <p:spPr>
          <a:xfrm rot="20281818">
            <a:off x="126435" y="1475770"/>
            <a:ext cx="3602268" cy="523220"/>
          </a:xfrm>
          <a:prstGeom prst="rect">
            <a:avLst/>
          </a:prstGeom>
          <a:noFill/>
        </p:spPr>
        <p:txBody>
          <a:bodyPr wrap="none" lIns="91440" tIns="45720" rIns="91440" bIns="45720">
            <a:spAutoFit/>
          </a:bodyPr>
          <a:lstStyle/>
          <a:p>
            <a:pPr algn="ctr"/>
            <a:r>
              <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rPr>
              <a:t>Navigation Systems</a:t>
            </a:r>
            <a:endParaRPr lang="en-US" sz="4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8" name="Rechteck 7">
            <a:extLst>
              <a:ext uri="{FF2B5EF4-FFF2-40B4-BE49-F238E27FC236}">
                <a16:creationId xmlns:a16="http://schemas.microsoft.com/office/drawing/2014/main" id="{A68752A0-B20E-4319-840E-AC7D52774BCC}"/>
              </a:ext>
            </a:extLst>
          </p:cNvPr>
          <p:cNvSpPr/>
          <p:nvPr/>
        </p:nvSpPr>
        <p:spPr>
          <a:xfrm rot="764985">
            <a:off x="3726854" y="1418635"/>
            <a:ext cx="5468164" cy="461665"/>
          </a:xfrm>
          <a:prstGeom prst="rect">
            <a:avLst/>
          </a:prstGeom>
          <a:noFill/>
        </p:spPr>
        <p:txBody>
          <a:bodyPr wrap="none" lIns="91440" tIns="45720" rIns="91440" bIns="45720">
            <a:spAutoFit/>
          </a:bodyPr>
          <a:lstStyle/>
          <a:p>
            <a:pPr algn="ctr"/>
            <a:r>
              <a:rPr lang="en-US" sz="2400" b="1" dirty="0">
                <a:ln w="0">
                  <a:solidFill>
                    <a:srgbClr val="DAD7CB"/>
                  </a:solidFill>
                </a:ln>
                <a:solidFill>
                  <a:srgbClr val="0065BD"/>
                </a:solidFill>
                <a:effectLst>
                  <a:outerShdw blurRad="38100" dist="25400" dir="5400000" algn="ctr" rotWithShape="0">
                    <a:srgbClr val="6E747A">
                      <a:alpha val="43000"/>
                    </a:srgbClr>
                  </a:outerShdw>
                </a:effectLst>
              </a:rPr>
              <a:t>Telephone-based Dialogue Systems</a:t>
            </a:r>
            <a:endParaRPr lang="en-US" sz="4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9" name="Rechteck 8">
            <a:extLst>
              <a:ext uri="{FF2B5EF4-FFF2-40B4-BE49-F238E27FC236}">
                <a16:creationId xmlns:a16="http://schemas.microsoft.com/office/drawing/2014/main" id="{6D884B6E-311B-4847-A397-B406363D24F3}"/>
              </a:ext>
            </a:extLst>
          </p:cNvPr>
          <p:cNvSpPr/>
          <p:nvPr/>
        </p:nvSpPr>
        <p:spPr>
          <a:xfrm rot="20803147">
            <a:off x="2411485" y="1815048"/>
            <a:ext cx="2559483" cy="584775"/>
          </a:xfrm>
          <a:prstGeom prst="rect">
            <a:avLst/>
          </a:prstGeom>
          <a:noFill/>
        </p:spPr>
        <p:txBody>
          <a:bodyPr wrap="none" lIns="91440" tIns="45720" rIns="91440" bIns="45720">
            <a:spAutoFit/>
          </a:bodyPr>
          <a:lstStyle/>
          <a:p>
            <a:pPr algn="ctr"/>
            <a:r>
              <a:rPr lang="de-DE" sz="3200" b="1" cap="none" spc="0" dirty="0">
                <a:ln w="0">
                  <a:solidFill>
                    <a:srgbClr val="DAD7CB"/>
                  </a:solidFill>
                </a:ln>
                <a:solidFill>
                  <a:srgbClr val="0065BD"/>
                </a:solidFill>
                <a:effectLst>
                  <a:outerShdw blurRad="38100" dist="25400" dir="5400000" algn="ctr" rotWithShape="0">
                    <a:srgbClr val="6E747A">
                      <a:alpha val="43000"/>
                    </a:srgbClr>
                  </a:outerShdw>
                </a:effectLst>
              </a:rPr>
              <a:t>Reading Aid</a:t>
            </a:r>
            <a:endPar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0" name="Rechteck 9">
            <a:extLst>
              <a:ext uri="{FF2B5EF4-FFF2-40B4-BE49-F238E27FC236}">
                <a16:creationId xmlns:a16="http://schemas.microsoft.com/office/drawing/2014/main" id="{EDF1E71B-C77B-42C7-AFF5-980BC1061FF8}"/>
              </a:ext>
            </a:extLst>
          </p:cNvPr>
          <p:cNvSpPr/>
          <p:nvPr/>
        </p:nvSpPr>
        <p:spPr>
          <a:xfrm rot="21057823">
            <a:off x="334912" y="3773235"/>
            <a:ext cx="3960764" cy="677108"/>
          </a:xfrm>
          <a:prstGeom prst="rect">
            <a:avLst/>
          </a:prstGeom>
          <a:noFill/>
        </p:spPr>
        <p:txBody>
          <a:bodyPr wrap="none" lIns="91440" tIns="45720" rIns="91440" bIns="45720">
            <a:spAutoFit/>
          </a:bodyPr>
          <a:lstStyle/>
          <a:p>
            <a:pPr algn="ctr"/>
            <a:r>
              <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rPr>
              <a:t>Voice Communication Aid</a:t>
            </a:r>
          </a:p>
          <a:p>
            <a:pPr algn="ctr"/>
            <a:r>
              <a:rPr lang="de-DE" sz="1400" b="1" dirty="0">
                <a:ln w="0">
                  <a:solidFill>
                    <a:srgbClr val="DAD7CB"/>
                  </a:solidFill>
                </a:ln>
                <a:solidFill>
                  <a:srgbClr val="0065BD"/>
                </a:solidFill>
                <a:effectLst>
                  <a:outerShdw blurRad="38100" dist="25400" dir="5400000" algn="ctr" rotWithShape="0">
                    <a:srgbClr val="6E747A">
                      <a:alpha val="43000"/>
                    </a:srgbClr>
                  </a:outerShdw>
                </a:effectLst>
              </a:rPr>
              <a:t>(</a:t>
            </a:r>
            <a:r>
              <a:rPr lang="en-US" sz="1400" b="1" dirty="0">
                <a:ln w="0">
                  <a:solidFill>
                    <a:srgbClr val="DAD7CB"/>
                  </a:solidFill>
                </a:ln>
                <a:solidFill>
                  <a:srgbClr val="0065BD"/>
                </a:solidFill>
                <a:effectLst>
                  <a:outerShdw blurRad="38100" dist="25400" dir="5400000" algn="ctr" rotWithShape="0">
                    <a:srgbClr val="6E747A">
                      <a:alpha val="43000"/>
                    </a:srgbClr>
                  </a:outerShdw>
                </a:effectLst>
              </a:rPr>
              <a:t>Stephen Hawking)</a:t>
            </a:r>
            <a:endParaRPr lang="en-US" sz="20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1" name="Rechteck 10">
            <a:extLst>
              <a:ext uri="{FF2B5EF4-FFF2-40B4-BE49-F238E27FC236}">
                <a16:creationId xmlns:a16="http://schemas.microsoft.com/office/drawing/2014/main" id="{C0DD8EC0-53C7-43BD-8298-6D7B92E4C569}"/>
              </a:ext>
            </a:extLst>
          </p:cNvPr>
          <p:cNvSpPr/>
          <p:nvPr/>
        </p:nvSpPr>
        <p:spPr>
          <a:xfrm rot="20986066">
            <a:off x="2655624" y="5373159"/>
            <a:ext cx="5771708"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Communication in Air Traffic</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2" name="Rechteck 11">
            <a:extLst>
              <a:ext uri="{FF2B5EF4-FFF2-40B4-BE49-F238E27FC236}">
                <a16:creationId xmlns:a16="http://schemas.microsoft.com/office/drawing/2014/main" id="{D0D6712D-C472-486D-983B-3486087C3926}"/>
              </a:ext>
            </a:extLst>
          </p:cNvPr>
          <p:cNvSpPr/>
          <p:nvPr/>
        </p:nvSpPr>
        <p:spPr>
          <a:xfrm>
            <a:off x="410779" y="4865170"/>
            <a:ext cx="4166013" cy="523220"/>
          </a:xfrm>
          <a:prstGeom prst="rect">
            <a:avLst/>
          </a:prstGeom>
          <a:noFill/>
        </p:spPr>
        <p:txBody>
          <a:bodyPr wrap="none" lIns="91440" tIns="45720" rIns="91440" bIns="45720">
            <a:spAutoFit/>
          </a:bodyPr>
          <a:lstStyle/>
          <a:p>
            <a:pPr algn="ctr"/>
            <a:r>
              <a:rPr lang="en-US" sz="2800" b="1" dirty="0">
                <a:ln w="0">
                  <a:solidFill>
                    <a:srgbClr val="DAD7CB"/>
                  </a:solidFill>
                </a:ln>
                <a:solidFill>
                  <a:srgbClr val="0065BD"/>
                </a:solidFill>
                <a:effectLst>
                  <a:outerShdw blurRad="38100" dist="25400" dir="5400000" algn="ctr" rotWithShape="0">
                    <a:srgbClr val="6E747A">
                      <a:alpha val="43000"/>
                    </a:srgbClr>
                  </a:outerShdw>
                </a:effectLst>
              </a:rPr>
              <a:t>Public Announcements</a:t>
            </a:r>
            <a:endParaRPr lang="en-US" sz="2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3" name="Rechteck 12">
            <a:extLst>
              <a:ext uri="{FF2B5EF4-FFF2-40B4-BE49-F238E27FC236}">
                <a16:creationId xmlns:a16="http://schemas.microsoft.com/office/drawing/2014/main" id="{A4E396A4-FD3F-4B77-8397-E07AB4FBED38}"/>
              </a:ext>
            </a:extLst>
          </p:cNvPr>
          <p:cNvSpPr/>
          <p:nvPr/>
        </p:nvSpPr>
        <p:spPr>
          <a:xfrm rot="787635">
            <a:off x="5380308" y="3652386"/>
            <a:ext cx="3622851" cy="584775"/>
          </a:xfrm>
          <a:prstGeom prst="rect">
            <a:avLst/>
          </a:prstGeom>
          <a:noFill/>
        </p:spPr>
        <p:txBody>
          <a:bodyPr wrap="none" lIns="91440" tIns="45720" rIns="91440" bIns="45720">
            <a:spAutoFit/>
          </a:bodyPr>
          <a:lstStyle/>
          <a:p>
            <a:pPr algn="ctr"/>
            <a:r>
              <a:rPr lang="en-US" sz="3200" b="1" dirty="0">
                <a:ln w="0">
                  <a:solidFill>
                    <a:srgbClr val="DAD7CB"/>
                  </a:solidFill>
                </a:ln>
                <a:solidFill>
                  <a:srgbClr val="0065BD"/>
                </a:solidFill>
                <a:effectLst>
                  <a:outerShdw blurRad="38100" dist="25400" dir="5400000" algn="ctr" rotWithShape="0">
                    <a:srgbClr val="6E747A">
                      <a:alpha val="43000"/>
                    </a:srgbClr>
                  </a:outerShdw>
                </a:effectLst>
              </a:rPr>
              <a:t>Virtual Assistants</a:t>
            </a:r>
            <a:endParaRPr lang="en-US" sz="2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6" name="Rechteck 15">
            <a:extLst>
              <a:ext uri="{FF2B5EF4-FFF2-40B4-BE49-F238E27FC236}">
                <a16:creationId xmlns:a16="http://schemas.microsoft.com/office/drawing/2014/main" id="{15632E53-8CC1-4E97-AE00-756BC2D8E430}"/>
              </a:ext>
            </a:extLst>
          </p:cNvPr>
          <p:cNvSpPr/>
          <p:nvPr/>
        </p:nvSpPr>
        <p:spPr>
          <a:xfrm rot="461972">
            <a:off x="4169790" y="4256372"/>
            <a:ext cx="2816798"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Voice cloning</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
        <p:nvSpPr>
          <p:cNvPr id="17" name="Rechteck 16">
            <a:extLst>
              <a:ext uri="{FF2B5EF4-FFF2-40B4-BE49-F238E27FC236}">
                <a16:creationId xmlns:a16="http://schemas.microsoft.com/office/drawing/2014/main" id="{1A1E3175-919C-43AC-9571-86CB1DD64580}"/>
              </a:ext>
            </a:extLst>
          </p:cNvPr>
          <p:cNvSpPr/>
          <p:nvPr/>
        </p:nvSpPr>
        <p:spPr>
          <a:xfrm rot="21423053">
            <a:off x="1545451" y="2667023"/>
            <a:ext cx="6056274" cy="584775"/>
          </a:xfrm>
          <a:prstGeom prst="rect">
            <a:avLst/>
          </a:prstGeom>
          <a:noFill/>
        </p:spPr>
        <p:txBody>
          <a:bodyPr wrap="none" lIns="91440" tIns="45720" rIns="91440" bIns="45720">
            <a:spAutoFit/>
          </a:bodyPr>
          <a:lstStyle/>
          <a:p>
            <a:pPr algn="ctr"/>
            <a:r>
              <a:rPr lang="en-US" sz="3200" b="1" cap="none" spc="0" dirty="0">
                <a:ln w="0">
                  <a:solidFill>
                    <a:srgbClr val="DAD7CB"/>
                  </a:solidFill>
                </a:ln>
                <a:solidFill>
                  <a:srgbClr val="0065BD"/>
                </a:solidFill>
                <a:effectLst>
                  <a:outerShdw blurRad="38100" dist="25400" dir="5400000" algn="ctr" rotWithShape="0">
                    <a:srgbClr val="6E747A">
                      <a:alpha val="43000"/>
                    </a:srgbClr>
                  </a:outerShdw>
                </a:effectLst>
              </a:rPr>
              <a:t>Speech-to-Speech Translation</a:t>
            </a:r>
            <a:endParaRPr lang="en-US" sz="48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0264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8</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en-US" dirty="0"/>
              <a:t>Types of</a:t>
            </a:r>
            <a:r>
              <a:rPr lang="de-DE" dirty="0"/>
              <a:t> </a:t>
            </a:r>
            <a:r>
              <a:rPr lang="en-US" dirty="0"/>
              <a:t>Speech</a:t>
            </a:r>
            <a:r>
              <a:rPr lang="de-DE" dirty="0"/>
              <a:t> </a:t>
            </a:r>
            <a:r>
              <a:rPr lang="en-US" dirty="0"/>
              <a:t>Synthesis</a:t>
            </a:r>
          </a:p>
        </p:txBody>
      </p:sp>
      <p:sp>
        <p:nvSpPr>
          <p:cNvPr id="5" name="Textfeld 4">
            <a:extLst>
              <a:ext uri="{FF2B5EF4-FFF2-40B4-BE49-F238E27FC236}">
                <a16:creationId xmlns:a16="http://schemas.microsoft.com/office/drawing/2014/main" id="{3B964DE1-8290-41B3-9CE6-96BB76B85F6A}"/>
              </a:ext>
            </a:extLst>
          </p:cNvPr>
          <p:cNvSpPr txBox="1"/>
          <p:nvPr/>
        </p:nvSpPr>
        <p:spPr>
          <a:xfrm>
            <a:off x="3918235" y="5940791"/>
            <a:ext cx="1307530" cy="128625"/>
          </a:xfrm>
          <a:prstGeom prst="rect">
            <a:avLst/>
          </a:prstGeom>
          <a:noFill/>
        </p:spPr>
        <p:txBody>
          <a:bodyPr wrap="square" lIns="0" tIns="0" rIns="0" bIns="0" rtlCol="0">
            <a:spAutoFit/>
          </a:bodyPr>
          <a:lstStyle/>
          <a:p>
            <a:pPr algn="ctr">
              <a:lnSpc>
                <a:spcPct val="114000"/>
              </a:lnSpc>
            </a:pPr>
            <a:r>
              <a:rPr lang="de-DE" sz="800" dirty="0">
                <a:latin typeface="+mn-lt"/>
              </a:rPr>
              <a:t>Source: Own </a:t>
            </a:r>
            <a:r>
              <a:rPr lang="en-US" sz="800" dirty="0">
                <a:latin typeface="+mn-lt"/>
              </a:rPr>
              <a:t>visualization</a:t>
            </a:r>
          </a:p>
        </p:txBody>
      </p:sp>
      <p:graphicFrame>
        <p:nvGraphicFramePr>
          <p:cNvPr id="6" name="Diagramm 5">
            <a:extLst>
              <a:ext uri="{FF2B5EF4-FFF2-40B4-BE49-F238E27FC236}">
                <a16:creationId xmlns:a16="http://schemas.microsoft.com/office/drawing/2014/main" id="{41A77AAC-3A88-4786-B649-EFC39AC4598A}"/>
              </a:ext>
            </a:extLst>
          </p:cNvPr>
          <p:cNvGraphicFramePr/>
          <p:nvPr>
            <p:extLst>
              <p:ext uri="{D42A27DB-BD31-4B8C-83A1-F6EECF244321}">
                <p14:modId xmlns:p14="http://schemas.microsoft.com/office/powerpoint/2010/main" val="2286656769"/>
              </p:ext>
            </p:extLst>
          </p:nvPr>
        </p:nvGraphicFramePr>
        <p:xfrm>
          <a:off x="612000" y="662153"/>
          <a:ext cx="7920000" cy="38867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hteck: abgerundete Ecken 11">
            <a:extLst>
              <a:ext uri="{FF2B5EF4-FFF2-40B4-BE49-F238E27FC236}">
                <a16:creationId xmlns:a16="http://schemas.microsoft.com/office/drawing/2014/main" id="{580024FC-5AED-4503-A563-928631C27B86}"/>
              </a:ext>
            </a:extLst>
          </p:cNvPr>
          <p:cNvSpPr/>
          <p:nvPr/>
        </p:nvSpPr>
        <p:spPr>
          <a:xfrm>
            <a:off x="612000"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a:solidFill>
                  <a:srgbClr val="0065BD"/>
                </a:solidFill>
              </a:rPr>
              <a:t>Playback </a:t>
            </a:r>
            <a:r>
              <a:rPr lang="de-DE" sz="1400" b="1" dirty="0" err="1">
                <a:solidFill>
                  <a:srgbClr val="0065BD"/>
                </a:solidFill>
              </a:rPr>
              <a:t>of</a:t>
            </a:r>
            <a:endParaRPr lang="de-DE" sz="1400" b="1" dirty="0">
              <a:solidFill>
                <a:srgbClr val="0065BD"/>
              </a:solidFill>
            </a:endParaRPr>
          </a:p>
          <a:p>
            <a:pPr lvl="0" algn="ctr">
              <a:lnSpc>
                <a:spcPct val="114000"/>
              </a:lnSpc>
            </a:pPr>
            <a:r>
              <a:rPr lang="de-DE" sz="1400" b="1" dirty="0" err="1">
                <a:solidFill>
                  <a:srgbClr val="0065BD"/>
                </a:solidFill>
              </a:rPr>
              <a:t>prerecorded</a:t>
            </a:r>
            <a:r>
              <a:rPr lang="de-DE" sz="1400" b="1" dirty="0">
                <a:solidFill>
                  <a:srgbClr val="0065BD"/>
                </a:solidFill>
              </a:rPr>
              <a:t> </a:t>
            </a:r>
            <a:r>
              <a:rPr lang="de-DE" sz="1400" b="1" dirty="0" err="1">
                <a:solidFill>
                  <a:srgbClr val="0065BD"/>
                </a:solidFill>
              </a:rPr>
              <a:t>speech</a:t>
            </a:r>
            <a:endParaRPr lang="de-DE" sz="1400" b="1" dirty="0">
              <a:solidFill>
                <a:srgbClr val="0065BD"/>
              </a:solidFill>
            </a:endParaRPr>
          </a:p>
        </p:txBody>
      </p:sp>
      <p:sp>
        <p:nvSpPr>
          <p:cNvPr id="13" name="Rechteck: abgerundete Ecken 12">
            <a:extLst>
              <a:ext uri="{FF2B5EF4-FFF2-40B4-BE49-F238E27FC236}">
                <a16:creationId xmlns:a16="http://schemas.microsoft.com/office/drawing/2014/main" id="{2F18327B-92A9-48A7-912D-BB09B6DF0BB2}"/>
              </a:ext>
            </a:extLst>
          </p:cNvPr>
          <p:cNvSpPr/>
          <p:nvPr/>
        </p:nvSpPr>
        <p:spPr>
          <a:xfrm>
            <a:off x="612000"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de-DE" sz="1400" b="1" dirty="0" err="1">
                <a:solidFill>
                  <a:srgbClr val="0065BD"/>
                </a:solidFill>
              </a:rPr>
              <a:t>No</a:t>
            </a:r>
            <a:r>
              <a:rPr lang="de-DE" sz="1400" b="1" dirty="0">
                <a:solidFill>
                  <a:srgbClr val="0065BD"/>
                </a:solidFill>
              </a:rPr>
              <a:t> </a:t>
            </a:r>
            <a:r>
              <a:rPr lang="de-DE" sz="1400" b="1" dirty="0" err="1">
                <a:solidFill>
                  <a:srgbClr val="0065BD"/>
                </a:solidFill>
              </a:rPr>
              <a:t>flexibility</a:t>
            </a:r>
            <a:endParaRPr lang="de-DE" sz="1400" b="1" dirty="0">
              <a:solidFill>
                <a:srgbClr val="0065BD"/>
              </a:solidFill>
            </a:endParaRPr>
          </a:p>
        </p:txBody>
      </p:sp>
      <p:sp>
        <p:nvSpPr>
          <p:cNvPr id="15" name="Rechteck: abgerundete Ecken 14">
            <a:extLst>
              <a:ext uri="{FF2B5EF4-FFF2-40B4-BE49-F238E27FC236}">
                <a16:creationId xmlns:a16="http://schemas.microsoft.com/office/drawing/2014/main" id="{9AC0C836-62AC-441A-9288-754D8388C7B2}"/>
              </a:ext>
            </a:extLst>
          </p:cNvPr>
          <p:cNvSpPr/>
          <p:nvPr/>
        </p:nvSpPr>
        <p:spPr>
          <a:xfrm>
            <a:off x="3422317"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Speech is generated of linguistic descriptions</a:t>
            </a:r>
          </a:p>
        </p:txBody>
      </p:sp>
      <p:sp>
        <p:nvSpPr>
          <p:cNvPr id="16" name="Rechteck: abgerundete Ecken 15">
            <a:extLst>
              <a:ext uri="{FF2B5EF4-FFF2-40B4-BE49-F238E27FC236}">
                <a16:creationId xmlns:a16="http://schemas.microsoft.com/office/drawing/2014/main" id="{C8369175-34FD-4B47-89AF-C8CD74EEE79C}"/>
              </a:ext>
            </a:extLst>
          </p:cNvPr>
          <p:cNvSpPr/>
          <p:nvPr/>
        </p:nvSpPr>
        <p:spPr>
          <a:xfrm>
            <a:off x="3422317"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Independent of text</a:t>
            </a:r>
          </a:p>
        </p:txBody>
      </p:sp>
      <p:sp>
        <p:nvSpPr>
          <p:cNvPr id="17" name="Rechteck: abgerundete Ecken 16">
            <a:extLst>
              <a:ext uri="{FF2B5EF4-FFF2-40B4-BE49-F238E27FC236}">
                <a16:creationId xmlns:a16="http://schemas.microsoft.com/office/drawing/2014/main" id="{81323A08-E602-4ED2-A747-B7223BC5F5A1}"/>
              </a:ext>
            </a:extLst>
          </p:cNvPr>
          <p:cNvSpPr/>
          <p:nvPr/>
        </p:nvSpPr>
        <p:spPr>
          <a:xfrm>
            <a:off x="6232634" y="4157967"/>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Arbitrary text is converted to speech</a:t>
            </a:r>
          </a:p>
        </p:txBody>
      </p:sp>
      <p:sp>
        <p:nvSpPr>
          <p:cNvPr id="18" name="Rechteck: abgerundete Ecken 17">
            <a:extLst>
              <a:ext uri="{FF2B5EF4-FFF2-40B4-BE49-F238E27FC236}">
                <a16:creationId xmlns:a16="http://schemas.microsoft.com/office/drawing/2014/main" id="{47F2C97C-946C-4D64-B120-DA19DF22D129}"/>
              </a:ext>
            </a:extLst>
          </p:cNvPr>
          <p:cNvSpPr/>
          <p:nvPr/>
        </p:nvSpPr>
        <p:spPr>
          <a:xfrm>
            <a:off x="6232634" y="4970141"/>
            <a:ext cx="2299366" cy="634754"/>
          </a:xfrm>
          <a:prstGeom prst="roundRect">
            <a:avLst/>
          </a:prstGeom>
          <a:noFill/>
          <a:ln>
            <a:solidFill>
              <a:srgbClr val="0065B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lnSpc>
                <a:spcPct val="114000"/>
              </a:lnSpc>
            </a:pPr>
            <a:r>
              <a:rPr lang="en-US" sz="1400" b="1" dirty="0">
                <a:solidFill>
                  <a:srgbClr val="0065BD"/>
                </a:solidFill>
              </a:rPr>
              <a:t>Natural language processing required</a:t>
            </a:r>
          </a:p>
        </p:txBody>
      </p:sp>
    </p:spTree>
    <p:extLst>
      <p:ext uri="{BB962C8B-B14F-4D97-AF65-F5344CB8AC3E}">
        <p14:creationId xmlns:p14="http://schemas.microsoft.com/office/powerpoint/2010/main" val="366148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40965306-EFCA-4131-8B01-DCCCBBBD5D3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dgm id="{FC05ECB1-F665-4C54-A27F-7B054BD863EA}"/>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dgm id="{730FE88A-EAB6-44A5-AB33-0EC98067AAB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graphicEl>
                                              <a:dgm id="{8301A8A2-3E71-4921-9BE3-5E2EF27A9514}"/>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graphicEl>
                                              <a:dgm id="{761F4B90-94EE-4FF8-9809-F4EFFC1459A8}"/>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7D7350E8-474D-46C3-8EDA-D98292300C3A}"/>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67B47AD0-240A-484B-8715-49F48CF6D28C}"/>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uiExpand="1">
        <p:bldSub>
          <a:bldDgm bld="lvlOne"/>
        </p:bldSub>
      </p:bldGraphic>
      <p:bldP spid="12" grpId="0" uiExpand="1" animBg="1"/>
      <p:bldP spid="13" grpId="0" uiExpand="1" animBg="1"/>
      <p:bldP spid="15" grpId="0" uiExpand="1" animBg="1"/>
      <p:bldP spid="16" grpId="0" uiExpand="1"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A576B45B-2320-4D41-80DF-A895AB334757}"/>
              </a:ext>
            </a:extLst>
          </p:cNvPr>
          <p:cNvSpPr>
            <a:spLocks noGrp="1"/>
          </p:cNvSpPr>
          <p:nvPr>
            <p:ph type="sldNum" sz="quarter" idx="11"/>
          </p:nvPr>
        </p:nvSpPr>
        <p:spPr/>
        <p:txBody>
          <a:bodyPr/>
          <a:lstStyle/>
          <a:p>
            <a:fld id="{CE58CB1E-F828-4F11-99E0-327109AF9DA4}" type="slidenum">
              <a:rPr lang="de-DE" smtClean="0"/>
              <a:pPr/>
              <a:t>9</a:t>
            </a:fld>
            <a:endParaRPr lang="de-DE" dirty="0"/>
          </a:p>
        </p:txBody>
      </p:sp>
      <p:sp>
        <p:nvSpPr>
          <p:cNvPr id="4" name="Titel 3">
            <a:extLst>
              <a:ext uri="{FF2B5EF4-FFF2-40B4-BE49-F238E27FC236}">
                <a16:creationId xmlns:a16="http://schemas.microsoft.com/office/drawing/2014/main" id="{1A32C16A-BA33-43A2-AAF5-A4E9C533D1A3}"/>
              </a:ext>
            </a:extLst>
          </p:cNvPr>
          <p:cNvSpPr>
            <a:spLocks noGrp="1"/>
          </p:cNvSpPr>
          <p:nvPr>
            <p:ph type="title"/>
          </p:nvPr>
        </p:nvSpPr>
        <p:spPr/>
        <p:txBody>
          <a:bodyPr/>
          <a:lstStyle/>
          <a:p>
            <a:r>
              <a:rPr lang="de-DE" dirty="0"/>
              <a:t>Text-</a:t>
            </a:r>
            <a:r>
              <a:rPr lang="de-DE" dirty="0" err="1"/>
              <a:t>to</a:t>
            </a:r>
            <a:r>
              <a:rPr lang="de-DE" dirty="0"/>
              <a:t>-Speech – </a:t>
            </a:r>
            <a:r>
              <a:rPr lang="de-DE" dirty="0" err="1"/>
              <a:t>Overview</a:t>
            </a:r>
            <a:endParaRPr lang="en-US" dirty="0"/>
          </a:p>
        </p:txBody>
      </p:sp>
      <p:grpSp>
        <p:nvGrpSpPr>
          <p:cNvPr id="2" name="Gruppieren 1">
            <a:extLst>
              <a:ext uri="{FF2B5EF4-FFF2-40B4-BE49-F238E27FC236}">
                <a16:creationId xmlns:a16="http://schemas.microsoft.com/office/drawing/2014/main" id="{B3CDFFE6-B5D3-4AA3-A31D-9F97012EBC05}"/>
              </a:ext>
            </a:extLst>
          </p:cNvPr>
          <p:cNvGrpSpPr/>
          <p:nvPr/>
        </p:nvGrpSpPr>
        <p:grpSpPr>
          <a:xfrm>
            <a:off x="546538" y="1013392"/>
            <a:ext cx="3457903" cy="4567601"/>
            <a:chOff x="546538" y="2116978"/>
            <a:chExt cx="3457903" cy="4567601"/>
          </a:xfrm>
        </p:grpSpPr>
        <p:sp>
          <p:nvSpPr>
            <p:cNvPr id="12" name="Rechteck: abgerundete Ecken 11">
              <a:extLst>
                <a:ext uri="{FF2B5EF4-FFF2-40B4-BE49-F238E27FC236}">
                  <a16:creationId xmlns:a16="http://schemas.microsoft.com/office/drawing/2014/main" id="{57F17DBC-9D2D-4E8A-AB46-A04AEC450360}"/>
                </a:ext>
              </a:extLst>
            </p:cNvPr>
            <p:cNvSpPr/>
            <p:nvPr/>
          </p:nvSpPr>
          <p:spPr>
            <a:xfrm>
              <a:off x="546538" y="3133203"/>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de-DE" sz="2000" b="1" dirty="0">
                  <a:solidFill>
                    <a:schemeClr val="bg1"/>
                  </a:solidFill>
                </a:rPr>
                <a:t>Natural Language </a:t>
              </a:r>
            </a:p>
            <a:p>
              <a:pPr algn="ctr">
                <a:lnSpc>
                  <a:spcPct val="114000"/>
                </a:lnSpc>
                <a:spcBef>
                  <a:spcPts val="0"/>
                </a:spcBef>
              </a:pPr>
              <a:r>
                <a:rPr lang="de-DE" sz="2000" b="1" dirty="0">
                  <a:solidFill>
                    <a:schemeClr val="bg1"/>
                  </a:solidFill>
                </a:rPr>
                <a:t>Processing</a:t>
              </a:r>
            </a:p>
            <a:p>
              <a:pPr marL="357188" indent="-180975">
                <a:lnSpc>
                  <a:spcPct val="150000"/>
                </a:lnSpc>
                <a:spcBef>
                  <a:spcPts val="600"/>
                </a:spcBef>
                <a:buFont typeface="Arial" panose="020B0604020202020204" pitchFamily="34" charset="0"/>
                <a:buChar char="•"/>
              </a:pPr>
              <a:r>
                <a:rPr lang="en-US" sz="1700" dirty="0">
                  <a:solidFill>
                    <a:schemeClr val="bg1"/>
                  </a:solidFill>
                </a:rPr>
                <a:t>Part-of-speech tagging</a:t>
              </a:r>
            </a:p>
            <a:p>
              <a:pPr marL="357188" indent="-180975">
                <a:lnSpc>
                  <a:spcPct val="150000"/>
                </a:lnSpc>
                <a:buFont typeface="Arial" panose="020B0604020202020204" pitchFamily="34" charset="0"/>
                <a:buChar char="•"/>
              </a:pPr>
              <a:r>
                <a:rPr lang="en-US" sz="1700" dirty="0">
                  <a:solidFill>
                    <a:schemeClr val="bg1"/>
                  </a:solidFill>
                </a:rPr>
                <a:t>Text normalization</a:t>
              </a:r>
            </a:p>
            <a:p>
              <a:pPr marL="357188" indent="-180975">
                <a:lnSpc>
                  <a:spcPct val="150000"/>
                </a:lnSpc>
                <a:buFont typeface="Arial" panose="020B0604020202020204" pitchFamily="34" charset="0"/>
                <a:buChar char="•"/>
              </a:pPr>
              <a:r>
                <a:rPr lang="en-US" sz="1700" dirty="0">
                  <a:solidFill>
                    <a:schemeClr val="bg1"/>
                  </a:solidFill>
                </a:rPr>
                <a:t>Phonetic transcription</a:t>
              </a:r>
            </a:p>
            <a:p>
              <a:pPr marL="357188" indent="-180975">
                <a:lnSpc>
                  <a:spcPct val="150000"/>
                </a:lnSpc>
                <a:buFont typeface="Arial" panose="020B0604020202020204" pitchFamily="34" charset="0"/>
                <a:buChar char="•"/>
              </a:pPr>
              <a:r>
                <a:rPr lang="en-US" sz="1700" dirty="0">
                  <a:solidFill>
                    <a:schemeClr val="bg1"/>
                  </a:solidFill>
                </a:rPr>
                <a:t>Syllabification</a:t>
              </a:r>
            </a:p>
            <a:p>
              <a:pPr marL="357188" indent="-180975">
                <a:lnSpc>
                  <a:spcPct val="150000"/>
                </a:lnSpc>
                <a:buFont typeface="Arial" panose="020B0604020202020204" pitchFamily="34" charset="0"/>
                <a:buChar char="•"/>
              </a:pPr>
              <a:r>
                <a:rPr lang="en-US" sz="1700" dirty="0">
                  <a:solidFill>
                    <a:schemeClr val="bg1"/>
                  </a:solidFill>
                </a:rPr>
                <a:t>Stress prediction</a:t>
              </a:r>
            </a:p>
            <a:p>
              <a:pPr marL="357188" indent="-180975">
                <a:lnSpc>
                  <a:spcPct val="150000"/>
                </a:lnSpc>
                <a:buFont typeface="Arial" panose="020B0604020202020204" pitchFamily="34" charset="0"/>
                <a:buChar char="•"/>
              </a:pPr>
              <a:r>
                <a:rPr lang="en-US" sz="1700" dirty="0">
                  <a:solidFill>
                    <a:schemeClr val="bg1"/>
                  </a:solidFill>
                </a:rPr>
                <a:t>Prosodic analysis</a:t>
              </a:r>
              <a:endParaRPr lang="de-DE" sz="1700" dirty="0">
                <a:solidFill>
                  <a:schemeClr val="bg1"/>
                </a:solidFill>
              </a:endParaRPr>
            </a:p>
          </p:txBody>
        </p:sp>
        <p:sp>
          <p:nvSpPr>
            <p:cNvPr id="18" name="Rechteck 17">
              <a:extLst>
                <a:ext uri="{FF2B5EF4-FFF2-40B4-BE49-F238E27FC236}">
                  <a16:creationId xmlns:a16="http://schemas.microsoft.com/office/drawing/2014/main" id="{0F97B8FF-34A3-48C9-9D13-7C05DC333094}"/>
                </a:ext>
              </a:extLst>
            </p:cNvPr>
            <p:cNvSpPr/>
            <p:nvPr/>
          </p:nvSpPr>
          <p:spPr>
            <a:xfrm>
              <a:off x="1205995" y="2116978"/>
              <a:ext cx="2339102"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Front-end</a:t>
              </a:r>
              <a:endParaRPr lang="de-DE" sz="5400" b="1" cap="none" spc="0" dirty="0">
                <a:ln w="0">
                  <a:solidFill>
                    <a:srgbClr val="DAD7CB"/>
                  </a:solidFill>
                </a:ln>
                <a:solidFill>
                  <a:srgbClr val="0065BD"/>
                </a:solidFill>
                <a:effectLst>
                  <a:outerShdw blurRad="38100" dist="25400" dir="5400000" algn="ctr" rotWithShape="0">
                    <a:srgbClr val="6E747A">
                      <a:alpha val="43000"/>
                    </a:srgbClr>
                  </a:outerShdw>
                </a:effectLst>
              </a:endParaRPr>
            </a:p>
          </p:txBody>
        </p:sp>
      </p:grpSp>
      <p:sp>
        <p:nvSpPr>
          <p:cNvPr id="14" name="Textfeld 13">
            <a:extLst>
              <a:ext uri="{FF2B5EF4-FFF2-40B4-BE49-F238E27FC236}">
                <a16:creationId xmlns:a16="http://schemas.microsoft.com/office/drawing/2014/main" id="{7B2454C6-B587-4E2F-9534-37BBDD7C1B9C}"/>
              </a:ext>
            </a:extLst>
          </p:cNvPr>
          <p:cNvSpPr txBox="1"/>
          <p:nvPr/>
        </p:nvSpPr>
        <p:spPr>
          <a:xfrm>
            <a:off x="942025" y="5952549"/>
            <a:ext cx="7272909" cy="421077"/>
          </a:xfrm>
          <a:prstGeom prst="rect">
            <a:avLst/>
          </a:prstGeom>
          <a:noFill/>
        </p:spPr>
        <p:txBody>
          <a:bodyPr wrap="square" lIns="0" tIns="0" rIns="0" bIns="0" rtlCol="0">
            <a:spAutoFit/>
          </a:bodyPr>
          <a:lstStyle/>
          <a:p>
            <a:pPr algn="ctr">
              <a:lnSpc>
                <a:spcPct val="114000"/>
              </a:lnSpc>
            </a:pPr>
            <a:r>
              <a:rPr lang="de-DE" sz="800" dirty="0">
                <a:latin typeface="+mn-lt"/>
              </a:rPr>
              <a:t>Source: </a:t>
            </a:r>
            <a:r>
              <a:rPr lang="de-DE" sz="800" dirty="0" err="1"/>
              <a:t>Boroș</a:t>
            </a:r>
            <a:r>
              <a:rPr lang="de-DE" sz="800" dirty="0"/>
              <a:t> et al. (2015) </a:t>
            </a:r>
            <a:r>
              <a:rPr lang="en-US" sz="800" dirty="0"/>
              <a:t>Robust deep-learning models for text-to-speech synthesis support on embedded devices, Proceedings of the 7th</a:t>
            </a:r>
          </a:p>
          <a:p>
            <a:pPr algn="ctr">
              <a:lnSpc>
                <a:spcPct val="114000"/>
              </a:lnSpc>
            </a:pPr>
            <a:r>
              <a:rPr lang="en-US" sz="800" dirty="0"/>
              <a:t>International Conference on Management of Computational and Collective </a:t>
            </a:r>
            <a:r>
              <a:rPr lang="en-US" sz="800" dirty="0" err="1"/>
              <a:t>intElligence</a:t>
            </a:r>
            <a:r>
              <a:rPr lang="en-US" sz="800" dirty="0"/>
              <a:t> in Digital </a:t>
            </a:r>
            <a:r>
              <a:rPr lang="en-US" sz="800" dirty="0" err="1"/>
              <a:t>EcoSystems</a:t>
            </a:r>
            <a:r>
              <a:rPr lang="en-US" sz="800" dirty="0"/>
              <a:t> (MEDES ’15)</a:t>
            </a:r>
          </a:p>
          <a:p>
            <a:pPr algn="ctr">
              <a:lnSpc>
                <a:spcPct val="114000"/>
              </a:lnSpc>
            </a:pPr>
            <a:endParaRPr lang="en-US" sz="800" dirty="0">
              <a:latin typeface="+mn-lt"/>
            </a:endParaRPr>
          </a:p>
        </p:txBody>
      </p:sp>
      <p:grpSp>
        <p:nvGrpSpPr>
          <p:cNvPr id="9" name="Gruppieren 8">
            <a:extLst>
              <a:ext uri="{FF2B5EF4-FFF2-40B4-BE49-F238E27FC236}">
                <a16:creationId xmlns:a16="http://schemas.microsoft.com/office/drawing/2014/main" id="{05665E4C-B05E-4119-80FE-F197FFC8BC72}"/>
              </a:ext>
            </a:extLst>
          </p:cNvPr>
          <p:cNvGrpSpPr/>
          <p:nvPr/>
        </p:nvGrpSpPr>
        <p:grpSpPr>
          <a:xfrm>
            <a:off x="4572000" y="1013392"/>
            <a:ext cx="4025463" cy="4704236"/>
            <a:chOff x="4572000" y="1013392"/>
            <a:chExt cx="4025463" cy="4704236"/>
          </a:xfrm>
        </p:grpSpPr>
        <p:grpSp>
          <p:nvGrpSpPr>
            <p:cNvPr id="6" name="Gruppieren 5">
              <a:extLst>
                <a:ext uri="{FF2B5EF4-FFF2-40B4-BE49-F238E27FC236}">
                  <a16:creationId xmlns:a16="http://schemas.microsoft.com/office/drawing/2014/main" id="{E120E6A8-B325-49D5-AB65-BE7558D64BEA}"/>
                </a:ext>
              </a:extLst>
            </p:cNvPr>
            <p:cNvGrpSpPr/>
            <p:nvPr/>
          </p:nvGrpSpPr>
          <p:grpSpPr>
            <a:xfrm>
              <a:off x="4572000" y="1013392"/>
              <a:ext cx="3327534" cy="4704236"/>
              <a:chOff x="4572000" y="2116978"/>
              <a:chExt cx="3327534" cy="4704236"/>
            </a:xfrm>
          </p:grpSpPr>
          <p:cxnSp>
            <p:nvCxnSpPr>
              <p:cNvPr id="15" name="Gerader Verbinder 14">
                <a:extLst>
                  <a:ext uri="{FF2B5EF4-FFF2-40B4-BE49-F238E27FC236}">
                    <a16:creationId xmlns:a16="http://schemas.microsoft.com/office/drawing/2014/main" id="{B00C22F1-2B79-44C4-A1AD-CB2651FFE82D}"/>
                  </a:ext>
                </a:extLst>
              </p:cNvPr>
              <p:cNvCxnSpPr>
                <a:cxnSpLocks/>
              </p:cNvCxnSpPr>
              <p:nvPr/>
            </p:nvCxnSpPr>
            <p:spPr>
              <a:xfrm>
                <a:off x="4572000" y="2116978"/>
                <a:ext cx="0" cy="4704236"/>
              </a:xfrm>
              <a:prstGeom prst="line">
                <a:avLst/>
              </a:prstGeom>
              <a:ln w="28575">
                <a:solidFill>
                  <a:srgbClr val="0065BD"/>
                </a:solidFill>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E5B94C68-9919-4C02-B2E3-0C976D77532C}"/>
                  </a:ext>
                </a:extLst>
              </p:cNvPr>
              <p:cNvSpPr/>
              <p:nvPr/>
            </p:nvSpPr>
            <p:spPr>
              <a:xfrm>
                <a:off x="5637376" y="2116978"/>
                <a:ext cx="2262158" cy="646331"/>
              </a:xfrm>
              <a:prstGeom prst="rect">
                <a:avLst/>
              </a:prstGeom>
              <a:noFill/>
            </p:spPr>
            <p:txBody>
              <a:bodyPr wrap="none" lIns="91440" tIns="45720" rIns="91440" bIns="45720">
                <a:spAutoFit/>
              </a:bodyPr>
              <a:lstStyle/>
              <a:p>
                <a:pPr algn="ctr"/>
                <a:r>
                  <a:rPr lang="de-DE" sz="3600" b="1" cap="none" spc="0" dirty="0">
                    <a:ln w="0">
                      <a:solidFill>
                        <a:srgbClr val="DAD7CB"/>
                      </a:solidFill>
                    </a:ln>
                    <a:solidFill>
                      <a:srgbClr val="0065BD"/>
                    </a:solidFill>
                    <a:effectLst>
                      <a:outerShdw blurRad="38100" dist="25400" dir="5400000" algn="ctr" rotWithShape="0">
                        <a:srgbClr val="6E747A">
                          <a:alpha val="43000"/>
                        </a:srgbClr>
                      </a:outerShdw>
                    </a:effectLst>
                  </a:rPr>
                  <a:t>Back-end</a:t>
                </a:r>
              </a:p>
            </p:txBody>
          </p:sp>
        </p:grpSp>
        <p:sp>
          <p:nvSpPr>
            <p:cNvPr id="17" name="Rechteck: abgerundete Ecken 16">
              <a:extLst>
                <a:ext uri="{FF2B5EF4-FFF2-40B4-BE49-F238E27FC236}">
                  <a16:creationId xmlns:a16="http://schemas.microsoft.com/office/drawing/2014/main" id="{786C35B8-4BF4-4254-BB8D-CAAAB7C5A067}"/>
                </a:ext>
              </a:extLst>
            </p:cNvPr>
            <p:cNvSpPr/>
            <p:nvPr/>
          </p:nvSpPr>
          <p:spPr>
            <a:xfrm>
              <a:off x="5139560" y="2029617"/>
              <a:ext cx="3457903" cy="3551376"/>
            </a:xfrm>
            <a:prstGeom prst="roundRect">
              <a:avLst/>
            </a:prstGeom>
            <a:solidFill>
              <a:srgbClr val="0065BD"/>
            </a:solidFill>
            <a:ln>
              <a:solidFill>
                <a:srgbClr val="DAD7C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spcBef>
                  <a:spcPts val="0"/>
                </a:spcBef>
              </a:pPr>
              <a:r>
                <a:rPr lang="en-US" sz="2000" b="1" dirty="0">
                  <a:solidFill>
                    <a:schemeClr val="bg1"/>
                  </a:solidFill>
                </a:rPr>
                <a:t>Digital Signal</a:t>
              </a:r>
            </a:p>
            <a:p>
              <a:pPr algn="ctr">
                <a:lnSpc>
                  <a:spcPct val="114000"/>
                </a:lnSpc>
                <a:spcBef>
                  <a:spcPts val="0"/>
                </a:spcBef>
              </a:pPr>
              <a:r>
                <a:rPr lang="en-US" sz="2000" b="1" dirty="0">
                  <a:solidFill>
                    <a:schemeClr val="bg1"/>
                  </a:solidFill>
                </a:rPr>
                <a:t>Processing</a:t>
              </a:r>
            </a:p>
            <a:p>
              <a:pPr>
                <a:lnSpc>
                  <a:spcPct val="150000"/>
                </a:lnSpc>
                <a:spcBef>
                  <a:spcPts val="600"/>
                </a:spcBef>
                <a:spcAft>
                  <a:spcPts val="600"/>
                </a:spcAft>
              </a:pPr>
              <a:r>
                <a:rPr lang="en-US" dirty="0">
                  <a:solidFill>
                    <a:schemeClr val="bg1"/>
                  </a:solidFill>
                </a:rPr>
                <a:t>Depends on synthesis model</a:t>
              </a:r>
            </a:p>
            <a:p>
              <a:pPr marL="357188" indent="-177800">
                <a:lnSpc>
                  <a:spcPct val="200000"/>
                </a:lnSpc>
                <a:spcBef>
                  <a:spcPts val="0"/>
                </a:spcBef>
                <a:buFont typeface="Arial" panose="020B0604020202020204" pitchFamily="34" charset="0"/>
                <a:buChar char="•"/>
              </a:pPr>
              <a:r>
                <a:rPr lang="en-US" dirty="0">
                  <a:solidFill>
                    <a:schemeClr val="bg1"/>
                  </a:solidFill>
                </a:rPr>
                <a:t>Parametric</a:t>
              </a:r>
            </a:p>
            <a:p>
              <a:pPr marL="357188" indent="-177800">
                <a:lnSpc>
                  <a:spcPct val="200000"/>
                </a:lnSpc>
                <a:spcBef>
                  <a:spcPts val="0"/>
                </a:spcBef>
                <a:buFont typeface="Arial" panose="020B0604020202020204" pitchFamily="34" charset="0"/>
                <a:buChar char="•"/>
              </a:pPr>
              <a:r>
                <a:rPr lang="en-US" dirty="0">
                  <a:solidFill>
                    <a:schemeClr val="bg1"/>
                  </a:solidFill>
                </a:rPr>
                <a:t>Concatenative</a:t>
              </a:r>
            </a:p>
            <a:p>
              <a:pPr marL="357188" indent="-177800">
                <a:lnSpc>
                  <a:spcPct val="200000"/>
                </a:lnSpc>
                <a:spcBef>
                  <a:spcPts val="0"/>
                </a:spcBef>
                <a:buFont typeface="Arial" panose="020B0604020202020204" pitchFamily="34" charset="0"/>
                <a:buChar char="•"/>
              </a:pPr>
              <a:r>
                <a:rPr lang="en-US" dirty="0">
                  <a:solidFill>
                    <a:schemeClr val="bg1"/>
                  </a:solidFill>
                </a:rPr>
                <a:t>Statistical parametric</a:t>
              </a:r>
              <a:endParaRPr lang="en-US" sz="1600" dirty="0">
                <a:solidFill>
                  <a:schemeClr val="bg1"/>
                </a:solidFill>
              </a:endParaRPr>
            </a:p>
          </p:txBody>
        </p:sp>
      </p:grpSp>
    </p:spTree>
    <p:extLst>
      <p:ext uri="{BB962C8B-B14F-4D97-AF65-F5344CB8AC3E}">
        <p14:creationId xmlns:p14="http://schemas.microsoft.com/office/powerpoint/2010/main" val="3400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2009</Words>
  <Application>Microsoft Office PowerPoint</Application>
  <PresentationFormat>Bildschirmpräsentation (4:3)</PresentationFormat>
  <Paragraphs>399</Paragraphs>
  <Slides>26</Slides>
  <Notes>12</Notes>
  <HiddenSlides>5</HiddenSlides>
  <MMClips>2</MMClips>
  <ScaleCrop>false</ScaleCrop>
  <HeadingPairs>
    <vt:vector size="6" baseType="variant">
      <vt:variant>
        <vt:lpstr>Verwendete Schriftarten</vt:lpstr>
      </vt:variant>
      <vt:variant>
        <vt:i4>5</vt:i4>
      </vt:variant>
      <vt:variant>
        <vt:lpstr>Design</vt:lpstr>
      </vt:variant>
      <vt:variant>
        <vt:i4>6</vt:i4>
      </vt:variant>
      <vt:variant>
        <vt:lpstr>Folientitel</vt:lpstr>
      </vt:variant>
      <vt:variant>
        <vt:i4>26</vt:i4>
      </vt:variant>
    </vt:vector>
  </HeadingPairs>
  <TitlesOfParts>
    <vt:vector size="37"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PowerPoint-Präsentation</vt:lpstr>
      <vt:lpstr>Final Presentation of Advanced Seminar</vt:lpstr>
      <vt:lpstr>PowerPoint-Präsentation</vt:lpstr>
      <vt:lpstr>Outline</vt:lpstr>
      <vt:lpstr>Content of Paper</vt:lpstr>
      <vt:lpstr>Outline</vt:lpstr>
      <vt:lpstr>Typical Applications of Speech Synthesis</vt:lpstr>
      <vt:lpstr>Types of Speech Synthesis</vt:lpstr>
      <vt:lpstr>Text-to-Speech – Overview</vt:lpstr>
      <vt:lpstr>Text-to-Speech – Function blocks</vt:lpstr>
      <vt:lpstr>Text-to-Speech – Synthesis Models</vt:lpstr>
      <vt:lpstr>Sample of HMM-based speech</vt:lpstr>
      <vt:lpstr>Outline</vt:lpstr>
      <vt:lpstr>Introducing Deep Learning Models</vt:lpstr>
      <vt:lpstr>Results of Experiments</vt:lpstr>
      <vt:lpstr>Outline</vt:lpstr>
      <vt:lpstr>One Approach to Decrease the Model Size</vt:lpstr>
      <vt:lpstr>Results of Experiments</vt:lpstr>
      <vt:lpstr>Outline</vt:lpstr>
      <vt:lpstr>Conclusions</vt:lpstr>
      <vt:lpstr>Thank you for your attention!</vt:lpstr>
      <vt:lpstr>Speech Synthesis on Mobile Devices</vt:lpstr>
      <vt:lpstr>HMM-based Speech Synthesis Model</vt:lpstr>
      <vt:lpstr>HMM-based Speech Synthesis</vt:lpstr>
      <vt:lpstr>Context Features</vt:lpstr>
      <vt:lpstr>Acoustic Features</vt:lpstr>
    </vt:vector>
  </TitlesOfParts>
  <Compan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Deep Learning on Speech Synthesis with Mobile Devices</dc:title>
  <dc:creator>ga87taq</dc:creator>
  <cp:lastModifiedBy>ga87taq</cp:lastModifiedBy>
  <cp:revision>328</cp:revision>
  <cp:lastPrinted>2015-07-30T14:04:45Z</cp:lastPrinted>
  <dcterms:created xsi:type="dcterms:W3CDTF">2017-07-04T06:34:07Z</dcterms:created>
  <dcterms:modified xsi:type="dcterms:W3CDTF">2017-07-20T12:46:16Z</dcterms:modified>
</cp:coreProperties>
</file>