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403" r:id="rId8"/>
    <p:sldId id="396" r:id="rId9"/>
    <p:sldId id="411" r:id="rId10"/>
    <p:sldId id="410" r:id="rId11"/>
    <p:sldId id="404" r:id="rId12"/>
    <p:sldId id="405" r:id="rId13"/>
    <p:sldId id="407" r:id="rId14"/>
    <p:sldId id="413" r:id="rId15"/>
    <p:sldId id="406" r:id="rId16"/>
    <p:sldId id="414" r:id="rId17"/>
    <p:sldId id="408" r:id="rId18"/>
    <p:sldId id="415" r:id="rId19"/>
    <p:sldId id="400" r:id="rId20"/>
    <p:sldId id="409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65BD"/>
    <a:srgbClr val="E37222"/>
    <a:srgbClr val="B18622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9220" autoAdjust="0"/>
  </p:normalViewPr>
  <p:slideViewPr>
    <p:cSldViewPr snapToGrid="0">
      <p:cViewPr>
        <p:scale>
          <a:sx n="100" d="100"/>
          <a:sy n="100" d="100"/>
        </p:scale>
        <p:origin x="1296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07/08/2017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07/08/2017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Function to create planes with enabled force feedback (walls, floor)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Function to check if boundaries of room are violated when walking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Function which draws </a:t>
            </a:r>
            <a:r>
              <a:rPr lang="en-US" sz="1200" dirty="0" err="1"/>
              <a:t>karteesian</a:t>
            </a:r>
            <a:r>
              <a:rPr lang="en-US" sz="1200" dirty="0"/>
              <a:t> coordinates at some position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Function to create haptic objects at run time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Function to check the temperature region of the objects</a:t>
            </a:r>
            <a:endParaRPr lang="de-DE" sz="120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5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35433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304166"/>
            <a:ext cx="8508999" cy="463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7480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Naina</a:t>
            </a:r>
            <a:r>
              <a:rPr lang="de-DE" dirty="0"/>
              <a:t> </a:t>
            </a:r>
            <a:r>
              <a:rPr lang="de-DE" dirty="0" err="1"/>
              <a:t>Dhingra</a:t>
            </a:r>
            <a:r>
              <a:rPr lang="de-DE" dirty="0"/>
              <a:t>, Ke </a:t>
            </a:r>
            <a:r>
              <a:rPr lang="de-DE" dirty="0" err="1"/>
              <a:t>Xu</a:t>
            </a:r>
            <a:r>
              <a:rPr lang="de-DE" dirty="0"/>
              <a:t>, Hannes Bohnengel</a:t>
            </a:r>
            <a:endParaRPr lang="en-US" dirty="0"/>
          </a:p>
          <a:p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Media Technology</a:t>
            </a:r>
          </a:p>
          <a:p>
            <a:r>
              <a:rPr lang="de-DE" dirty="0"/>
              <a:t>Munich, 08 August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274808"/>
            <a:ext cx="8508999" cy="125979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Computational Haptics Labratory</a:t>
            </a:r>
            <a:br>
              <a:rPr lang="de-DE" dirty="0"/>
            </a:br>
            <a:r>
              <a:rPr lang="de-DE" dirty="0"/>
              <a:t>Final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Implementation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8520" b="14599"/>
          <a:stretch/>
        </p:blipFill>
        <p:spPr>
          <a:xfrm>
            <a:off x="1568571" y="2167186"/>
            <a:ext cx="6010036" cy="3767582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7ED5A9D-C09D-4535-9A4D-F7B70874588B}"/>
              </a:ext>
            </a:extLst>
          </p:cNvPr>
          <p:cNvGrpSpPr/>
          <p:nvPr/>
        </p:nvGrpSpPr>
        <p:grpSpPr>
          <a:xfrm>
            <a:off x="6774935" y="3971926"/>
            <a:ext cx="2086097" cy="1578964"/>
            <a:chOff x="6774935" y="3971926"/>
            <a:chExt cx="2086097" cy="1578964"/>
          </a:xfrm>
        </p:grpSpPr>
        <p:sp>
          <p:nvSpPr>
            <p:cNvPr id="14" name="Textfeld 17">
              <a:extLst>
                <a:ext uri="{FF2B5EF4-FFF2-40B4-BE49-F238E27FC236}">
                  <a16:creationId xmlns:a16="http://schemas.microsoft.com/office/drawing/2014/main" id="{12A61048-0E22-495E-AFD4-242CC9E69C80}"/>
                </a:ext>
              </a:extLst>
            </p:cNvPr>
            <p:cNvSpPr txBox="1"/>
            <p:nvPr/>
          </p:nvSpPr>
          <p:spPr>
            <a:xfrm>
              <a:off x="7800934" y="4945660"/>
              <a:ext cx="1060098" cy="6052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Voice </a:t>
              </a:r>
              <a:r>
                <a:rPr lang="de-DE" b="1" dirty="0" err="1">
                  <a:solidFill>
                    <a:srgbClr val="0065BD"/>
                  </a:solidFill>
                  <a:latin typeface="+mn-lt"/>
                </a:rPr>
                <a:t>coil</a:t>
              </a:r>
              <a:endParaRPr lang="de-DE" b="1" dirty="0">
                <a:solidFill>
                  <a:srgbClr val="0065BD"/>
                </a:solidFill>
                <a:latin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de-DE" b="1" dirty="0" err="1">
                  <a:solidFill>
                    <a:srgbClr val="0065BD"/>
                  </a:solidFill>
                  <a:latin typeface="+mn-lt"/>
                </a:rPr>
                <a:t>inside</a:t>
              </a:r>
              <a:endParaRPr lang="de-DE" b="1" dirty="0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5" name="Gerade Verbindung mit Pfeil 18">
              <a:extLst>
                <a:ext uri="{FF2B5EF4-FFF2-40B4-BE49-F238E27FC236}">
                  <a16:creationId xmlns:a16="http://schemas.microsoft.com/office/drawing/2014/main" id="{DFB21AE8-D5A2-43DB-BACF-6AFB3F036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4935" y="3971926"/>
              <a:ext cx="1483240" cy="876299"/>
            </a:xfrm>
            <a:prstGeom prst="straightConnector1">
              <a:avLst/>
            </a:prstGeom>
            <a:ln w="5715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F20AF14-EFA6-4CD3-85E6-4069424156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257F64-7221-4F71-8D01-4B4C5F24BDC5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9BF8A2F-1FB3-439F-B3EA-96326DCD71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304166"/>
            <a:ext cx="4224337" cy="686559"/>
          </a:xfrm>
        </p:spPr>
        <p:txBody>
          <a:bodyPr/>
          <a:lstStyle/>
          <a:p>
            <a:r>
              <a:rPr lang="de-DE" sz="1800" b="1" dirty="0"/>
              <a:t>Phantom </a:t>
            </a:r>
            <a:r>
              <a:rPr lang="de-DE" sz="1800" b="1" dirty="0" err="1"/>
              <a:t>Omni</a:t>
            </a:r>
            <a:r>
              <a:rPr lang="de-DE" sz="1800" b="1" dirty="0"/>
              <a:t> and Tool Adapter</a:t>
            </a:r>
            <a:endParaRPr lang="de-DE" b="1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C5B89DB-5583-4FA3-A45C-95A98709CA90}"/>
              </a:ext>
            </a:extLst>
          </p:cNvPr>
          <p:cNvGrpSpPr/>
          <p:nvPr/>
        </p:nvGrpSpPr>
        <p:grpSpPr>
          <a:xfrm>
            <a:off x="6057901" y="1387719"/>
            <a:ext cx="2200274" cy="2486773"/>
            <a:chOff x="6057901" y="1387719"/>
            <a:chExt cx="2200274" cy="2486773"/>
          </a:xfrm>
        </p:grpSpPr>
        <p:sp>
          <p:nvSpPr>
            <p:cNvPr id="26" name="Textfeld 17">
              <a:extLst>
                <a:ext uri="{FF2B5EF4-FFF2-40B4-BE49-F238E27FC236}">
                  <a16:creationId xmlns:a16="http://schemas.microsoft.com/office/drawing/2014/main" id="{B2F935FF-B0E9-41A6-AB3A-D2C7AD20A97A}"/>
                </a:ext>
              </a:extLst>
            </p:cNvPr>
            <p:cNvSpPr txBox="1"/>
            <p:nvPr/>
          </p:nvSpPr>
          <p:spPr>
            <a:xfrm>
              <a:off x="6502711" y="1387719"/>
              <a:ext cx="1755464" cy="289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Peltier </a:t>
              </a:r>
              <a:r>
                <a:rPr lang="de-DE" b="1" dirty="0" err="1">
                  <a:solidFill>
                    <a:srgbClr val="0065BD"/>
                  </a:solidFill>
                  <a:latin typeface="+mn-lt"/>
                </a:rPr>
                <a:t>element</a:t>
              </a:r>
              <a:endParaRPr lang="de-DE" b="1" dirty="0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27" name="Gerade Verbindung mit Pfeil 18">
              <a:extLst>
                <a:ext uri="{FF2B5EF4-FFF2-40B4-BE49-F238E27FC236}">
                  <a16:creationId xmlns:a16="http://schemas.microsoft.com/office/drawing/2014/main" id="{A3D03F84-D242-49E3-94DC-CA1BCCF9A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7901" y="1774592"/>
              <a:ext cx="1190624" cy="2099900"/>
            </a:xfrm>
            <a:prstGeom prst="straightConnector1">
              <a:avLst/>
            </a:prstGeom>
            <a:ln w="5715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27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33" y="1857973"/>
            <a:ext cx="5251512" cy="44345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Implementation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F20AF14-EFA6-4CD3-85E6-4069424156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257F64-7221-4F71-8D01-4B4C5F24BDC5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074D71C9-B688-480B-84C9-718214A058BC}"/>
              </a:ext>
            </a:extLst>
          </p:cNvPr>
          <p:cNvSpPr txBox="1">
            <a:spLocks/>
          </p:cNvSpPr>
          <p:nvPr/>
        </p:nvSpPr>
        <p:spPr>
          <a:xfrm>
            <a:off x="319088" y="1304166"/>
            <a:ext cx="1881187" cy="68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Controller Box</a:t>
            </a:r>
            <a:endParaRPr lang="en-US" b="1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776222D-BBF3-483F-9CEB-AD1F10E6511B}"/>
              </a:ext>
            </a:extLst>
          </p:cNvPr>
          <p:cNvGrpSpPr/>
          <p:nvPr/>
        </p:nvGrpSpPr>
        <p:grpSpPr>
          <a:xfrm>
            <a:off x="96185" y="3886200"/>
            <a:ext cx="3170890" cy="1094521"/>
            <a:chOff x="6598896" y="849336"/>
            <a:chExt cx="3170890" cy="1094521"/>
          </a:xfrm>
        </p:grpSpPr>
        <p:sp>
          <p:nvSpPr>
            <p:cNvPr id="19" name="Textfeld 17">
              <a:extLst>
                <a:ext uri="{FF2B5EF4-FFF2-40B4-BE49-F238E27FC236}">
                  <a16:creationId xmlns:a16="http://schemas.microsoft.com/office/drawing/2014/main" id="{3EAB57D5-5279-4976-9DB4-D83FB98F00D0}"/>
                </a:ext>
              </a:extLst>
            </p:cNvPr>
            <p:cNvSpPr txBox="1"/>
            <p:nvPr/>
          </p:nvSpPr>
          <p:spPr>
            <a:xfrm>
              <a:off x="6598896" y="1654419"/>
              <a:ext cx="1755464" cy="289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Arduino Nano</a:t>
              </a:r>
            </a:p>
          </p:txBody>
        </p:sp>
        <p:cxnSp>
          <p:nvCxnSpPr>
            <p:cNvPr id="20" name="Gerade Verbindung mit Pfeil 18">
              <a:extLst>
                <a:ext uri="{FF2B5EF4-FFF2-40B4-BE49-F238E27FC236}">
                  <a16:creationId xmlns:a16="http://schemas.microsoft.com/office/drawing/2014/main" id="{BA9859CA-5340-4588-9E2F-5DCE2C185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352" y="849336"/>
              <a:ext cx="2167434" cy="695325"/>
            </a:xfrm>
            <a:prstGeom prst="straightConnector1">
              <a:avLst/>
            </a:prstGeom>
            <a:ln w="5715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37BA0BC-830B-4C18-AFEB-78BA990F926E}"/>
              </a:ext>
            </a:extLst>
          </p:cNvPr>
          <p:cNvGrpSpPr/>
          <p:nvPr/>
        </p:nvGrpSpPr>
        <p:grpSpPr>
          <a:xfrm>
            <a:off x="5309528" y="4581525"/>
            <a:ext cx="3741465" cy="1057054"/>
            <a:chOff x="4572414" y="1164815"/>
            <a:chExt cx="3741465" cy="1057054"/>
          </a:xfrm>
        </p:grpSpPr>
        <p:sp>
          <p:nvSpPr>
            <p:cNvPr id="25" name="Textfeld 17">
              <a:extLst>
                <a:ext uri="{FF2B5EF4-FFF2-40B4-BE49-F238E27FC236}">
                  <a16:creationId xmlns:a16="http://schemas.microsoft.com/office/drawing/2014/main" id="{EC353B56-88AF-4F2C-A395-CEC292FBDB63}"/>
                </a:ext>
              </a:extLst>
            </p:cNvPr>
            <p:cNvSpPr txBox="1"/>
            <p:nvPr/>
          </p:nvSpPr>
          <p:spPr>
            <a:xfrm>
              <a:off x="6558415" y="1164815"/>
              <a:ext cx="1755464" cy="289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Audio </a:t>
              </a:r>
              <a:r>
                <a:rPr lang="de-DE" b="1" dirty="0" err="1">
                  <a:solidFill>
                    <a:srgbClr val="0065BD"/>
                  </a:solidFill>
                  <a:latin typeface="+mn-lt"/>
                </a:rPr>
                <a:t>Amplifier</a:t>
              </a:r>
              <a:endParaRPr lang="de-DE" b="1" dirty="0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26" name="Gerade Verbindung mit Pfeil 18">
              <a:extLst>
                <a:ext uri="{FF2B5EF4-FFF2-40B4-BE49-F238E27FC236}">
                  <a16:creationId xmlns:a16="http://schemas.microsoft.com/office/drawing/2014/main" id="{10A431C4-5DCC-47F7-870B-66E06DB25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14" y="1564011"/>
              <a:ext cx="2738009" cy="657858"/>
            </a:xfrm>
            <a:prstGeom prst="straightConnector1">
              <a:avLst/>
            </a:prstGeom>
            <a:ln w="5715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C6806FA-5360-4BE0-81AC-A3450EDEFA14}"/>
              </a:ext>
            </a:extLst>
          </p:cNvPr>
          <p:cNvGrpSpPr/>
          <p:nvPr/>
        </p:nvGrpSpPr>
        <p:grpSpPr>
          <a:xfrm>
            <a:off x="5829302" y="1181904"/>
            <a:ext cx="2736342" cy="2191986"/>
            <a:chOff x="5593917" y="1242151"/>
            <a:chExt cx="2736342" cy="2191986"/>
          </a:xfrm>
        </p:grpSpPr>
        <p:sp>
          <p:nvSpPr>
            <p:cNvPr id="29" name="Textfeld 17">
              <a:extLst>
                <a:ext uri="{FF2B5EF4-FFF2-40B4-BE49-F238E27FC236}">
                  <a16:creationId xmlns:a16="http://schemas.microsoft.com/office/drawing/2014/main" id="{6BEE8C50-F7DE-4825-8D03-DFB16177F99D}"/>
                </a:ext>
              </a:extLst>
            </p:cNvPr>
            <p:cNvSpPr txBox="1"/>
            <p:nvPr/>
          </p:nvSpPr>
          <p:spPr>
            <a:xfrm>
              <a:off x="6324670" y="1242151"/>
              <a:ext cx="2005589" cy="315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 err="1">
                  <a:solidFill>
                    <a:srgbClr val="0065BD"/>
                  </a:solidFill>
                  <a:latin typeface="+mn-lt"/>
                </a:rPr>
                <a:t>Switching</a:t>
              </a: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 Circuit</a:t>
              </a:r>
            </a:p>
          </p:txBody>
        </p:sp>
        <p:cxnSp>
          <p:nvCxnSpPr>
            <p:cNvPr id="30" name="Gerade Verbindung mit Pfeil 18">
              <a:extLst>
                <a:ext uri="{FF2B5EF4-FFF2-40B4-BE49-F238E27FC236}">
                  <a16:creationId xmlns:a16="http://schemas.microsoft.com/office/drawing/2014/main" id="{3E5B9ECD-1B73-4E51-A061-A93800980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3917" y="1612822"/>
              <a:ext cx="1733548" cy="1821315"/>
            </a:xfrm>
            <a:prstGeom prst="straightConnector1">
              <a:avLst/>
            </a:prstGeom>
            <a:ln w="5715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73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89" y="1304166"/>
            <a:ext cx="6557962" cy="516914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dirty="0"/>
              <a:t>SW: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Design of the room (floor, walls, ceiling, labels, walking functionality)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Audio stuff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Arduino control (SW + Interface in Visual Studio)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3ds objects (tables)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Classes (MyProperties, MyTempRegions)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MyObjectDatabase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Oculus support optional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25000"/>
              </a:lnSpc>
            </a:pPr>
            <a:r>
              <a:rPr lang="de-DE" dirty="0"/>
              <a:t>HW: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Audio amplifier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Recording of sound files (for voice coil)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Peltier control (switching circuit)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Controller Box (putting it all together)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de-DE" dirty="0"/>
              <a:t>Haptic device adapter (Peltier and voice coil)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mapping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957350" y="1621366"/>
            <a:ext cx="196336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de-DE" dirty="0"/>
              <a:t>Ke, Hannes, Naina</a:t>
            </a:r>
          </a:p>
          <a:p>
            <a:pPr>
              <a:lnSpc>
                <a:spcPct val="125000"/>
              </a:lnSpc>
            </a:pPr>
            <a:r>
              <a:rPr lang="de-DE" dirty="0"/>
              <a:t>Ke, Hannes</a:t>
            </a:r>
          </a:p>
          <a:p>
            <a:pPr>
              <a:lnSpc>
                <a:spcPct val="125000"/>
              </a:lnSpc>
              <a:tabLst>
                <a:tab pos="361950" algn="l"/>
              </a:tabLst>
            </a:pPr>
            <a:r>
              <a:rPr lang="de-DE" dirty="0"/>
              <a:t>	Hannes</a:t>
            </a:r>
          </a:p>
          <a:p>
            <a:pPr>
              <a:lnSpc>
                <a:spcPct val="125000"/>
              </a:lnSpc>
            </a:pPr>
            <a:r>
              <a:rPr lang="de-DE" dirty="0"/>
              <a:t>Ke, Hannes, Naina</a:t>
            </a:r>
          </a:p>
          <a:p>
            <a:pPr>
              <a:lnSpc>
                <a:spcPct val="125000"/>
              </a:lnSpc>
              <a:tabLst>
                <a:tab pos="361950" algn="l"/>
              </a:tabLst>
            </a:pPr>
            <a:r>
              <a:rPr lang="de-DE" dirty="0"/>
              <a:t>	Hannes</a:t>
            </a:r>
          </a:p>
          <a:p>
            <a:pPr>
              <a:lnSpc>
                <a:spcPct val="125000"/>
              </a:lnSpc>
            </a:pPr>
            <a:r>
              <a:rPr lang="de-DE" dirty="0"/>
              <a:t>Ke, Hannes</a:t>
            </a:r>
          </a:p>
          <a:p>
            <a:pPr>
              <a:lnSpc>
                <a:spcPct val="125000"/>
              </a:lnSpc>
            </a:pPr>
            <a:r>
              <a:rPr lang="de-DE" dirty="0"/>
              <a:t>Ke, Hannes</a:t>
            </a:r>
          </a:p>
          <a:p>
            <a:pPr>
              <a:lnSpc>
                <a:spcPct val="125000"/>
              </a:lnSpc>
            </a:pPr>
            <a:endParaRPr lang="de-DE" dirty="0"/>
          </a:p>
          <a:p>
            <a:pPr>
              <a:lnSpc>
                <a:spcPct val="125000"/>
              </a:lnSpc>
            </a:pPr>
            <a:endParaRPr lang="de-DE" dirty="0"/>
          </a:p>
          <a:p>
            <a:pPr>
              <a:lnSpc>
                <a:spcPct val="125000"/>
              </a:lnSpc>
            </a:pPr>
            <a:endParaRPr lang="de-DE" dirty="0"/>
          </a:p>
          <a:p>
            <a:pPr>
              <a:lnSpc>
                <a:spcPct val="125000"/>
              </a:lnSpc>
            </a:pPr>
            <a:r>
              <a:rPr lang="de-DE" dirty="0"/>
              <a:t>Ke, Hannes</a:t>
            </a:r>
          </a:p>
          <a:p>
            <a:pPr>
              <a:lnSpc>
                <a:spcPct val="125000"/>
              </a:lnSpc>
            </a:pPr>
            <a:r>
              <a:rPr lang="de-DE" dirty="0"/>
              <a:t>Ke</a:t>
            </a:r>
          </a:p>
          <a:p>
            <a:pPr>
              <a:lnSpc>
                <a:spcPct val="125000"/>
              </a:lnSpc>
              <a:tabLst>
                <a:tab pos="361950" algn="l"/>
              </a:tabLst>
            </a:pPr>
            <a:r>
              <a:rPr lang="de-DE" dirty="0"/>
              <a:t>	Hannes</a:t>
            </a:r>
          </a:p>
          <a:p>
            <a:pPr>
              <a:lnSpc>
                <a:spcPct val="125000"/>
              </a:lnSpc>
              <a:tabLst>
                <a:tab pos="361950" algn="l"/>
              </a:tabLst>
            </a:pPr>
            <a:r>
              <a:rPr lang="de-DE" dirty="0"/>
              <a:t>	Hannes</a:t>
            </a:r>
          </a:p>
          <a:p>
            <a:pPr>
              <a:lnSpc>
                <a:spcPct val="125000"/>
              </a:lnSpc>
            </a:pPr>
            <a:r>
              <a:rPr lang="de-DE" dirty="0"/>
              <a:t>Ke, Hannes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2A24528-98C4-45E4-B0BA-EACA6A6EE4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DB62CE-1068-4AE1-B7AB-0BD7FFB7CAE0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389922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mapping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2A24528-98C4-45E4-B0BA-EACA6A6EE4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DB62CE-1068-4AE1-B7AB-0BD7FFB7CAE0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87512A3-51BF-4183-8F8A-AB53C0390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71438"/>
              </p:ext>
            </p:extLst>
          </p:nvPr>
        </p:nvGraphicFramePr>
        <p:xfrm>
          <a:off x="798934" y="1455001"/>
          <a:ext cx="8028000" cy="44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000">
                  <a:extLst>
                    <a:ext uri="{9D8B030D-6E8A-4147-A177-3AD203B41FA5}">
                      <a16:colId xmlns:a16="http://schemas.microsoft.com/office/drawing/2014/main" val="40772654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466960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41440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068187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en-US" sz="1800" b="1" dirty="0"/>
                        <a:t>Task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/>
                      <a:r>
                        <a:rPr lang="en-US" b="1" dirty="0"/>
                        <a:t>Contributing Students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2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Designing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room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floor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walls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ceiling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labels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walking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Naina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0032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400" dirty="0"/>
                        <a:t>Implementing Audio playback functionality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46726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Implementing</a:t>
                      </a:r>
                      <a:r>
                        <a:rPr lang="it-IT" sz="1400" dirty="0"/>
                        <a:t> Arduino control (control SW + Interface in C++)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9505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Introducing</a:t>
                      </a:r>
                      <a:r>
                        <a:rPr lang="de-DE" sz="1400" dirty="0"/>
                        <a:t> 3ds </a:t>
                      </a:r>
                      <a:r>
                        <a:rPr lang="de-DE" sz="1400" dirty="0" err="1"/>
                        <a:t>objects</a:t>
                      </a:r>
                      <a:endParaRPr lang="de-D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Naina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73522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Creating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custom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classes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MyProperties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MyTempRegions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395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Creating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custum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object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database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MyObjectDatabase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64784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Implementing</a:t>
                      </a:r>
                      <a:r>
                        <a:rPr lang="de-DE" sz="1400" dirty="0"/>
                        <a:t> Oculus support 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5853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Recording </a:t>
                      </a:r>
                      <a:r>
                        <a:rPr lang="de-DE" sz="1400" dirty="0" err="1"/>
                        <a:t>sound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files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voice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coil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63038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Building Peltier </a:t>
                      </a:r>
                      <a:r>
                        <a:rPr lang="de-DE" sz="1400" dirty="0" err="1"/>
                        <a:t>control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switching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circuit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3731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Building </a:t>
                      </a:r>
                      <a:r>
                        <a:rPr lang="de-DE" sz="1400" dirty="0" err="1"/>
                        <a:t>controller</a:t>
                      </a:r>
                      <a:r>
                        <a:rPr lang="de-DE" sz="1400" dirty="0"/>
                        <a:t> box (</a:t>
                      </a:r>
                      <a:r>
                        <a:rPr lang="de-DE" sz="1400" dirty="0" err="1"/>
                        <a:t>cabling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assembly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1027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Building </a:t>
                      </a:r>
                      <a:r>
                        <a:rPr lang="de-DE" sz="1400" dirty="0" err="1"/>
                        <a:t>haptic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device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adapter</a:t>
                      </a:r>
                      <a:r>
                        <a:rPr lang="de-DE" sz="1400" dirty="0"/>
                        <a:t> (Peltier and </a:t>
                      </a:r>
                      <a:r>
                        <a:rPr lang="de-DE" sz="1400" dirty="0" err="1"/>
                        <a:t>voice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coil</a:t>
                      </a:r>
                      <a:r>
                        <a:rPr lang="de-DE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367924"/>
                  </a:ext>
                </a:extLst>
              </a:tr>
            </a:tbl>
          </a:graphicData>
        </a:graphic>
      </p:graphicFrame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2A4D551-7200-4871-AAB1-455211A551AF}"/>
              </a:ext>
            </a:extLst>
          </p:cNvPr>
          <p:cNvGrpSpPr/>
          <p:nvPr/>
        </p:nvGrpSpPr>
        <p:grpSpPr>
          <a:xfrm>
            <a:off x="0" y="1952625"/>
            <a:ext cx="798933" cy="3966376"/>
            <a:chOff x="0" y="1952625"/>
            <a:chExt cx="798933" cy="3966376"/>
          </a:xfrm>
        </p:grpSpPr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F3B77CFA-CF8B-4A84-90F8-81BC66D4D70E}"/>
                </a:ext>
              </a:extLst>
            </p:cNvPr>
            <p:cNvSpPr/>
            <p:nvPr/>
          </p:nvSpPr>
          <p:spPr>
            <a:xfrm>
              <a:off x="485774" y="1952625"/>
              <a:ext cx="313159" cy="257226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2407A363-6D6E-44FB-8C28-49299579FB1E}"/>
                </a:ext>
              </a:extLst>
            </p:cNvPr>
            <p:cNvSpPr/>
            <p:nvPr/>
          </p:nvSpPr>
          <p:spPr>
            <a:xfrm>
              <a:off x="485774" y="4524893"/>
              <a:ext cx="313159" cy="13941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DC2D5B17-B9A8-44DF-B719-34CA623BA449}"/>
                </a:ext>
              </a:extLst>
            </p:cNvPr>
            <p:cNvSpPr txBox="1"/>
            <p:nvPr/>
          </p:nvSpPr>
          <p:spPr>
            <a:xfrm>
              <a:off x="0" y="3003293"/>
              <a:ext cx="485773" cy="315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SW</a:t>
              </a:r>
            </a:p>
          </p:txBody>
        </p:sp>
        <p:sp>
          <p:nvSpPr>
            <p:cNvPr id="14" name="Textfeld 17">
              <a:extLst>
                <a:ext uri="{FF2B5EF4-FFF2-40B4-BE49-F238E27FC236}">
                  <a16:creationId xmlns:a16="http://schemas.microsoft.com/office/drawing/2014/main" id="{D0C4E7CC-A6CD-461A-8B15-C9F056706F2D}"/>
                </a:ext>
              </a:extLst>
            </p:cNvPr>
            <p:cNvSpPr txBox="1"/>
            <p:nvPr/>
          </p:nvSpPr>
          <p:spPr>
            <a:xfrm>
              <a:off x="6362" y="4978067"/>
              <a:ext cx="485773" cy="289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HW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12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Apply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texture to 3ds objects</a:t>
            </a: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Improve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voice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coil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usage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(not only scraping but also impact)</a:t>
            </a: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multidevice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usage</a:t>
            </a: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Improve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Peltier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SW (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exact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temperature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regulation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moving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objects (with ODE)</a:t>
            </a:r>
          </a:p>
          <a:p>
            <a:pPr marL="361950" lvl="1" indent="-361950">
              <a:lnSpc>
                <a:spcPct val="200000"/>
              </a:lnSpc>
              <a:spcAft>
                <a:spcPts val="600"/>
              </a:spcAft>
            </a:pP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fixed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objects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DoF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>
              <a:spcAft>
                <a:spcPts val="600"/>
              </a:spcAft>
            </a:pP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CD780DE-12D4-43C1-9046-6F0210F3C3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8C7AE9-A05E-4627-BCED-690BAAB0A1CF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31722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Haptics Showroom Demonstration</a:t>
            </a:r>
          </a:p>
        </p:txBody>
      </p:sp>
      <p:pic>
        <p:nvPicPr>
          <p:cNvPr id="6" name="Picture 3" descr="D:\Users\ga87taq\Desktop\chai3d-3.1.0\modules\OCULUS\examples\SDL\haptics-showroom-V02\doc\FromRightSideWithoutCei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0203"/>
            <a:ext cx="9144000" cy="287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53551D9-A4F4-4401-AB6D-36C18A053881}"/>
              </a:ext>
            </a:extLst>
          </p:cNvPr>
          <p:cNvSpPr/>
          <p:nvPr/>
        </p:nvSpPr>
        <p:spPr>
          <a:xfrm rot="21000005">
            <a:off x="2345643" y="1604176"/>
            <a:ext cx="3865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Video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9E3636A-22A7-48DF-83B9-9C088F4760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5D93D5-32E2-4746-B4FF-E03EDB16003F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9335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Motivation of the Haptics Showroom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Software Implementation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Hardware Implemetation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Task mapping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Future 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/>
              <a:t>Haptics Showroom demonstration</a:t>
            </a:r>
            <a:endParaRPr lang="de-DE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</a:t>
            </a:r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F757C112-362A-4021-8F60-711FA9462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C78849D-3D69-4B0F-8364-C617EBA51F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FB59A4-FC6D-4422-9732-EC27449A611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24234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>
          <a:xfrm>
            <a:off x="319088" y="1304166"/>
            <a:ext cx="8129587" cy="46394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Great introduction to haptics in general (especially for newbies)</a:t>
            </a:r>
          </a:p>
          <a:p>
            <a:pPr>
              <a:spcAft>
                <a:spcPts val="600"/>
              </a:spcAft>
            </a:pP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Enable user to walk through the room and interact with </a:t>
            </a:r>
            <a:br>
              <a:rPr lang="en-US" sz="1800" dirty="0"/>
            </a:br>
            <a:r>
              <a:rPr lang="en-US" sz="1800" dirty="0"/>
              <a:t>different haptic experiences within one virtual room.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Enable successors for the continued perfection of </a:t>
            </a:r>
            <a:r>
              <a:rPr lang="de-DE" sz="1800" dirty="0" err="1"/>
              <a:t>our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 err="1"/>
              <a:t>haptics</a:t>
            </a:r>
            <a:r>
              <a:rPr lang="de-DE" sz="1800" dirty="0"/>
              <a:t> showroom effortlessly.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Haptics</a:t>
            </a:r>
            <a:r>
              <a:rPr lang="de-DE" dirty="0"/>
              <a:t> Showroom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12E6418-3443-43D8-A001-5C4BED77C5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282070-124D-4EC0-8EF7-1C6A4689D0B6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65589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6AE22-69C8-40A7-8CDC-8169EFDFD6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Creating the room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>
                <a:sym typeface="Wingdings" panose="05000000000000000000" pitchFamily="2" charset="2"/>
              </a:rPr>
              <a:t>Making the walls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>
                <a:sym typeface="Wingdings" panose="05000000000000000000" pitchFamily="2" charset="2"/>
              </a:rPr>
              <a:t>Making the floor and the ceiling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Creating 3ds objects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/>
              <a:t>Taking two dimensional objects and converting them to 3ds model.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/>
              <a:t>Creating different mesh objects. Mesh objects may be translated, rotated, or resized, and have one material and texture property assigned to them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/>
              <a:t>Creating different objects to experience the haptic effect of different textures and of varied temperature</a:t>
            </a:r>
          </a:p>
          <a:p>
            <a:pPr marL="628650" lvl="1" indent="-285750">
              <a:lnSpc>
                <a:spcPct val="125000"/>
              </a:lnSpc>
              <a:spcAft>
                <a:spcPts val="1200"/>
              </a:spcAft>
              <a:buFontTx/>
              <a:buChar char="-"/>
            </a:pPr>
            <a:r>
              <a:rPr lang="en-IN" dirty="0"/>
              <a:t>3ds objects help to experience a feel of reality (compared to 2D objects)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865C41-91DC-4160-82C0-D24BE9BC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an Environment</a:t>
            </a:r>
            <a:br>
              <a:rPr lang="en-IN" dirty="0"/>
            </a:br>
            <a:endParaRPr lang="en-IN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E0E7D1-18D1-41CE-AC3A-6F9E4032C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AA912AD-CC68-4830-89B0-0C0DA20C9D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6E6D8EA-A492-4970-A6D1-66D7857ADF3B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245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ga87taq\Desktop\chai3d-3.1.0\modules\OCULUS\examples\SDL\haptics-showroom-V02\doc\HapticsShow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269"/>
            <a:ext cx="9144000" cy="52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Haptics Showroom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037" y="3109131"/>
            <a:ext cx="1688476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Texture objects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C061D55A-C9DF-4ABC-8A7F-5BC44263A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AA4DAC7-D190-4881-9023-FBF5253A24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918333-6068-46CC-9D8A-482E38CA7F63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0E0B46-0870-49F1-8A39-11594D4049BF}"/>
              </a:ext>
            </a:extLst>
          </p:cNvPr>
          <p:cNvSpPr/>
          <p:nvPr/>
        </p:nvSpPr>
        <p:spPr>
          <a:xfrm rot="20352548">
            <a:off x="601163" y="4025861"/>
            <a:ext cx="3286700" cy="2042611"/>
          </a:xfrm>
          <a:prstGeom prst="ellipse">
            <a:avLst/>
          </a:prstGeom>
          <a:noFill/>
          <a:ln>
            <a:solidFill>
              <a:srgbClr val="006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84C0878-277D-4FD6-AB79-C5C5D9DA7637}"/>
              </a:ext>
            </a:extLst>
          </p:cNvPr>
          <p:cNvSpPr txBox="1"/>
          <p:nvPr/>
        </p:nvSpPr>
        <p:spPr>
          <a:xfrm>
            <a:off x="6500413" y="3109131"/>
            <a:ext cx="2252733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 err="1">
                <a:solidFill>
                  <a:srgbClr val="0065BD"/>
                </a:solidFill>
                <a:latin typeface="+mn-lt"/>
              </a:rPr>
              <a:t>Temperature</a:t>
            </a:r>
            <a:r>
              <a:rPr lang="de-DE" b="1" dirty="0">
                <a:solidFill>
                  <a:srgbClr val="0065BD"/>
                </a:solidFill>
                <a:latin typeface="+mn-lt"/>
              </a:rPr>
              <a:t> objects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953D41-2F4A-4C1D-AEE2-26880DDEB4ED}"/>
              </a:ext>
            </a:extLst>
          </p:cNvPr>
          <p:cNvSpPr/>
          <p:nvPr/>
        </p:nvSpPr>
        <p:spPr>
          <a:xfrm rot="1448812">
            <a:off x="5266236" y="4007816"/>
            <a:ext cx="3286700" cy="2042611"/>
          </a:xfrm>
          <a:prstGeom prst="ellipse">
            <a:avLst/>
          </a:prstGeom>
          <a:noFill/>
          <a:ln>
            <a:solidFill>
              <a:srgbClr val="006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D42C44A-5B29-4AFF-9FFF-F8CF8313E4DD}"/>
              </a:ext>
            </a:extLst>
          </p:cNvPr>
          <p:cNvSpPr/>
          <p:nvPr/>
        </p:nvSpPr>
        <p:spPr>
          <a:xfrm>
            <a:off x="311162" y="1962149"/>
            <a:ext cx="8515772" cy="4095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88" y="1304166"/>
            <a:ext cx="8508999" cy="4639434"/>
          </a:xfrm>
        </p:spPr>
        <p:txBody>
          <a:bodyPr/>
          <a:lstStyle/>
          <a:p>
            <a:pPr>
              <a:tabLst>
                <a:tab pos="360363" algn="l"/>
              </a:tabLst>
            </a:pPr>
            <a:r>
              <a:rPr lang="de-DE" sz="1800" b="1" dirty="0" err="1"/>
              <a:t>Functions</a:t>
            </a:r>
            <a:endParaRPr lang="de-DE" b="1" dirty="0"/>
          </a:p>
          <a:p>
            <a:pPr marL="180975">
              <a:tabLst>
                <a:tab pos="180975" algn="l"/>
              </a:tabLst>
            </a:pP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de-DE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checkBoundaries</a:t>
            </a:r>
            <a:r>
              <a:rPr lang="de-DE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180975">
              <a:tabLst>
                <a:tab pos="180975" algn="l"/>
              </a:tabLst>
            </a:pPr>
            <a:endParaRPr lang="en-US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checkTempRegions</a:t>
            </a:r>
            <a:r>
              <a:rPr lang="de-DE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endParaRPr lang="en-US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drawCoordinates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cVector3d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position, 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length, 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width);</a:t>
            </a: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newPlane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cVector3d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position, 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MyProperties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properties);</a:t>
            </a:r>
          </a:p>
          <a:p>
            <a:pPr marL="180975">
              <a:tabLst>
                <a:tab pos="180975" algn="l"/>
              </a:tabLst>
            </a:pP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</a:tabLst>
            </a:pPr>
            <a:r>
              <a:rPr lang="en-US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newObjectcMesh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cVector3d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position, 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MyProperties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properties);</a:t>
            </a:r>
          </a:p>
          <a:p>
            <a:pPr marL="180975">
              <a:tabLst>
                <a:tab pos="180975" algn="l"/>
              </a:tabLst>
            </a:pPr>
            <a:endParaRPr lang="en-US" sz="1400" dirty="0">
              <a:solidFill>
                <a:schemeClr val="tx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180975">
              <a:tabLst>
                <a:tab pos="180975" algn="l"/>
                <a:tab pos="2781300" algn="l"/>
              </a:tabLst>
            </a:pPr>
            <a:r>
              <a:rPr lang="en-US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newObjectcMultiMesh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	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cVector3d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position, 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MyProperties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properties, </a:t>
            </a:r>
          </a:p>
          <a:p>
            <a:pPr marL="180975">
              <a:tabLst>
                <a:tab pos="180975" algn="l"/>
                <a:tab pos="2781300" algn="l"/>
              </a:tabLst>
            </a:pP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objectFile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scalingFactor</a:t>
            </a:r>
            <a:r>
              <a: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180975">
              <a:tabLst>
                <a:tab pos="180975" algn="l"/>
              </a:tabLst>
            </a:pPr>
            <a:endParaRPr lang="de-DE" sz="1400" dirty="0">
              <a:solidFill>
                <a:srgbClr val="0065BD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C5E7611-12EA-4560-AE56-0F14195654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E79F66-1737-44DA-A783-411B6F3AFA9B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45163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AD34559-E015-4D19-B4DB-8861D65C0888}"/>
              </a:ext>
            </a:extLst>
          </p:cNvPr>
          <p:cNvSpPr/>
          <p:nvPr/>
        </p:nvSpPr>
        <p:spPr>
          <a:xfrm>
            <a:off x="311162" y="1962149"/>
            <a:ext cx="8515772" cy="3752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sz="1800" b="1" dirty="0"/>
              <a:t>Global variables</a:t>
            </a:r>
          </a:p>
          <a:p>
            <a:endParaRPr lang="de-DE" sz="1400" b="1" dirty="0"/>
          </a:p>
          <a:p>
            <a:pPr marL="180975"/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vector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cMesh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*&gt; </a:t>
            </a:r>
            <a:r>
              <a:rPr lang="de-DE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object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MAX_OBJECT_COUNT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180975"/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objectCounter = 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180975"/>
            <a:endParaRPr lang="de-DE" sz="1400" dirty="0"/>
          </a:p>
          <a:p>
            <a:pPr marL="180975"/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vector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cMultiMesh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*&gt; object3ds(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MAX_OBJECT_COUNT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180975"/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object3dsCounter = 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180975"/>
            <a:endParaRPr lang="de-DE" sz="1400" dirty="0"/>
          </a:p>
          <a:p>
            <a:pPr marL="180975"/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vector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MyRegions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*&gt; </a:t>
            </a:r>
            <a:r>
              <a:rPr lang="de-DE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tempRegion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MAX_REGIONS_COUNT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180975"/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tempRegionCounter = 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180975"/>
            <a:endParaRPr lang="de-DE" sz="1400" dirty="0"/>
          </a:p>
          <a:p>
            <a:pPr marL="180975"/>
            <a:r>
              <a:rPr lang="de-DE" sz="1400" dirty="0" err="1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vector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cAudioBuffer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*&gt; </a:t>
            </a:r>
            <a:r>
              <a:rPr lang="de-DE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audioBuffer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MAX_AUDIOBUFFER_COUNT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180975"/>
            <a:r>
              <a:rPr lang="de-DE" sz="1400" dirty="0">
                <a:solidFill>
                  <a:srgbClr val="0065BD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audioBufferCounter = </a:t>
            </a:r>
            <a:r>
              <a:rPr lang="de-DE" sz="14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de-DE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F8D734-51F3-4D62-B0E5-761FBD78B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2831DC-37EA-4C11-94A3-3FB516F9BF5F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29062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88" y="1304166"/>
            <a:ext cx="985837" cy="686559"/>
          </a:xfrm>
        </p:spPr>
        <p:txBody>
          <a:bodyPr/>
          <a:lstStyle/>
          <a:p>
            <a:r>
              <a:rPr lang="de-DE" sz="1800" b="1" dirty="0" err="1"/>
              <a:t>Classes</a:t>
            </a:r>
            <a:endParaRPr lang="de-DE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9CE5B66-6393-49C7-A14E-4E84B83934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306814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72B088-058C-4DF7-A7F9-1D44B33BA239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58FEAB-3694-45C7-AF6A-DF5DEE1932A1}"/>
              </a:ext>
            </a:extLst>
          </p:cNvPr>
          <p:cNvGrpSpPr/>
          <p:nvPr/>
        </p:nvGrpSpPr>
        <p:grpSpPr>
          <a:xfrm>
            <a:off x="812006" y="2675609"/>
            <a:ext cx="2880000" cy="2128013"/>
            <a:chOff x="812006" y="2675609"/>
            <a:chExt cx="2880000" cy="212801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9C45D11-5293-4425-B2A4-6D3A2EA5CA3F}"/>
                </a:ext>
              </a:extLst>
            </p:cNvPr>
            <p:cNvSpPr/>
            <p:nvPr/>
          </p:nvSpPr>
          <p:spPr>
            <a:xfrm>
              <a:off x="812006" y="2675609"/>
              <a:ext cx="2880000" cy="21280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MyRegions</a:t>
              </a:r>
              <a:endPara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MyRegions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(…)</a:t>
              </a:r>
            </a:p>
            <a:p>
              <a:pPr>
                <a:lnSpc>
                  <a:spcPct val="125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~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MyRegions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(void)</a:t>
              </a:r>
            </a:p>
            <a:p>
              <a:pPr>
                <a:lnSpc>
                  <a:spcPct val="125000"/>
                </a:lnSpc>
                <a:tabLst>
                  <a:tab pos="1619250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position: cVector3d</a:t>
              </a:r>
            </a:p>
            <a:p>
              <a:pPr>
                <a:lnSpc>
                  <a:spcPct val="125000"/>
                </a:lnSpc>
                <a:tabLst>
                  <a:tab pos="1619250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size: cVector3d</a:t>
              </a:r>
            </a:p>
            <a:p>
              <a:pPr>
                <a:lnSpc>
                  <a:spcPct val="125000"/>
                </a:lnSpc>
                <a:tabLst>
                  <a:tab pos="1619250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temperature: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int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  <a:tabLst>
                  <a:tab pos="1619250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- id: static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int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B639D1DB-D13A-4569-BDFC-5BD132729369}"/>
                </a:ext>
              </a:extLst>
            </p:cNvPr>
            <p:cNvCxnSpPr/>
            <p:nvPr/>
          </p:nvCxnSpPr>
          <p:spPr>
            <a:xfrm>
              <a:off x="812006" y="3048000"/>
              <a:ext cx="28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78AB805-AD01-460B-9D40-DEB77602443D}"/>
              </a:ext>
            </a:extLst>
          </p:cNvPr>
          <p:cNvGrpSpPr/>
          <p:nvPr/>
        </p:nvGrpSpPr>
        <p:grpSpPr>
          <a:xfrm>
            <a:off x="4573589" y="1312930"/>
            <a:ext cx="3240000" cy="4853369"/>
            <a:chOff x="4573589" y="1312930"/>
            <a:chExt cx="3600000" cy="485336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7E9B3D9-DD18-448D-96FF-6D4F2F5EB31F}"/>
                </a:ext>
              </a:extLst>
            </p:cNvPr>
            <p:cNvSpPr/>
            <p:nvPr/>
          </p:nvSpPr>
          <p:spPr>
            <a:xfrm>
              <a:off x="4573589" y="1312930"/>
              <a:ext cx="3600000" cy="4853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MyProperties</a:t>
              </a:r>
              <a:endPara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14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MyProperties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(…)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~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MyProperties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(void)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textureImage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string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normalImage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string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audio: string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size: cVector3d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orientation: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MyOrientation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shape: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MyShape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temperature: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int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stiffness: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staticFriction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dynamicFriction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textureLevel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audioGain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audioPitchGain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+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audioPitchOffset</a:t>
              </a: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: double</a:t>
              </a:r>
            </a:p>
            <a:p>
              <a:pPr>
                <a:lnSpc>
                  <a:spcPct val="125000"/>
                </a:lnSpc>
                <a:tabLst>
                  <a:tab pos="2066925" algn="l"/>
                </a:tabLst>
              </a:pPr>
              <a:r>
                <a:rPr lang="en-US" sz="1300" dirty="0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- id: static </a:t>
              </a:r>
              <a:r>
                <a:rPr lang="en-US" sz="1300" dirty="0" err="1">
                  <a:solidFill>
                    <a:schemeClr val="tx1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rPr>
                <a:t>int</a:t>
              </a:r>
              <a:endParaRPr lang="en-US" sz="1300" dirty="0">
                <a:solidFill>
                  <a:schemeClr val="tx1"/>
                </a:solidFill>
                <a:latin typeface="Liberation Mono" panose="02070409020205020404" pitchFamily="49" charset="0"/>
                <a:cs typeface="Liberation Mono" panose="02070409020205020404" pitchFamily="49" charset="0"/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778072-DF93-4D7D-B3C5-7DA6F6FB5316}"/>
                </a:ext>
              </a:extLst>
            </p:cNvPr>
            <p:cNvCxnSpPr/>
            <p:nvPr/>
          </p:nvCxnSpPr>
          <p:spPr>
            <a:xfrm>
              <a:off x="4573589" y="1695450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22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BCE1EE5-1BC5-4E62-B412-5C9344D56078}"/>
              </a:ext>
            </a:extLst>
          </p:cNvPr>
          <p:cNvSpPr/>
          <p:nvPr/>
        </p:nvSpPr>
        <p:spPr>
          <a:xfrm>
            <a:off x="6774934" y="3742109"/>
            <a:ext cx="1800225" cy="2009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52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5293"/>
              </a:solidFill>
            </a:endParaRPr>
          </a:p>
        </p:txBody>
      </p:sp>
      <p:sp>
        <p:nvSpPr>
          <p:cNvPr id="27" name="L-Form 26">
            <a:extLst>
              <a:ext uri="{FF2B5EF4-FFF2-40B4-BE49-F238E27FC236}">
                <a16:creationId xmlns:a16="http://schemas.microsoft.com/office/drawing/2014/main" id="{3E228CBA-EF19-4DD0-969B-086CF43E4C38}"/>
              </a:ext>
            </a:extLst>
          </p:cNvPr>
          <p:cNvSpPr/>
          <p:nvPr/>
        </p:nvSpPr>
        <p:spPr>
          <a:xfrm rot="10800000">
            <a:off x="1940428" y="3742109"/>
            <a:ext cx="3562351" cy="2009775"/>
          </a:xfrm>
          <a:prstGeom prst="corner">
            <a:avLst>
              <a:gd name="adj1" fmla="val 49411"/>
              <a:gd name="adj2" fmla="val 88465"/>
            </a:avLst>
          </a:prstGeom>
          <a:solidFill>
            <a:schemeClr val="bg1">
              <a:lumMod val="85000"/>
            </a:schemeClr>
          </a:solidFill>
          <a:ln>
            <a:solidFill>
              <a:srgbClr val="0052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5293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16D8A8B-73FE-49D5-93DB-3990ECD528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74808"/>
            <a:ext cx="4605335" cy="410369"/>
          </a:xfrm>
        </p:spPr>
        <p:txBody>
          <a:bodyPr/>
          <a:lstStyle/>
          <a:p>
            <a:r>
              <a:rPr lang="de-DE" dirty="0"/>
              <a:t>Hardware Implementation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B0358E-FB4D-40BE-8F83-A5D442363DC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0CD194-A485-460D-9004-660827EEBA6A}"/>
              </a:ext>
            </a:extLst>
          </p:cNvPr>
          <p:cNvSpPr/>
          <p:nvPr/>
        </p:nvSpPr>
        <p:spPr>
          <a:xfrm>
            <a:off x="2077845" y="3882514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Arduino Nano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308A872-4E92-4F31-ABDD-C07C5EAAC4AC}"/>
              </a:ext>
            </a:extLst>
          </p:cNvPr>
          <p:cNvSpPr/>
          <p:nvPr/>
        </p:nvSpPr>
        <p:spPr>
          <a:xfrm>
            <a:off x="2965604" y="1368505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Computer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8C74C8-CC02-4BA0-AE8B-BF7250D68AC6}"/>
              </a:ext>
            </a:extLst>
          </p:cNvPr>
          <p:cNvSpPr/>
          <p:nvPr/>
        </p:nvSpPr>
        <p:spPr>
          <a:xfrm>
            <a:off x="697604" y="1361510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Oculus Rift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5CF9B6B-1398-4EB3-8D26-37B361CA32FD}"/>
              </a:ext>
            </a:extLst>
          </p:cNvPr>
          <p:cNvSpPr/>
          <p:nvPr/>
        </p:nvSpPr>
        <p:spPr>
          <a:xfrm>
            <a:off x="3860300" y="3888255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Audio</a:t>
            </a: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Amplifier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AA21E9B-2889-44C4-97E0-3716C8AFCC0E}"/>
              </a:ext>
            </a:extLst>
          </p:cNvPr>
          <p:cNvSpPr/>
          <p:nvPr/>
        </p:nvSpPr>
        <p:spPr>
          <a:xfrm>
            <a:off x="6919048" y="2853834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Phantom</a:t>
            </a: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Omni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37DC81-8BC0-4C2F-8F1C-F141A55E8293}"/>
              </a:ext>
            </a:extLst>
          </p:cNvPr>
          <p:cNvSpPr/>
          <p:nvPr/>
        </p:nvSpPr>
        <p:spPr>
          <a:xfrm>
            <a:off x="3860300" y="4868146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Switching Circuit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C8A8CB-2A3D-44D2-A602-83B211D31831}"/>
              </a:ext>
            </a:extLst>
          </p:cNvPr>
          <p:cNvSpPr/>
          <p:nvPr/>
        </p:nvSpPr>
        <p:spPr>
          <a:xfrm>
            <a:off x="6916372" y="3893996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Voice Coil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A4C912-4866-491D-9F2F-47CDC805EFDD}"/>
              </a:ext>
            </a:extLst>
          </p:cNvPr>
          <p:cNvSpPr/>
          <p:nvPr/>
        </p:nvSpPr>
        <p:spPr>
          <a:xfrm>
            <a:off x="6916372" y="4868146"/>
            <a:ext cx="1512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Peltier</a:t>
            </a:r>
          </a:p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Element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C612B8-0280-42F4-86D7-0801AAC6D400}"/>
              </a:ext>
            </a:extLst>
          </p:cNvPr>
          <p:cNvSpPr/>
          <p:nvPr/>
        </p:nvSpPr>
        <p:spPr>
          <a:xfrm>
            <a:off x="2077845" y="4868146"/>
            <a:ext cx="1512000" cy="720000"/>
          </a:xfrm>
          <a:prstGeom prst="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>
                <a:solidFill>
                  <a:srgbClr val="005293"/>
                </a:solidFill>
              </a:rPr>
              <a:t>Power Supply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C72FF0C-9BA9-4130-8FB4-51BD7BABBE3F}"/>
              </a:ext>
            </a:extLst>
          </p:cNvPr>
          <p:cNvSpPr txBox="1"/>
          <p:nvPr/>
        </p:nvSpPr>
        <p:spPr>
          <a:xfrm>
            <a:off x="3814798" y="5848037"/>
            <a:ext cx="1603003" cy="2894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5293"/>
                </a:solidFill>
                <a:latin typeface="+mn-lt"/>
              </a:rPr>
              <a:t>Controller Box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348EF729-DD1A-43A1-92AE-02F2FF40E130}"/>
              </a:ext>
            </a:extLst>
          </p:cNvPr>
          <p:cNvSpPr txBox="1"/>
          <p:nvPr/>
        </p:nvSpPr>
        <p:spPr>
          <a:xfrm>
            <a:off x="6973494" y="5848037"/>
            <a:ext cx="1397755" cy="2894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5293"/>
                </a:solidFill>
                <a:latin typeface="+mn-lt"/>
              </a:rPr>
              <a:t>Tool Adapter</a:t>
            </a: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81EBECA-CD33-4884-A1EE-FEDA163A6F6F}"/>
              </a:ext>
            </a:extLst>
          </p:cNvPr>
          <p:cNvCxnSpPr>
            <a:stCxn id="19" idx="2"/>
            <a:endCxn id="27" idx="1"/>
          </p:cNvCxnSpPr>
          <p:nvPr/>
        </p:nvCxnSpPr>
        <p:spPr>
          <a:xfrm rot="5400000">
            <a:off x="2894802" y="2915307"/>
            <a:ext cx="1653604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52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B8D1393-AF8B-4207-A356-EA9DCCB19DE9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>
            <a:off x="4477604" y="1728505"/>
            <a:ext cx="3197444" cy="1125329"/>
          </a:xfrm>
          <a:prstGeom prst="bentConnector2">
            <a:avLst/>
          </a:prstGeom>
          <a:ln w="57150">
            <a:solidFill>
              <a:srgbClr val="0052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A727F98-D52D-446C-8A87-06324161438C}"/>
              </a:ext>
            </a:extLst>
          </p:cNvPr>
          <p:cNvCxnSpPr>
            <a:stCxn id="27" idx="2"/>
            <a:endCxn id="29" idx="1"/>
          </p:cNvCxnSpPr>
          <p:nvPr/>
        </p:nvCxnSpPr>
        <p:spPr>
          <a:xfrm>
            <a:off x="5502779" y="4746996"/>
            <a:ext cx="1272155" cy="1"/>
          </a:xfrm>
          <a:prstGeom prst="straightConnector1">
            <a:avLst/>
          </a:prstGeom>
          <a:ln w="57150">
            <a:solidFill>
              <a:srgbClr val="0052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39F288A-9759-4627-8AA0-4729A1F3FB63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2209604" y="1721510"/>
            <a:ext cx="756000" cy="6995"/>
          </a:xfrm>
          <a:prstGeom prst="straightConnector1">
            <a:avLst/>
          </a:prstGeom>
          <a:ln w="57150">
            <a:solidFill>
              <a:srgbClr val="00529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">
            <a:extLst>
              <a:ext uri="{FF2B5EF4-FFF2-40B4-BE49-F238E27FC236}">
                <a16:creationId xmlns:a16="http://schemas.microsoft.com/office/drawing/2014/main" id="{585BC4F3-8523-4B2A-84AC-EC4FA314A33D}"/>
              </a:ext>
            </a:extLst>
          </p:cNvPr>
          <p:cNvSpPr txBox="1"/>
          <p:nvPr/>
        </p:nvSpPr>
        <p:spPr>
          <a:xfrm>
            <a:off x="1080905" y="2139868"/>
            <a:ext cx="745397" cy="2250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solidFill>
                  <a:srgbClr val="005293"/>
                </a:solidFill>
                <a:latin typeface="+mn-lt"/>
              </a:rPr>
              <a:t>(optional)</a:t>
            </a:r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CB84957E-5DFF-4148-83BA-3A11730D9EB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5400000">
            <a:off x="7590911" y="3657971"/>
            <a:ext cx="168275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529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90624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885</Words>
  <Application>Microsoft Office PowerPoint</Application>
  <PresentationFormat>Bildschirmpräsentation (4:3)</PresentationFormat>
  <Paragraphs>247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Liberation Mono</vt:lpstr>
      <vt:lpstr>Symbol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Computational Haptics Labratory Final Project Presentation</vt:lpstr>
      <vt:lpstr>Agenda:</vt:lpstr>
      <vt:lpstr>Motivation of Haptics Showroom</vt:lpstr>
      <vt:lpstr>Creating an Environment </vt:lpstr>
      <vt:lpstr>Haptics Showroom</vt:lpstr>
      <vt:lpstr>Software Implementation</vt:lpstr>
      <vt:lpstr>Software Implementation</vt:lpstr>
      <vt:lpstr>Software Implementation</vt:lpstr>
      <vt:lpstr>Hardware Implementation</vt:lpstr>
      <vt:lpstr>Hardware Implementation</vt:lpstr>
      <vt:lpstr>Hardware Implementation</vt:lpstr>
      <vt:lpstr>Task mapping</vt:lpstr>
      <vt:lpstr>Task mapping</vt:lpstr>
      <vt:lpstr>Future work</vt:lpstr>
      <vt:lpstr>Haptics Showroom Demonstration</vt:lpstr>
    </vt:vector>
  </TitlesOfParts>
  <Company>Technische Universität München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Haptics Showroom</dc:title>
  <dc:creator>Bohnengel, Hannes</dc:creator>
  <cp:lastModifiedBy>Hannes</cp:lastModifiedBy>
  <cp:revision>265</cp:revision>
  <cp:lastPrinted>2015-07-30T14:04:45Z</cp:lastPrinted>
  <dcterms:created xsi:type="dcterms:W3CDTF">2017-06-26T15:56:43Z</dcterms:created>
  <dcterms:modified xsi:type="dcterms:W3CDTF">2017-08-07T08:44:39Z</dcterms:modified>
</cp:coreProperties>
</file>