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96" r:id="rId8"/>
    <p:sldId id="397" r:id="rId9"/>
    <p:sldId id="398" r:id="rId10"/>
    <p:sldId id="402" r:id="rId11"/>
    <p:sldId id="399" r:id="rId12"/>
    <p:sldId id="401" r:id="rId13"/>
    <p:sldId id="400" r:id="rId1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E37222"/>
    <a:srgbClr val="B18622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94580" autoAdjust="0"/>
  </p:normalViewPr>
  <p:slideViewPr>
    <p:cSldViewPr snapToGrid="0">
      <p:cViewPr varScale="1">
        <p:scale>
          <a:sx n="69" d="100"/>
          <a:sy n="69" d="100"/>
        </p:scale>
        <p:origin x="16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35433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18134"/>
            <a:ext cx="8508999" cy="100854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de-DE" dirty="0"/>
              <a:t>Computational Haptics Labratory</a:t>
            </a:r>
            <a:br>
              <a:rPr lang="de-DE" dirty="0"/>
            </a:br>
            <a:r>
              <a:rPr lang="de-DE" dirty="0"/>
              <a:t>Project Presentation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825180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Naina</a:t>
            </a:r>
            <a:r>
              <a:rPr lang="de-DE" dirty="0"/>
              <a:t> </a:t>
            </a:r>
            <a:r>
              <a:rPr lang="de-DE" dirty="0" err="1"/>
              <a:t>Dhingra</a:t>
            </a:r>
            <a:r>
              <a:rPr lang="de-DE" dirty="0"/>
              <a:t>, Ke </a:t>
            </a:r>
            <a:r>
              <a:rPr lang="de-DE" dirty="0" err="1"/>
              <a:t>Xu</a:t>
            </a:r>
            <a:r>
              <a:rPr lang="de-DE" dirty="0"/>
              <a:t>, Hannes Bohnengel</a:t>
            </a:r>
            <a:endParaRPr lang="en-US" dirty="0"/>
          </a:p>
          <a:p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Media Technology</a:t>
            </a:r>
          </a:p>
          <a:p>
            <a:r>
              <a:rPr lang="de-DE" dirty="0"/>
              <a:t>Munich, 03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pPr>
              <a:spcAft>
                <a:spcPts val="600"/>
              </a:spcAft>
            </a:pPr>
            <a:r>
              <a:rPr lang="de-DE" sz="1800" b="1" dirty="0" err="1"/>
              <a:t>Aim</a:t>
            </a:r>
            <a:r>
              <a:rPr lang="de-DE" sz="1800" b="1" dirty="0"/>
              <a:t>:</a:t>
            </a:r>
          </a:p>
          <a:p>
            <a:r>
              <a:rPr lang="de-DE" sz="1800" dirty="0" err="1"/>
              <a:t>Enable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user</a:t>
            </a:r>
            <a:r>
              <a:rPr lang="de-DE" sz="1800" dirty="0"/>
              <a:t> to </a:t>
            </a:r>
            <a:r>
              <a:rPr lang="de-DE" sz="1800" dirty="0" err="1"/>
              <a:t>interact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haptic</a:t>
            </a:r>
            <a:r>
              <a:rPr lang="de-DE" sz="1800" dirty="0"/>
              <a:t> </a:t>
            </a:r>
            <a:r>
              <a:rPr lang="de-DE" sz="1800" dirty="0" err="1"/>
              <a:t>experiences</a:t>
            </a:r>
            <a:r>
              <a:rPr lang="de-DE" sz="1800" dirty="0"/>
              <a:t> </a:t>
            </a:r>
            <a:r>
              <a:rPr lang="de-DE" sz="1800" dirty="0" err="1"/>
              <a:t>within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virtual </a:t>
            </a:r>
            <a:r>
              <a:rPr lang="de-DE" sz="1800" dirty="0" err="1"/>
              <a:t>room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b="1" dirty="0"/>
              <a:t>Implementation:</a:t>
            </a:r>
          </a:p>
          <a:p>
            <a:r>
              <a:rPr lang="de-DE" sz="1800" dirty="0"/>
              <a:t>Create a virtual </a:t>
            </a:r>
            <a:r>
              <a:rPr lang="de-DE" sz="1800" dirty="0" err="1"/>
              <a:t>room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haptic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r>
              <a:rPr lang="de-DE" sz="1800" dirty="0"/>
              <a:t>,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user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walk</a:t>
            </a:r>
            <a:r>
              <a:rPr lang="de-DE" sz="1800" dirty="0"/>
              <a:t> </a:t>
            </a:r>
            <a:r>
              <a:rPr lang="de-DE" sz="1800" dirty="0" err="1"/>
              <a:t>through</a:t>
            </a:r>
            <a:r>
              <a:rPr lang="de-DE" sz="1800" dirty="0"/>
              <a:t>, like in an </a:t>
            </a:r>
            <a:r>
              <a:rPr lang="de-DE" sz="1800" dirty="0" err="1"/>
              <a:t>ego</a:t>
            </a:r>
            <a:r>
              <a:rPr lang="de-DE" sz="1800" dirty="0"/>
              <a:t> </a:t>
            </a:r>
            <a:r>
              <a:rPr lang="de-DE" sz="1800" dirty="0" err="1"/>
              <a:t>shooter</a:t>
            </a:r>
            <a:r>
              <a:rPr lang="de-DE" sz="1800" dirty="0"/>
              <a:t> game.</a:t>
            </a:r>
          </a:p>
          <a:p>
            <a:pPr>
              <a:tabLst>
                <a:tab pos="360363" algn="l"/>
              </a:tabLst>
            </a:pPr>
            <a:endParaRPr lang="de-DE" sz="1800" dirty="0"/>
          </a:p>
          <a:p>
            <a:pPr marL="285750" indent="-285750">
              <a:buBlip>
                <a:blip r:embed="rId2"/>
              </a:buBlip>
              <a:tabLst>
                <a:tab pos="360363" algn="l"/>
              </a:tabLst>
            </a:pPr>
            <a:r>
              <a:rPr lang="de-DE" sz="1800" dirty="0"/>
              <a:t>Oculus Rift </a:t>
            </a:r>
            <a:r>
              <a:rPr lang="de-DE" sz="1800" dirty="0" err="1"/>
              <a:t>for</a:t>
            </a:r>
            <a:r>
              <a:rPr lang="de-DE" sz="1800" dirty="0"/>
              <a:t> extra </a:t>
            </a:r>
            <a:r>
              <a:rPr lang="de-DE" sz="1800" dirty="0" err="1"/>
              <a:t>realistic</a:t>
            </a:r>
            <a:r>
              <a:rPr lang="de-DE" sz="1800" dirty="0"/>
              <a:t> </a:t>
            </a:r>
            <a:r>
              <a:rPr lang="de-DE" sz="1800" dirty="0" err="1"/>
              <a:t>sensation</a:t>
            </a:r>
            <a:endParaRPr lang="de-DE" sz="1800" dirty="0"/>
          </a:p>
          <a:p>
            <a:pPr>
              <a:tabLst>
                <a:tab pos="360363" algn="l"/>
              </a:tabLst>
            </a:pPr>
            <a:endParaRPr lang="de-DE" sz="1800" dirty="0"/>
          </a:p>
          <a:p>
            <a:pPr marL="285750" indent="-285750">
              <a:buBlip>
                <a:blip r:embed="rId2"/>
              </a:buBlip>
              <a:tabLst>
                <a:tab pos="360363" algn="l"/>
              </a:tabLst>
            </a:pP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haptic</a:t>
            </a:r>
            <a:r>
              <a:rPr lang="de-DE" sz="1800" dirty="0"/>
              <a:t> </a:t>
            </a:r>
            <a:r>
              <a:rPr lang="de-DE" sz="1800" dirty="0" err="1"/>
              <a:t>devices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‘‘</a:t>
            </a:r>
            <a:r>
              <a:rPr lang="de-DE" sz="1800" dirty="0" err="1"/>
              <a:t>hands</a:t>
            </a:r>
            <a:r>
              <a:rPr lang="de-DE" sz="1800" dirty="0"/>
              <a:t>‘‘ (optional)</a:t>
            </a:r>
          </a:p>
          <a:p>
            <a:pPr>
              <a:tabLst>
                <a:tab pos="360363" algn="l"/>
              </a:tabLst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Haptics</a:t>
            </a:r>
            <a:r>
              <a:rPr lang="de-DE" dirty="0"/>
              <a:t> Showroom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4E3D2C4-40F7-4E3B-99FB-A42CBA2FAA6E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6558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sz="1800" dirty="0"/>
          </a:p>
          <a:p>
            <a:pPr lvl="1"/>
            <a:r>
              <a:rPr lang="de-DE" sz="1800" dirty="0" err="1"/>
              <a:t>Dedicated</a:t>
            </a:r>
            <a:r>
              <a:rPr lang="de-DE" sz="1800" dirty="0"/>
              <a:t> </a:t>
            </a:r>
            <a:r>
              <a:rPr lang="de-DE" sz="1800" dirty="0" err="1"/>
              <a:t>areas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wall </a:t>
            </a:r>
            <a:r>
              <a:rPr lang="de-DE" sz="1800" dirty="0" err="1"/>
              <a:t>with</a:t>
            </a:r>
            <a:r>
              <a:rPr lang="de-DE" sz="1800" dirty="0"/>
              <a:t> different </a:t>
            </a:r>
            <a:r>
              <a:rPr lang="de-DE" sz="1800" dirty="0" err="1"/>
              <a:t>properties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Simple </a:t>
            </a:r>
            <a:r>
              <a:rPr lang="de-DE" sz="1800" dirty="0" err="1"/>
              <a:t>objects</a:t>
            </a:r>
            <a:r>
              <a:rPr lang="de-DE" sz="1800" dirty="0"/>
              <a:t> (</a:t>
            </a:r>
            <a:r>
              <a:rPr lang="de-DE" sz="1800" dirty="0" err="1"/>
              <a:t>boxes</a:t>
            </a:r>
            <a:r>
              <a:rPr lang="de-DE" sz="1800" dirty="0"/>
              <a:t>, </a:t>
            </a:r>
            <a:r>
              <a:rPr lang="de-DE" sz="1800" dirty="0" err="1"/>
              <a:t>spheres</a:t>
            </a:r>
            <a:r>
              <a:rPr lang="de-DE" sz="1800" dirty="0"/>
              <a:t>) </a:t>
            </a:r>
            <a:r>
              <a:rPr lang="de-DE" sz="1800" dirty="0" err="1"/>
              <a:t>lying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floor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More </a:t>
            </a:r>
            <a:r>
              <a:rPr lang="de-DE" sz="1800" dirty="0" err="1"/>
              <a:t>complex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r>
              <a:rPr lang="de-DE" sz="1800" dirty="0"/>
              <a:t> (</a:t>
            </a:r>
            <a:r>
              <a:rPr lang="de-DE" sz="1800" dirty="0" err="1"/>
              <a:t>chair</a:t>
            </a:r>
            <a:r>
              <a:rPr lang="de-DE" sz="1800" dirty="0"/>
              <a:t>, </a:t>
            </a:r>
            <a:r>
              <a:rPr lang="de-DE" sz="1800" dirty="0" err="1"/>
              <a:t>table</a:t>
            </a:r>
            <a:r>
              <a:rPr lang="de-DE" sz="1800" dirty="0"/>
              <a:t>, etc.)</a:t>
            </a:r>
          </a:p>
          <a:p>
            <a:pPr marL="0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Properties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lvl="2">
              <a:lnSpc>
                <a:spcPct val="150000"/>
              </a:lnSpc>
            </a:pPr>
            <a:r>
              <a:rPr lang="de-DE" sz="1800" dirty="0" err="1"/>
              <a:t>Temperature</a:t>
            </a:r>
            <a:r>
              <a:rPr lang="de-DE" sz="1800" dirty="0"/>
              <a:t> (</a:t>
            </a:r>
            <a:r>
              <a:rPr lang="de-DE" sz="1800" dirty="0" err="1"/>
              <a:t>heating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cooling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b="1" dirty="0">
                <a:solidFill>
                  <a:srgbClr val="0065BD"/>
                </a:solidFill>
              </a:rPr>
              <a:t>Peltier element</a:t>
            </a:r>
            <a:r>
              <a:rPr lang="de-DE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de-DE" sz="1800" dirty="0" err="1"/>
              <a:t>Texture</a:t>
            </a:r>
            <a:r>
              <a:rPr lang="de-DE" sz="1800" dirty="0"/>
              <a:t> (</a:t>
            </a:r>
            <a:r>
              <a:rPr lang="de-DE" sz="1800" dirty="0" err="1"/>
              <a:t>realistic</a:t>
            </a:r>
            <a:r>
              <a:rPr lang="de-DE" sz="1800" dirty="0"/>
              <a:t> </a:t>
            </a:r>
            <a:r>
              <a:rPr lang="de-DE" sz="1800" dirty="0" err="1"/>
              <a:t>feeling</a:t>
            </a:r>
            <a:r>
              <a:rPr lang="de-DE" sz="1800" dirty="0"/>
              <a:t> due to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b="1" dirty="0" err="1">
                <a:solidFill>
                  <a:srgbClr val="0065BD"/>
                </a:solidFill>
              </a:rPr>
              <a:t>voice</a:t>
            </a:r>
            <a:r>
              <a:rPr lang="de-DE" sz="1800" b="1" dirty="0">
                <a:solidFill>
                  <a:srgbClr val="0065BD"/>
                </a:solidFill>
              </a:rPr>
              <a:t> </a:t>
            </a:r>
            <a:r>
              <a:rPr lang="de-DE" sz="1800" b="1" dirty="0" err="1">
                <a:solidFill>
                  <a:srgbClr val="0065BD"/>
                </a:solidFill>
              </a:rPr>
              <a:t>coil</a:t>
            </a:r>
            <a:r>
              <a:rPr lang="de-DE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de-DE" sz="1800" dirty="0" err="1"/>
              <a:t>Friction</a:t>
            </a:r>
            <a:endParaRPr lang="de-DE" sz="1800" dirty="0"/>
          </a:p>
          <a:p>
            <a:pPr lvl="2">
              <a:lnSpc>
                <a:spcPct val="150000"/>
              </a:lnSpc>
            </a:pPr>
            <a:r>
              <a:rPr lang="de-DE" sz="1800" dirty="0" err="1"/>
              <a:t>Stiffness</a:t>
            </a:r>
            <a:endParaRPr lang="de-DE" sz="1800" dirty="0"/>
          </a:p>
          <a:p>
            <a:pPr lvl="2">
              <a:lnSpc>
                <a:spcPct val="150000"/>
              </a:lnSpc>
            </a:pPr>
            <a:r>
              <a:rPr lang="de-DE" sz="1800" dirty="0" err="1"/>
              <a:t>Magnetism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16D8A8B-73FE-49D5-93DB-3990ECD528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B0358E-FB4D-40BE-8F83-A5D442363DCD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4750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6307" r="3993" b="11562"/>
          <a:stretch/>
        </p:blipFill>
        <p:spPr>
          <a:xfrm>
            <a:off x="669655" y="1787085"/>
            <a:ext cx="7451661" cy="411808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359464" y="5923881"/>
            <a:ext cx="2428249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100" dirty="0">
                <a:latin typeface="+mn-lt"/>
              </a:rPr>
              <a:t>Source: http://www.stylus.com/rzgspq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Haptics</a:t>
            </a:r>
            <a:r>
              <a:rPr lang="de-DE" dirty="0"/>
              <a:t> Showroom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CA9A21D-07E1-4A23-AAA8-5124E2103881}"/>
              </a:ext>
            </a:extLst>
          </p:cNvPr>
          <p:cNvGrpSpPr/>
          <p:nvPr/>
        </p:nvGrpSpPr>
        <p:grpSpPr>
          <a:xfrm>
            <a:off x="2387575" y="4656810"/>
            <a:ext cx="4933150" cy="1012438"/>
            <a:chOff x="2387575" y="4656810"/>
            <a:chExt cx="4933150" cy="1012438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7575" y="5079952"/>
              <a:ext cx="589296" cy="58929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77640" y="4921825"/>
              <a:ext cx="417845" cy="396731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30563" y="4656810"/>
              <a:ext cx="445187" cy="445187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2294" y="4808391"/>
              <a:ext cx="798431" cy="798431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475BA26-1EC4-4E5D-8FAD-8B57B5999E64}"/>
              </a:ext>
            </a:extLst>
          </p:cNvPr>
          <p:cNvGrpSpPr/>
          <p:nvPr/>
        </p:nvGrpSpPr>
        <p:grpSpPr>
          <a:xfrm>
            <a:off x="3124368" y="4417144"/>
            <a:ext cx="2526315" cy="1189678"/>
            <a:chOff x="3124368" y="4417144"/>
            <a:chExt cx="2526315" cy="1189678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4368" y="4636044"/>
              <a:ext cx="601980" cy="571561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5128843" y="5111351"/>
              <a:ext cx="521840" cy="495471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5485" y="4417144"/>
              <a:ext cx="462259" cy="462259"/>
            </a:xfrm>
            <a:prstGeom prst="rect">
              <a:avLst/>
            </a:prstGeom>
          </p:spPr>
        </p:pic>
      </p:grpSp>
      <p:grpSp>
        <p:nvGrpSpPr>
          <p:cNvPr id="27" name="Gruppieren 26"/>
          <p:cNvGrpSpPr/>
          <p:nvPr/>
        </p:nvGrpSpPr>
        <p:grpSpPr>
          <a:xfrm>
            <a:off x="1337310" y="3314168"/>
            <a:ext cx="1143904" cy="624840"/>
            <a:chOff x="1337310" y="3314168"/>
            <a:chExt cx="1143904" cy="624840"/>
          </a:xfrm>
        </p:grpSpPr>
        <p:sp>
          <p:nvSpPr>
            <p:cNvPr id="24" name="Trapezoid 23"/>
            <p:cNvSpPr/>
            <p:nvPr/>
          </p:nvSpPr>
          <p:spPr>
            <a:xfrm rot="5400000">
              <a:off x="1263015" y="3388463"/>
              <a:ext cx="624840" cy="476250"/>
            </a:xfrm>
            <a:prstGeom prst="trapezoid">
              <a:avLst>
                <a:gd name="adj" fmla="val 17000"/>
              </a:avLst>
            </a:prstGeom>
            <a:solidFill>
              <a:srgbClr val="006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2117307" y="3491015"/>
              <a:ext cx="410680" cy="317135"/>
            </a:xfrm>
            <a:prstGeom prst="trapezoid">
              <a:avLst>
                <a:gd name="adj" fmla="val 17000"/>
              </a:avLst>
            </a:prstGeom>
            <a:solidFill>
              <a:srgbClr val="E37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B9963235-60AF-4F18-9E94-946873517D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04AA0CF-D3DB-4425-BA55-8A1C7E1FFCC0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3654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7E1A60-478E-4554-833A-EF3919A9CC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3231" y="2250336"/>
            <a:ext cx="5054690" cy="379101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7349311-6772-41B4-A3B4-B9724F65CBBA}"/>
              </a:ext>
            </a:extLst>
          </p:cNvPr>
          <p:cNvSpPr txBox="1"/>
          <p:nvPr/>
        </p:nvSpPr>
        <p:spPr>
          <a:xfrm>
            <a:off x="3756451" y="6064331"/>
            <a:ext cx="242824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100" dirty="0">
                <a:latin typeface="+mn-lt"/>
              </a:rPr>
              <a:t>Source: Hannes Bohnengel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4313C67-0A71-4667-9C02-527C95D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80FE36-1CD9-4727-BEC5-2F82F7FDDB74}"/>
              </a:ext>
            </a:extLst>
          </p:cNvPr>
          <p:cNvSpPr txBox="1"/>
          <p:nvPr/>
        </p:nvSpPr>
        <p:spPr>
          <a:xfrm>
            <a:off x="6768491" y="1749203"/>
            <a:ext cx="1885131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Switching Circuit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52DFCDC-3745-4B4E-ACD0-C178B72A38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32500" y="2038641"/>
            <a:ext cx="1678557" cy="562585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3395769-3EAD-40A2-BB6F-DE240002A56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60624" y="4461637"/>
            <a:ext cx="2028144" cy="1074565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8285282-3B92-4660-BED7-09161CE60A48}"/>
              </a:ext>
            </a:extLst>
          </p:cNvPr>
          <p:cNvSpPr txBox="1"/>
          <p:nvPr/>
        </p:nvSpPr>
        <p:spPr>
          <a:xfrm>
            <a:off x="697594" y="5536202"/>
            <a:ext cx="1526059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Arduino Nano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622D4A-D6BC-4D25-9754-9CF5A81B4F75}"/>
              </a:ext>
            </a:extLst>
          </p:cNvPr>
          <p:cNvCxnSpPr>
            <a:cxnSpLocks/>
          </p:cNvCxnSpPr>
          <p:nvPr/>
        </p:nvCxnSpPr>
        <p:spPr>
          <a:xfrm flipH="1">
            <a:off x="6553201" y="5471410"/>
            <a:ext cx="1038224" cy="1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4EA115E-B68E-4993-BB8C-72039C4BA846}"/>
              </a:ext>
            </a:extLst>
          </p:cNvPr>
          <p:cNvSpPr txBox="1"/>
          <p:nvPr/>
        </p:nvSpPr>
        <p:spPr>
          <a:xfrm>
            <a:off x="7717499" y="5134190"/>
            <a:ext cx="872034" cy="605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Peltier</a:t>
            </a:r>
          </a:p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element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EB2D644-0CF7-47B8-BB2E-2702838646C3}"/>
              </a:ext>
            </a:extLst>
          </p:cNvPr>
          <p:cNvSpPr txBox="1"/>
          <p:nvPr/>
        </p:nvSpPr>
        <p:spPr>
          <a:xfrm>
            <a:off x="3965430" y="1469621"/>
            <a:ext cx="2500685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External Power Supply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F796486-8650-447D-929B-D964043DE07F}"/>
              </a:ext>
            </a:extLst>
          </p:cNvPr>
          <p:cNvSpPr txBox="1"/>
          <p:nvPr/>
        </p:nvSpPr>
        <p:spPr>
          <a:xfrm>
            <a:off x="325728" y="3182380"/>
            <a:ext cx="1923604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USB to Computer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F43E83-0B8A-4F73-8609-7159C691E917}"/>
              </a:ext>
            </a:extLst>
          </p:cNvPr>
          <p:cNvCxnSpPr>
            <a:cxnSpLocks/>
            <a:stCxn id="47" idx="2"/>
            <a:endCxn id="6" idx="1"/>
          </p:cNvCxnSpPr>
          <p:nvPr/>
        </p:nvCxnSpPr>
        <p:spPr>
          <a:xfrm>
            <a:off x="1287530" y="3498172"/>
            <a:ext cx="1155701" cy="647673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C79550-6581-48A9-B1A0-6B7FE65C1F9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215773" y="1785413"/>
            <a:ext cx="0" cy="450409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F7F7A76C-97A8-4FB4-994D-7777AC290827}"/>
              </a:ext>
            </a:extLst>
          </p:cNvPr>
          <p:cNvSpPr txBox="1"/>
          <p:nvPr/>
        </p:nvSpPr>
        <p:spPr>
          <a:xfrm>
            <a:off x="1637928" y="1739047"/>
            <a:ext cx="1673535" cy="315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2 GPIOs + GND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1B48618-5C13-4737-B7B7-F65334BEA3A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2474696" y="2054839"/>
            <a:ext cx="836767" cy="845633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13F94366-C30E-4964-9EC4-97C878882E2F}"/>
              </a:ext>
            </a:extLst>
          </p:cNvPr>
          <p:cNvSpPr/>
          <p:nvPr/>
        </p:nvSpPr>
        <p:spPr>
          <a:xfrm rot="1528925">
            <a:off x="3300570" y="3042833"/>
            <a:ext cx="962667" cy="259316"/>
          </a:xfrm>
          <a:prstGeom prst="ellipse">
            <a:avLst/>
          </a:prstGeom>
          <a:noFill/>
          <a:ln w="28575">
            <a:solidFill>
              <a:srgbClr val="006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B74D5B3A-B6FF-42F2-ACB5-6BBE0165C0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F74FDE4-BC50-44B4-8ED9-6DDB57A02119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31615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53273" y="5564748"/>
            <a:ext cx="38686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Source: https://www.h2wtech.com/product/voice-coil-actuators/NCM02-05-005-4JB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25" y="2389986"/>
            <a:ext cx="4276128" cy="3207096"/>
          </a:xfrm>
          <a:prstGeom prst="rect">
            <a:avLst/>
          </a:prstGeom>
        </p:spPr>
      </p:pic>
      <p:sp>
        <p:nvSpPr>
          <p:cNvPr id="12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Haptic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561170" y="5592545"/>
            <a:ext cx="1491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Source: Matti </a:t>
            </a:r>
            <a:r>
              <a:rPr lang="de-DE" sz="1100" dirty="0" err="1"/>
              <a:t>Strese</a:t>
            </a:r>
            <a:endParaRPr lang="de-DE" sz="1100" dirty="0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011610" cy="4699572"/>
          </a:xfrm>
        </p:spPr>
        <p:txBody>
          <a:bodyPr/>
          <a:lstStyle/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Adapter </a:t>
            </a:r>
            <a:r>
              <a:rPr lang="de-DE" sz="1800" b="1" dirty="0" err="1"/>
              <a:t>for</a:t>
            </a:r>
            <a:r>
              <a:rPr lang="de-DE" sz="1800" b="1" dirty="0"/>
              <a:t> Phantom </a:t>
            </a:r>
            <a:r>
              <a:rPr lang="de-DE" sz="1800" b="1" dirty="0" err="1"/>
              <a:t>device</a:t>
            </a:r>
            <a:r>
              <a:rPr lang="de-DE" sz="1800" b="1" dirty="0"/>
              <a:t>					</a:t>
            </a:r>
          </a:p>
        </p:txBody>
      </p:sp>
      <p:sp>
        <p:nvSpPr>
          <p:cNvPr id="15" name="Rechteck 14"/>
          <p:cNvSpPr/>
          <p:nvPr/>
        </p:nvSpPr>
        <p:spPr>
          <a:xfrm>
            <a:off x="2538663" y="43275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endParaRPr lang="de-DE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4566943" y="1762188"/>
            <a:ext cx="4011610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charset="0"/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Voice </a:t>
            </a:r>
            <a:r>
              <a:rPr lang="de-DE" sz="1800" b="1" dirty="0" err="1"/>
              <a:t>coil</a:t>
            </a:r>
            <a:endParaRPr lang="de-DE" sz="1800" b="1" dirty="0"/>
          </a:p>
          <a:p>
            <a:pPr marL="0" lvl="1" indent="0">
              <a:buNone/>
            </a:pPr>
            <a:r>
              <a:rPr lang="de-DE" sz="1400" dirty="0"/>
              <a:t>(Type: NCM02-05-005-4JB)</a:t>
            </a:r>
          </a:p>
          <a:p>
            <a:pPr marL="0" lvl="1" indent="0">
              <a:buFont typeface="Arial" charset="0"/>
              <a:buNone/>
            </a:pPr>
            <a:r>
              <a:rPr lang="de-DE" sz="1800" dirty="0"/>
              <a:t>					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2389986"/>
            <a:ext cx="4019538" cy="3202559"/>
          </a:xfrm>
          <a:prstGeom prst="rect">
            <a:avLst/>
          </a:prstGeom>
        </p:spPr>
      </p:pic>
      <p:grpSp>
        <p:nvGrpSpPr>
          <p:cNvPr id="28" name="Gruppieren 27"/>
          <p:cNvGrpSpPr/>
          <p:nvPr/>
        </p:nvGrpSpPr>
        <p:grpSpPr>
          <a:xfrm>
            <a:off x="481480" y="2792220"/>
            <a:ext cx="1808597" cy="1422522"/>
            <a:chOff x="481480" y="2792220"/>
            <a:chExt cx="1808597" cy="1422522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546978" y="3377761"/>
              <a:ext cx="1743099" cy="836981"/>
              <a:chOff x="546978" y="3377761"/>
              <a:chExt cx="1743099" cy="836981"/>
            </a:xfrm>
          </p:grpSpPr>
          <p:sp>
            <p:nvSpPr>
              <p:cNvPr id="17" name="Parallelogramm 16"/>
              <p:cNvSpPr/>
              <p:nvPr/>
            </p:nvSpPr>
            <p:spPr>
              <a:xfrm rot="14020444">
                <a:off x="1703284" y="3271947"/>
                <a:ext cx="480979" cy="692607"/>
              </a:xfrm>
              <a:prstGeom prst="parallelogram">
                <a:avLst/>
              </a:prstGeom>
              <a:solidFill>
                <a:srgbClr val="006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  <p:sp>
            <p:nvSpPr>
              <p:cNvPr id="20" name="Freihandform: Form 19"/>
              <p:cNvSpPr/>
              <p:nvPr/>
            </p:nvSpPr>
            <p:spPr>
              <a:xfrm>
                <a:off x="546978" y="3588722"/>
                <a:ext cx="1037982" cy="626020"/>
              </a:xfrm>
              <a:custGeom>
                <a:avLst/>
                <a:gdLst>
                  <a:gd name="connsiteX0" fmla="*/ 1037982 w 1037982"/>
                  <a:gd name="connsiteY0" fmla="*/ 38398 h 626020"/>
                  <a:gd name="connsiteX1" fmla="*/ 931302 w 1037982"/>
                  <a:gd name="connsiteY1" fmla="*/ 30778 h 626020"/>
                  <a:gd name="connsiteX2" fmla="*/ 877962 w 1037982"/>
                  <a:gd name="connsiteY2" fmla="*/ 23158 h 626020"/>
                  <a:gd name="connsiteX3" fmla="*/ 809382 w 1037982"/>
                  <a:gd name="connsiteY3" fmla="*/ 15538 h 626020"/>
                  <a:gd name="connsiteX4" fmla="*/ 710322 w 1037982"/>
                  <a:gd name="connsiteY4" fmla="*/ 7918 h 626020"/>
                  <a:gd name="connsiteX5" fmla="*/ 634122 w 1037982"/>
                  <a:gd name="connsiteY5" fmla="*/ 298 h 626020"/>
                  <a:gd name="connsiteX6" fmla="*/ 344562 w 1037982"/>
                  <a:gd name="connsiteY6" fmla="*/ 15538 h 626020"/>
                  <a:gd name="connsiteX7" fmla="*/ 298842 w 1037982"/>
                  <a:gd name="connsiteY7" fmla="*/ 30778 h 626020"/>
                  <a:gd name="connsiteX8" fmla="*/ 275982 w 1037982"/>
                  <a:gd name="connsiteY8" fmla="*/ 38398 h 626020"/>
                  <a:gd name="connsiteX9" fmla="*/ 253122 w 1037982"/>
                  <a:gd name="connsiteY9" fmla="*/ 46018 h 626020"/>
                  <a:gd name="connsiteX10" fmla="*/ 207402 w 1037982"/>
                  <a:gd name="connsiteY10" fmla="*/ 76498 h 626020"/>
                  <a:gd name="connsiteX11" fmla="*/ 184542 w 1037982"/>
                  <a:gd name="connsiteY11" fmla="*/ 91738 h 626020"/>
                  <a:gd name="connsiteX12" fmla="*/ 169302 w 1037982"/>
                  <a:gd name="connsiteY12" fmla="*/ 114598 h 626020"/>
                  <a:gd name="connsiteX13" fmla="*/ 146442 w 1037982"/>
                  <a:gd name="connsiteY13" fmla="*/ 122218 h 626020"/>
                  <a:gd name="connsiteX14" fmla="*/ 138822 w 1037982"/>
                  <a:gd name="connsiteY14" fmla="*/ 145078 h 626020"/>
                  <a:gd name="connsiteX15" fmla="*/ 115962 w 1037982"/>
                  <a:gd name="connsiteY15" fmla="*/ 160318 h 626020"/>
                  <a:gd name="connsiteX16" fmla="*/ 62622 w 1037982"/>
                  <a:gd name="connsiteY16" fmla="*/ 221278 h 626020"/>
                  <a:gd name="connsiteX17" fmla="*/ 47382 w 1037982"/>
                  <a:gd name="connsiteY17" fmla="*/ 266998 h 626020"/>
                  <a:gd name="connsiteX18" fmla="*/ 32142 w 1037982"/>
                  <a:gd name="connsiteY18" fmla="*/ 289858 h 626020"/>
                  <a:gd name="connsiteX19" fmla="*/ 9282 w 1037982"/>
                  <a:gd name="connsiteY19" fmla="*/ 335578 h 626020"/>
                  <a:gd name="connsiteX20" fmla="*/ 9282 w 1037982"/>
                  <a:gd name="connsiteY20" fmla="*/ 472738 h 626020"/>
                  <a:gd name="connsiteX21" fmla="*/ 47382 w 1037982"/>
                  <a:gd name="connsiteY21" fmla="*/ 541318 h 626020"/>
                  <a:gd name="connsiteX22" fmla="*/ 70242 w 1037982"/>
                  <a:gd name="connsiteY22" fmla="*/ 548938 h 626020"/>
                  <a:gd name="connsiteX23" fmla="*/ 115962 w 1037982"/>
                  <a:gd name="connsiteY23" fmla="*/ 579418 h 626020"/>
                  <a:gd name="connsiteX24" fmla="*/ 161682 w 1037982"/>
                  <a:gd name="connsiteY24" fmla="*/ 602278 h 626020"/>
                  <a:gd name="connsiteX25" fmla="*/ 192162 w 1037982"/>
                  <a:gd name="connsiteY25" fmla="*/ 609898 h 626020"/>
                  <a:gd name="connsiteX26" fmla="*/ 253122 w 1037982"/>
                  <a:gd name="connsiteY26" fmla="*/ 625138 h 626020"/>
                  <a:gd name="connsiteX27" fmla="*/ 390282 w 1037982"/>
                  <a:gd name="connsiteY27" fmla="*/ 625138 h 62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37982" h="626020">
                    <a:moveTo>
                      <a:pt x="1037982" y="38398"/>
                    </a:moveTo>
                    <a:cubicBezTo>
                      <a:pt x="1002422" y="35858"/>
                      <a:pt x="966792" y="34158"/>
                      <a:pt x="931302" y="30778"/>
                    </a:cubicBezTo>
                    <a:cubicBezTo>
                      <a:pt x="913422" y="29075"/>
                      <a:pt x="895784" y="25386"/>
                      <a:pt x="877962" y="23158"/>
                    </a:cubicBezTo>
                    <a:cubicBezTo>
                      <a:pt x="855139" y="20305"/>
                      <a:pt x="832288" y="17620"/>
                      <a:pt x="809382" y="15538"/>
                    </a:cubicBezTo>
                    <a:cubicBezTo>
                      <a:pt x="776400" y="12540"/>
                      <a:pt x="743315" y="10787"/>
                      <a:pt x="710322" y="7918"/>
                    </a:cubicBezTo>
                    <a:cubicBezTo>
                      <a:pt x="684891" y="5707"/>
                      <a:pt x="659522" y="2838"/>
                      <a:pt x="634122" y="298"/>
                    </a:cubicBezTo>
                    <a:cubicBezTo>
                      <a:pt x="627346" y="510"/>
                      <a:pt x="422521" y="-3952"/>
                      <a:pt x="344562" y="15538"/>
                    </a:cubicBezTo>
                    <a:cubicBezTo>
                      <a:pt x="328977" y="19434"/>
                      <a:pt x="314082" y="25698"/>
                      <a:pt x="298842" y="30778"/>
                    </a:cubicBezTo>
                    <a:lnTo>
                      <a:pt x="275982" y="38398"/>
                    </a:lnTo>
                    <a:cubicBezTo>
                      <a:pt x="268362" y="40938"/>
                      <a:pt x="259805" y="41563"/>
                      <a:pt x="253122" y="46018"/>
                    </a:cubicBezTo>
                    <a:lnTo>
                      <a:pt x="207402" y="76498"/>
                    </a:lnTo>
                    <a:lnTo>
                      <a:pt x="184542" y="91738"/>
                    </a:lnTo>
                    <a:cubicBezTo>
                      <a:pt x="179462" y="99358"/>
                      <a:pt x="176453" y="108877"/>
                      <a:pt x="169302" y="114598"/>
                    </a:cubicBezTo>
                    <a:cubicBezTo>
                      <a:pt x="163030" y="119616"/>
                      <a:pt x="152122" y="116538"/>
                      <a:pt x="146442" y="122218"/>
                    </a:cubicBezTo>
                    <a:cubicBezTo>
                      <a:pt x="140762" y="127898"/>
                      <a:pt x="143840" y="138806"/>
                      <a:pt x="138822" y="145078"/>
                    </a:cubicBezTo>
                    <a:cubicBezTo>
                      <a:pt x="133101" y="152229"/>
                      <a:pt x="123582" y="155238"/>
                      <a:pt x="115962" y="160318"/>
                    </a:cubicBezTo>
                    <a:cubicBezTo>
                      <a:pt x="80402" y="213658"/>
                      <a:pt x="100722" y="195878"/>
                      <a:pt x="62622" y="221278"/>
                    </a:cubicBezTo>
                    <a:cubicBezTo>
                      <a:pt x="57542" y="236518"/>
                      <a:pt x="56293" y="253632"/>
                      <a:pt x="47382" y="266998"/>
                    </a:cubicBezTo>
                    <a:cubicBezTo>
                      <a:pt x="42302" y="274618"/>
                      <a:pt x="36238" y="281667"/>
                      <a:pt x="32142" y="289858"/>
                    </a:cubicBezTo>
                    <a:cubicBezTo>
                      <a:pt x="594" y="352954"/>
                      <a:pt x="52958" y="270064"/>
                      <a:pt x="9282" y="335578"/>
                    </a:cubicBezTo>
                    <a:cubicBezTo>
                      <a:pt x="-3537" y="399675"/>
                      <a:pt x="-2644" y="377329"/>
                      <a:pt x="9282" y="472738"/>
                    </a:cubicBezTo>
                    <a:cubicBezTo>
                      <a:pt x="11616" y="491408"/>
                      <a:pt x="37709" y="538094"/>
                      <a:pt x="47382" y="541318"/>
                    </a:cubicBezTo>
                    <a:cubicBezTo>
                      <a:pt x="55002" y="543858"/>
                      <a:pt x="63221" y="545037"/>
                      <a:pt x="70242" y="548938"/>
                    </a:cubicBezTo>
                    <a:cubicBezTo>
                      <a:pt x="86253" y="557833"/>
                      <a:pt x="98586" y="573626"/>
                      <a:pt x="115962" y="579418"/>
                    </a:cubicBezTo>
                    <a:cubicBezTo>
                      <a:pt x="212288" y="611527"/>
                      <a:pt x="58281" y="557963"/>
                      <a:pt x="161682" y="602278"/>
                    </a:cubicBezTo>
                    <a:cubicBezTo>
                      <a:pt x="171308" y="606403"/>
                      <a:pt x="182092" y="607021"/>
                      <a:pt x="192162" y="609898"/>
                    </a:cubicBezTo>
                    <a:cubicBezTo>
                      <a:pt x="215794" y="616650"/>
                      <a:pt x="225713" y="623946"/>
                      <a:pt x="253122" y="625138"/>
                    </a:cubicBezTo>
                    <a:cubicBezTo>
                      <a:pt x="298799" y="627124"/>
                      <a:pt x="344562" y="625138"/>
                      <a:pt x="390282" y="625138"/>
                    </a:cubicBezTo>
                  </a:path>
                </a:pathLst>
              </a:custGeom>
              <a:noFill/>
              <a:ln w="57150"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481480" y="2792220"/>
              <a:ext cx="1641475" cy="289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b="1" dirty="0">
                  <a:solidFill>
                    <a:srgbClr val="0065BD"/>
                  </a:solidFill>
                  <a:latin typeface="+mn-lt"/>
                </a:rPr>
                <a:t>Peltier element</a:t>
              </a:r>
            </a:p>
          </p:txBody>
        </p:sp>
        <p:cxnSp>
          <p:nvCxnSpPr>
            <p:cNvPr id="24" name="Gerade Verbindung mit Pfeil 23"/>
            <p:cNvCxnSpPr>
              <a:cxnSpLocks/>
            </p:cNvCxnSpPr>
            <p:nvPr/>
          </p:nvCxnSpPr>
          <p:spPr>
            <a:xfrm>
              <a:off x="1163495" y="3111819"/>
              <a:ext cx="603750" cy="304864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12A61048-0E22-495E-AFD4-242CC9E69C80}"/>
              </a:ext>
            </a:extLst>
          </p:cNvPr>
          <p:cNvSpPr txBox="1"/>
          <p:nvPr/>
        </p:nvSpPr>
        <p:spPr>
          <a:xfrm>
            <a:off x="2304486" y="4599790"/>
            <a:ext cx="1060098" cy="605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b="1" dirty="0">
                <a:solidFill>
                  <a:srgbClr val="0065BD"/>
                </a:solidFill>
                <a:latin typeface="+mn-lt"/>
              </a:rPr>
              <a:t>Voice </a:t>
            </a:r>
            <a:r>
              <a:rPr lang="de-DE" b="1" dirty="0" err="1">
                <a:solidFill>
                  <a:srgbClr val="0065BD"/>
                </a:solidFill>
                <a:latin typeface="+mn-lt"/>
              </a:rPr>
              <a:t>coil</a:t>
            </a:r>
            <a:endParaRPr lang="de-DE" b="1" dirty="0">
              <a:solidFill>
                <a:srgbClr val="0065BD"/>
              </a:solidFill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b="1" dirty="0" err="1">
                <a:solidFill>
                  <a:srgbClr val="0065BD"/>
                </a:solidFill>
                <a:latin typeface="+mn-lt"/>
              </a:rPr>
              <a:t>inside</a:t>
            </a:r>
            <a:endParaRPr lang="de-DE" b="1" dirty="0">
              <a:solidFill>
                <a:srgbClr val="0065BD"/>
              </a:solidFill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FB21AE8-D5A2-43DB-BACF-6AFB3F036ECF}"/>
              </a:ext>
            </a:extLst>
          </p:cNvPr>
          <p:cNvCxnSpPr>
            <a:cxnSpLocks/>
          </p:cNvCxnSpPr>
          <p:nvPr/>
        </p:nvCxnSpPr>
        <p:spPr>
          <a:xfrm flipH="1" flipV="1">
            <a:off x="1465370" y="4599790"/>
            <a:ext cx="830475" cy="302616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2F390039-96D0-4F67-BBDE-733EF34295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AC9960D-A6D2-41AE-BB60-6AC70ADD2425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1246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allocation</a:t>
            </a:r>
            <a:endParaRPr lang="de-DE" dirty="0"/>
          </a:p>
        </p:txBody>
      </p:sp>
      <p:sp>
        <p:nvSpPr>
          <p:cNvPr id="10" name="Inhaltsplatzhalter 1"/>
          <p:cNvSpPr>
            <a:spLocks noGrp="1"/>
          </p:cNvSpPr>
          <p:nvPr>
            <p:ph idx="1"/>
          </p:nvPr>
        </p:nvSpPr>
        <p:spPr>
          <a:xfrm>
            <a:off x="319092" y="1762188"/>
            <a:ext cx="1026630" cy="3215254"/>
          </a:xfrm>
        </p:spPr>
        <p:txBody>
          <a:bodyPr/>
          <a:lstStyle/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Ke</a:t>
            </a:r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 err="1"/>
              <a:t>Naina</a:t>
            </a:r>
            <a:endParaRPr lang="de-DE" sz="1800" b="1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endParaRPr lang="de-DE" sz="1800" dirty="0"/>
          </a:p>
          <a:p>
            <a:pPr marL="0" lvl="1" indent="0">
              <a:buNone/>
            </a:pPr>
            <a:r>
              <a:rPr lang="de-DE" sz="1800" b="1" dirty="0"/>
              <a:t>Hannes</a:t>
            </a:r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1416003" y="1758887"/>
            <a:ext cx="6261100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  <a:p>
            <a:pPr lvl="1"/>
            <a:r>
              <a:rPr lang="en-US" sz="1800" dirty="0"/>
              <a:t>Object(s) with texture (voice coil usage)</a:t>
            </a:r>
          </a:p>
          <a:p>
            <a:pPr lvl="1"/>
            <a:r>
              <a:rPr lang="en-US" sz="1800" dirty="0"/>
              <a:t>Sticky Object(s) 	</a:t>
            </a:r>
          </a:p>
          <a:p>
            <a:pPr marL="0" lvl="1" indent="0">
              <a:buFont typeface="Arial" charset="0"/>
              <a:buNone/>
            </a:pPr>
            <a:endParaRPr lang="en-US" sz="1800" dirty="0"/>
          </a:p>
          <a:p>
            <a:pPr lvl="1"/>
            <a:r>
              <a:rPr lang="en-US" sz="1800" dirty="0"/>
              <a:t>Object(s) with texture (voice coil usage)</a:t>
            </a:r>
          </a:p>
          <a:p>
            <a:pPr lvl="1"/>
            <a:r>
              <a:rPr lang="en-US" sz="1800" dirty="0"/>
              <a:t>Light switch</a:t>
            </a:r>
          </a:p>
          <a:p>
            <a:pPr marL="0" lvl="1" indent="0">
              <a:buFont typeface="Arial" charset="0"/>
              <a:buNone/>
            </a:pPr>
            <a:endParaRPr lang="en-US" sz="1800" dirty="0"/>
          </a:p>
          <a:p>
            <a:pPr marL="0" lvl="1" indent="0">
              <a:buFont typeface="Arial" charset="0"/>
              <a:buNone/>
            </a:pPr>
            <a:endParaRPr lang="en-US" sz="1800" dirty="0"/>
          </a:p>
          <a:p>
            <a:pPr lvl="1"/>
            <a:r>
              <a:rPr lang="en-US" sz="1800" dirty="0"/>
              <a:t>Object(s) with heat/cold property (Peltier element usage)</a:t>
            </a:r>
          </a:p>
          <a:p>
            <a:pPr lvl="1"/>
            <a:r>
              <a:rPr lang="en-US" sz="1800" dirty="0"/>
              <a:t>Object(s) with texture (voice coil usage)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6C0B18D-CD56-486E-9671-0FB1393353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994343-5A6A-4198-83C9-380F0127512D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</p:spTree>
    <p:extLst>
      <p:ext uri="{BB962C8B-B14F-4D97-AF65-F5344CB8AC3E}">
        <p14:creationId xmlns:p14="http://schemas.microsoft.com/office/powerpoint/2010/main" val="8683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Plan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0" lvl="1" indent="0">
              <a:spcAft>
                <a:spcPts val="600"/>
              </a:spcAft>
              <a:buNone/>
            </a:pPr>
            <a:r>
              <a:rPr lang="de-DE" sz="1800" b="1" dirty="0">
                <a:solidFill>
                  <a:schemeClr val="bg1">
                    <a:lumMod val="50000"/>
                  </a:schemeClr>
                </a:solidFill>
              </a:rPr>
              <a:t>June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CW 25:	- First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tests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(support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devices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and Oculus)</a:t>
            </a: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CW 26:	- First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tests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Arduino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setup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test with voice coil setup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b="1" dirty="0" err="1"/>
              <a:t>July</a:t>
            </a:r>
            <a:endParaRPr lang="de-DE" sz="1800" b="1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CW 27:	- </a:t>
            </a:r>
            <a:r>
              <a:rPr lang="de-DE" sz="1800" dirty="0" err="1"/>
              <a:t>Introduce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first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	- Start </a:t>
            </a:r>
            <a:r>
              <a:rPr lang="de-DE" sz="1800" dirty="0" err="1"/>
              <a:t>with</a:t>
            </a:r>
            <a:r>
              <a:rPr lang="de-DE" sz="1800" dirty="0"/>
              <a:t> design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room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CW 28:	- Test </a:t>
            </a:r>
            <a:r>
              <a:rPr lang="de-DE" sz="1800" dirty="0" err="1"/>
              <a:t>interaction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en-US" sz="1800" dirty="0"/>
              <a:t>	- Introduce more objects</a:t>
            </a:r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CW 29:	- Finish design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room</a:t>
            </a:r>
            <a:endParaRPr lang="de-DE" sz="1800" dirty="0"/>
          </a:p>
          <a:p>
            <a:pPr marL="0" lvl="1" indent="0">
              <a:spcAft>
                <a:spcPts val="600"/>
              </a:spcAft>
              <a:buNone/>
              <a:tabLst>
                <a:tab pos="1257300" algn="l"/>
              </a:tabLst>
            </a:pPr>
            <a:r>
              <a:rPr lang="de-DE" sz="1800" dirty="0"/>
              <a:t>	- Finish design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objects</a:t>
            </a:r>
            <a:endParaRPr lang="de-DE" sz="1800" dirty="0"/>
          </a:p>
          <a:p>
            <a:pPr marL="0" lvl="1" indent="0">
              <a:buNone/>
              <a:tabLst>
                <a:tab pos="1257300" algn="l"/>
              </a:tabLst>
            </a:pPr>
            <a:r>
              <a:rPr lang="de-DE" sz="1800" dirty="0"/>
              <a:t>CW 30:	- </a:t>
            </a:r>
            <a:r>
              <a:rPr lang="de-DE" sz="1800" dirty="0" err="1"/>
              <a:t>Finalization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project</a:t>
            </a:r>
            <a:endParaRPr lang="de-DE" sz="1800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CD780DE-12D4-43C1-9046-6F0210F3C3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2954552" cy="365125"/>
          </a:xfrm>
        </p:spPr>
        <p:txBody>
          <a:bodyPr/>
          <a:lstStyle/>
          <a:p>
            <a:r>
              <a:rPr lang="de-DE" dirty="0"/>
              <a:t>Naina Dhingra, Ke Xu, Hannes Bohnengel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8C7AE9-A05E-4627-BCED-690BAAB0A1CF}"/>
              </a:ext>
            </a:extLst>
          </p:cNvPr>
          <p:cNvSpPr/>
          <p:nvPr/>
        </p:nvSpPr>
        <p:spPr>
          <a:xfrm>
            <a:off x="3837650" y="6517375"/>
            <a:ext cx="1471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Haptics</a:t>
            </a:r>
            <a:r>
              <a:rPr lang="de-DE" sz="1200" dirty="0"/>
              <a:t> Showroom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AEE564-969C-42B8-AA6E-A54D6A04733D}"/>
              </a:ext>
            </a:extLst>
          </p:cNvPr>
          <p:cNvSpPr txBox="1"/>
          <p:nvPr/>
        </p:nvSpPr>
        <p:spPr>
          <a:xfrm>
            <a:off x="6841400" y="6181042"/>
            <a:ext cx="198560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CW = </a:t>
            </a:r>
            <a:r>
              <a:rPr lang="de-DE" sz="1600" dirty="0" err="1">
                <a:latin typeface="+mn-lt"/>
              </a:rPr>
              <a:t>Calender</a:t>
            </a:r>
            <a:r>
              <a:rPr lang="de-DE" sz="1600" dirty="0">
                <a:latin typeface="+mn-lt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317221094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335</Words>
  <Application>Microsoft Office PowerPoint</Application>
  <PresentationFormat>Bildschirmpräsentation (4:3)</PresentationFormat>
  <Paragraphs>113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Computational Haptics Labratory Project Presentation</vt:lpstr>
      <vt:lpstr>Haptics Showroom</vt:lpstr>
      <vt:lpstr>Possible objects to be included</vt:lpstr>
      <vt:lpstr>Haptics Showroom</vt:lpstr>
      <vt:lpstr>Heating or cooling</vt:lpstr>
      <vt:lpstr>Haptic tool with advanced capabilities</vt:lpstr>
      <vt:lpstr>Task allocation</vt:lpstr>
      <vt:lpstr>Time Plan</vt:lpstr>
    </vt:vector>
  </TitlesOfParts>
  <Company>Technische Universität München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Haptics Showroom</dc:title>
  <dc:creator>Bohnengel, Hannes</dc:creator>
  <cp:lastModifiedBy>ga87taq</cp:lastModifiedBy>
  <cp:revision>70</cp:revision>
  <cp:lastPrinted>2015-07-30T14:04:45Z</cp:lastPrinted>
  <dcterms:created xsi:type="dcterms:W3CDTF">2017-06-26T15:56:43Z</dcterms:created>
  <dcterms:modified xsi:type="dcterms:W3CDTF">2017-07-03T07:41:04Z</dcterms:modified>
</cp:coreProperties>
</file>