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64" r:id="rId3"/>
    <p:sldId id="258" r:id="rId4"/>
    <p:sldId id="266" r:id="rId5"/>
    <p:sldId id="268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04F"/>
    <a:srgbClr val="F9F9FA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8" autoAdjust="0"/>
    <p:restoredTop sz="86259"/>
  </p:normalViewPr>
  <p:slideViewPr>
    <p:cSldViewPr snapToGrid="0">
      <p:cViewPr>
        <p:scale>
          <a:sx n="100" d="100"/>
          <a:sy n="100" d="100"/>
        </p:scale>
        <p:origin x="53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D0FA6-2518-7647-8944-A72CECAFAE65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0ED46-DE4F-1F4D-A8DB-EDF0683B7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ED46-DE4F-1F4D-A8DB-EDF0683B7A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4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ED46-DE4F-1F4D-A8DB-EDF0683B7A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ED46-DE4F-1F4D-A8DB-EDF0683B7A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ED46-DE4F-1F4D-A8DB-EDF0683B7A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0ED46-DE4F-1F4D-A8DB-EDF0683B7A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5686-EE42-EDCA-1EA4-008AE233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B1C92-FD88-F97E-A517-A89795D4B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B6A8-F799-EF0B-D361-A88837B8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7E0F-D285-03E6-208D-9701135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E1E81-CFF6-7087-2E0B-49477229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4572-73FF-1953-397E-CCD11066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4FF45-9742-9930-9370-FF8DDFC01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47F9-265C-99BC-D987-0218DA76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BF9AD-1618-4A73-7B79-650D47EE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E86A-5A0A-FF69-DC57-EA39004D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D5522-3F6F-0523-1246-BF4764644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F17F3-6028-D591-6913-5476FC413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0959-EEFD-2267-F646-68E367CD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5E83-BEFD-340E-5644-19CA127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E053-8CC9-3FF2-9086-9B22840B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8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63E5-FECC-4AD4-8AD0-E6B4253CCB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11882"/>
            <a:ext cx="9144000" cy="1024337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2DEC3-DD6E-46C6-ADE4-A1322A3970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27537"/>
            <a:ext cx="9144000" cy="578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98DF7F-086C-4003-AD85-2778FE5426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"/>
            <a:ext cx="16256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From: Authors (Year)</a:t>
            </a:r>
          </a:p>
        </p:txBody>
      </p:sp>
    </p:spTree>
    <p:extLst>
      <p:ext uri="{BB962C8B-B14F-4D97-AF65-F5344CB8AC3E}">
        <p14:creationId xmlns:p14="http://schemas.microsoft.com/office/powerpoint/2010/main" val="30412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95B2-E6AD-45C7-BCB6-A398756AC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44598"/>
            <a:ext cx="10515600" cy="846090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0057-FAF8-4B6F-9EF2-5B03655522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723596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4771739-9694-467D-AAE3-B36B7E78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"/>
            <a:ext cx="16256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From: Authors (Year)</a:t>
            </a:r>
          </a:p>
        </p:txBody>
      </p:sp>
    </p:spTree>
    <p:extLst>
      <p:ext uri="{BB962C8B-B14F-4D97-AF65-F5344CB8AC3E}">
        <p14:creationId xmlns:p14="http://schemas.microsoft.com/office/powerpoint/2010/main" val="1753667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9D4E5-198E-422F-98C6-04B71F8C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09083"/>
            <a:ext cx="5157787" cy="54550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023A0-5763-4671-B620-E4AB52B0F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77155"/>
            <a:ext cx="5157787" cy="322562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20DA5-3F57-4919-AAA9-C932C3E14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09083"/>
            <a:ext cx="5183188" cy="54550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F18C1-DB2E-4C8B-A4E1-0CF8143B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7155"/>
            <a:ext cx="5183188" cy="322562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F657171-153B-4A40-8BC7-4D1878E60B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2400"/>
            <a:ext cx="16256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From: Authors (Year)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86FADD-5DF8-4DE0-9B5F-6B8B63A80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25938"/>
            <a:ext cx="10515600" cy="843546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8045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A3A5-039D-4C49-9A7B-54140FA88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25937"/>
            <a:ext cx="10515600" cy="894951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D8F1-9489-41BC-AE95-532AA5D95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5824"/>
            <a:ext cx="5181600" cy="3874356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9A332-27D0-48EF-A068-0A0DA83E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5824"/>
            <a:ext cx="5181600" cy="384923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14A25B0-532F-4CF5-A6FD-BEDCA7C09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2400"/>
            <a:ext cx="16256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From: Authors (Year)</a:t>
            </a:r>
          </a:p>
        </p:txBody>
      </p:sp>
    </p:spTree>
    <p:extLst>
      <p:ext uri="{BB962C8B-B14F-4D97-AF65-F5344CB8AC3E}">
        <p14:creationId xmlns:p14="http://schemas.microsoft.com/office/powerpoint/2010/main" val="97463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D8F1-9489-41BC-AE95-532AA5D95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95737"/>
            <a:ext cx="5181600" cy="470463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9A332-27D0-48EF-A068-0A0DA83E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2414"/>
            <a:ext cx="5181600" cy="4704926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14A25B0-532F-4CF5-A6FD-BEDCA7C09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2400"/>
            <a:ext cx="16256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From: Authors (Year)</a:t>
            </a:r>
          </a:p>
        </p:txBody>
      </p:sp>
    </p:spTree>
    <p:extLst>
      <p:ext uri="{BB962C8B-B14F-4D97-AF65-F5344CB8AC3E}">
        <p14:creationId xmlns:p14="http://schemas.microsoft.com/office/powerpoint/2010/main" val="1571338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45FB-9249-4829-9526-44439CF3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73" y="4565018"/>
            <a:ext cx="10965821" cy="44673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0EC7DF6-3075-44C6-9E68-716792EF41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2400"/>
            <a:ext cx="16256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From: Authors (Year)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3FEFC5F-DF36-4710-B3C8-41074CC2F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7273" y="900437"/>
            <a:ext cx="10965820" cy="3448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D64EE1A-5678-4F6D-9162-6B36E96ED8E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7273" y="5157279"/>
            <a:ext cx="10965820" cy="2802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B3B-A3CA-3016-5FFF-C759DEFA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81D-4858-D1F5-E36F-2E0BE518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D23F-2D86-2781-010C-E6F24393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98CF-E269-89A0-CE91-A6B0EE2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9F73-BDC0-636C-F4EC-2773BA52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77C2-7229-92CB-3F2B-2AC6E493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97CB3-5CF7-82C8-F180-859D6BB3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80BA-BAF8-0F66-1A44-E081CE30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9EAA-B65F-6BC1-C68C-A0D5C5EE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7477-23A2-B0DF-8516-8138DC5D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ADF-9B94-5C8C-E6FC-CEBEEA44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6AAE-3F3C-B43C-BC05-49D3CE1D1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8ED6A-665A-0CBF-E5F3-A848A1FB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5C69-5D12-C58A-3C52-85B234E1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DF217-2463-ECD7-C43B-622036D1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E079E-7D7B-61E5-83F5-F959E01D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F805-FE0B-7972-2445-0CFF3677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DB74-529F-9164-1C9B-2F32E342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BE782-91D7-1AA0-47AB-32E8505A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2D500-8AA0-4B3F-9B68-160B99011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EEF5-97E3-B965-55FC-6F8BC684F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D092-C182-3AA2-4A06-70B4E827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02AE3-4B9A-CEA8-80D2-9E7F1C1F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20A9-2E9E-72EC-25EA-7FDDFAD3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EBBE-BF74-4459-46B0-EEBC9391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FC843-2C13-01AA-1415-95D426EB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D8135-537C-A6A1-AB80-B0D07902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D5F65-CF0A-6F62-7B51-3443E608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EB541-5F1F-8414-B66B-49F9582D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8A4CF-1C71-09C9-FBE0-19F96B0E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7B9E1-69A0-85E6-585B-A7655051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C1EF-6ED9-0E43-7627-6ADF1F1D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45E3-E400-EACF-CB90-F311E3D7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0E406-8971-75ED-D56D-0A93E203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CFC9-7E63-9E4E-015B-1372F0E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AD622-7E91-B7C3-8DCA-1DC16523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3A14-860A-086A-1449-7CE2DED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B58E-5350-51FF-6C38-7AB219DB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762F2-E9C7-2DE5-F43F-789935F80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38B1C-0DD2-FB1E-FE06-B6D37925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063B-4D3D-4682-F544-959A2653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33480-4264-84E0-EEF7-8BB37AA4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0019F-3F69-74F5-831C-5EE60858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69825-9B79-8AA8-DF6F-417E32E1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A2597-2C00-3BEA-E111-1EE93FAC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CDBA-E340-2BC9-DF55-83F5AD470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839F-AEF2-D94F-81B7-4B4FEFF4211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1BCD-1F99-AB70-A90E-5DA900D77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1C22-C719-88E8-586C-409972CC0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7AE-E651-ED47-B1FF-4848CD08D8F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4605EE8-B049-9FB4-3FA8-9BB022A19CE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52" r:id="rId15"/>
    <p:sldLayoutId id="2147483660" r:id="rId16"/>
    <p:sldLayoutId id="21474836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5FFE-99CC-492A-9D55-2A6AD2D3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Fields of Gold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B7129-8927-4623-A1C2-7D048E177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Scraping Web Data </a:t>
            </a:r>
            <a:br>
              <a:rPr lang="en-US" sz="4400" dirty="0"/>
            </a:br>
            <a:r>
              <a:rPr lang="en-US" sz="4400" dirty="0"/>
              <a:t>for Marketing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8B726-1D31-4C78-8DB4-2E0BBD1A3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599" y="152400"/>
            <a:ext cx="3813717" cy="22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Boegershausen, Datta, Borah, and Stephen (2022)</a:t>
            </a:r>
          </a:p>
        </p:txBody>
      </p:sp>
    </p:spTree>
    <p:extLst>
      <p:ext uri="{BB962C8B-B14F-4D97-AF65-F5344CB8AC3E}">
        <p14:creationId xmlns:p14="http://schemas.microsoft.com/office/powerpoint/2010/main" val="1529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A36E-1312-4F4B-BAA0-D130108A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Enormous &amp; diverse web data for marketing research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3BE78D2-D224-D701-9FC0-CA7889160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599" y="152400"/>
            <a:ext cx="3813717" cy="22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Boegershausen, Datta, Borah, and Stephen (2022)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F618B6-F0A2-2F8F-3A49-572D263608C9}"/>
              </a:ext>
            </a:extLst>
          </p:cNvPr>
          <p:cNvGrpSpPr/>
          <p:nvPr/>
        </p:nvGrpSpPr>
        <p:grpSpPr>
          <a:xfrm>
            <a:off x="7266909" y="1895392"/>
            <a:ext cx="5876241" cy="855213"/>
            <a:chOff x="717829" y="4127815"/>
            <a:chExt cx="5876241" cy="8552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6F1153B-A8AE-F451-00D7-EC01EBBB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29" y="4127815"/>
              <a:ext cx="1331689" cy="85521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2CD6AF-7630-EA6E-5A22-B7FE4D9764D7}"/>
                </a:ext>
              </a:extLst>
            </p:cNvPr>
            <p:cNvSpPr txBox="1"/>
            <p:nvPr/>
          </p:nvSpPr>
          <p:spPr>
            <a:xfrm>
              <a:off x="1998682" y="4339978"/>
              <a:ext cx="4595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~ 244m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reviews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7BD2AA-C12A-FCE0-CBA0-5B21DF121045}"/>
              </a:ext>
            </a:extLst>
          </p:cNvPr>
          <p:cNvGrpSpPr/>
          <p:nvPr/>
        </p:nvGrpSpPr>
        <p:grpSpPr>
          <a:xfrm>
            <a:off x="7489169" y="2918363"/>
            <a:ext cx="6864383" cy="684466"/>
            <a:chOff x="890661" y="5150786"/>
            <a:chExt cx="6864383" cy="68446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1AC96E6-954B-DB85-53E8-C46927B8B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661" y="5150786"/>
              <a:ext cx="986025" cy="68446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85A165-9D27-6D33-2BED-099D8B37230B}"/>
                </a:ext>
              </a:extLst>
            </p:cNvPr>
            <p:cNvSpPr txBox="1"/>
            <p:nvPr/>
          </p:nvSpPr>
          <p:spPr>
            <a:xfrm>
              <a:off x="1998681" y="5277576"/>
              <a:ext cx="57563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&gt; 1b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reviews &amp; opinions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B8A86A-62AA-E298-FF9F-A3E41E2A68F6}"/>
              </a:ext>
            </a:extLst>
          </p:cNvPr>
          <p:cNvGrpSpPr/>
          <p:nvPr/>
        </p:nvGrpSpPr>
        <p:grpSpPr>
          <a:xfrm>
            <a:off x="7513883" y="3723442"/>
            <a:ext cx="8409071" cy="1808746"/>
            <a:chOff x="7839690" y="4107395"/>
            <a:chExt cx="8409071" cy="180874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0000056-2F21-9535-C33A-D0627B934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6964" y="5069897"/>
              <a:ext cx="881504" cy="84624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181360-410C-22B8-1F4D-E9C7EA118BE4}"/>
                </a:ext>
              </a:extLst>
            </p:cNvPr>
            <p:cNvSpPr txBox="1"/>
            <p:nvPr/>
          </p:nvSpPr>
          <p:spPr>
            <a:xfrm>
              <a:off x="8902724" y="5277576"/>
              <a:ext cx="57563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556K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projects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A03D697-446A-7C9C-10F2-1233C249F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9690" y="4107395"/>
              <a:ext cx="896053" cy="896053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45751C-8EEE-DE83-2470-D98480BCC17F}"/>
                </a:ext>
              </a:extLst>
            </p:cNvPr>
            <p:cNvSpPr txBox="1"/>
            <p:nvPr/>
          </p:nvSpPr>
          <p:spPr>
            <a:xfrm>
              <a:off x="8902724" y="4339978"/>
              <a:ext cx="73460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500m/day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CEDF75-C64A-692E-7E94-05641C26303B}"/>
              </a:ext>
            </a:extLst>
          </p:cNvPr>
          <p:cNvGrpSpPr/>
          <p:nvPr/>
        </p:nvGrpSpPr>
        <p:grpSpPr>
          <a:xfrm>
            <a:off x="773488" y="1946566"/>
            <a:ext cx="4885904" cy="2996542"/>
            <a:chOff x="2844793" y="1489720"/>
            <a:chExt cx="4885904" cy="29965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D488C7D-556C-E0A6-2023-D7F44A18F3DE}"/>
                </a:ext>
              </a:extLst>
            </p:cNvPr>
            <p:cNvGrpSpPr/>
            <p:nvPr/>
          </p:nvGrpSpPr>
          <p:grpSpPr>
            <a:xfrm>
              <a:off x="2844793" y="1489720"/>
              <a:ext cx="1664120" cy="1084476"/>
              <a:chOff x="541860" y="1489720"/>
              <a:chExt cx="1664120" cy="108447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D4DEE6-73F9-DE4F-4CFC-E9F6B331C4A9}"/>
                  </a:ext>
                </a:extLst>
              </p:cNvPr>
              <p:cNvSpPr txBox="1"/>
              <p:nvPr/>
            </p:nvSpPr>
            <p:spPr>
              <a:xfrm>
                <a:off x="541860" y="1489720"/>
                <a:ext cx="16641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7:11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C581FA-7476-6050-F0E8-B50E5D076CDB}"/>
                  </a:ext>
                </a:extLst>
              </p:cNvPr>
              <p:cNvSpPr txBox="1"/>
              <p:nvPr/>
            </p:nvSpPr>
            <p:spPr>
              <a:xfrm>
                <a:off x="541860" y="2204864"/>
                <a:ext cx="130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hours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8F22B7-7ACE-F06E-ACE5-D7002D49F933}"/>
                </a:ext>
              </a:extLst>
            </p:cNvPr>
            <p:cNvSpPr txBox="1"/>
            <p:nvPr/>
          </p:nvSpPr>
          <p:spPr>
            <a:xfrm>
              <a:off x="4830022" y="1535887"/>
              <a:ext cx="29006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 spent online</a:t>
              </a:r>
              <a:r>
                <a:rPr lang="en-CA" sz="2200" dirty="0">
                  <a:latin typeface="Arial" panose="020B0604020202020204" pitchFamily="34" charset="0"/>
                  <a:cs typeface="Arial" panose="020B0604020202020204" pitchFamily="34" charset="0"/>
                </a:rPr>
                <a:t> per day by the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average American consumer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78CD1E-C37A-C6A0-DD90-81D70CA5031A}"/>
                </a:ext>
              </a:extLst>
            </p:cNvPr>
            <p:cNvSpPr txBox="1"/>
            <p:nvPr/>
          </p:nvSpPr>
          <p:spPr>
            <a:xfrm>
              <a:off x="2855137" y="2993545"/>
              <a:ext cx="2592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85%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2A92E3-1DBF-791D-29E9-06AB51AD4716}"/>
                </a:ext>
              </a:extLst>
            </p:cNvPr>
            <p:cNvSpPr txBox="1"/>
            <p:nvPr/>
          </p:nvSpPr>
          <p:spPr>
            <a:xfrm>
              <a:off x="4840366" y="3039712"/>
              <a:ext cx="27683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x-none" sz="2200" dirty="0">
                  <a:latin typeface="Arial" panose="020B0604020202020204" pitchFamily="34" charset="0"/>
                  <a:cs typeface="Arial" panose="020B0604020202020204" pitchFamily="34" charset="0"/>
                </a:rPr>
                <a:t>roportion of 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US consumers that </a:t>
              </a:r>
              <a:b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use the Internet every single day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67E854-97F3-4D12-8CD8-2011FD15C828}"/>
              </a:ext>
            </a:extLst>
          </p:cNvPr>
          <p:cNvSpPr txBox="1"/>
          <p:nvPr/>
        </p:nvSpPr>
        <p:spPr>
          <a:xfrm>
            <a:off x="2438400" y="5916141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available company and market research statistics in May 2022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4B55D9A-1238-1659-1829-97F9B45D420B}"/>
              </a:ext>
            </a:extLst>
          </p:cNvPr>
          <p:cNvSpPr/>
          <p:nvPr/>
        </p:nvSpPr>
        <p:spPr>
          <a:xfrm>
            <a:off x="5807676" y="3144390"/>
            <a:ext cx="1322173" cy="6549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43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322F1F3-EF5E-181B-AB05-E09E0D7A8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99" y="152400"/>
            <a:ext cx="3953108" cy="22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Boegershausen, Datta, Borah, and Stephen (2022)</a:t>
            </a:r>
          </a:p>
        </p:txBody>
      </p:sp>
      <p:pic>
        <p:nvPicPr>
          <p:cNvPr id="14" name="Picture 4" descr="Top API Developers for Hire | Best API Development Services in India | Application  programming interface, Development, Business benefits">
            <a:extLst>
              <a:ext uri="{FF2B5EF4-FFF2-40B4-BE49-F238E27FC236}">
                <a16:creationId xmlns:a16="http://schemas.microsoft.com/office/drawing/2014/main" id="{A3C45138-809E-1EFA-880D-FE970335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2609" y="1846754"/>
            <a:ext cx="1879922" cy="93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8D4340-9CB6-1A3C-8CED-1CD69D004363}"/>
              </a:ext>
            </a:extLst>
          </p:cNvPr>
          <p:cNvSpPr txBox="1"/>
          <p:nvPr/>
        </p:nvSpPr>
        <p:spPr>
          <a:xfrm>
            <a:off x="1737648" y="206802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D77260-C01A-40B0-F04E-19A08FC669F3}"/>
              </a:ext>
            </a:extLst>
          </p:cNvPr>
          <p:cNvGrpSpPr/>
          <p:nvPr/>
        </p:nvGrpSpPr>
        <p:grpSpPr>
          <a:xfrm>
            <a:off x="6312608" y="3486408"/>
            <a:ext cx="5040000" cy="1959095"/>
            <a:chOff x="6312608" y="3486408"/>
            <a:chExt cx="5040000" cy="19590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46D763-A609-DE81-2A4F-DB6F108844F7}"/>
                </a:ext>
              </a:extLst>
            </p:cNvPr>
            <p:cNvSpPr/>
            <p:nvPr/>
          </p:nvSpPr>
          <p:spPr>
            <a:xfrm>
              <a:off x="6312608" y="3486408"/>
              <a:ext cx="5040000" cy="1959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>
                  <a:solidFill>
                    <a:srgbClr val="093B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SOURCES</a:t>
              </a:r>
            </a:p>
          </p:txBody>
        </p:sp>
        <p:pic>
          <p:nvPicPr>
            <p:cNvPr id="18" name="Picture 17" descr="Amazon&amp;#39;s New Product Advertising API Rules for Affiliates - What to Do?">
              <a:extLst>
                <a:ext uri="{FF2B5EF4-FFF2-40B4-BE49-F238E27FC236}">
                  <a16:creationId xmlns:a16="http://schemas.microsoft.com/office/drawing/2014/main" id="{185FB2F1-CEBC-343E-8392-392FA24BAC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196" b="36500"/>
            <a:stretch/>
          </p:blipFill>
          <p:spPr bwMode="auto">
            <a:xfrm>
              <a:off x="6456623" y="4799348"/>
              <a:ext cx="2232248" cy="480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Cloud Vision API - INMEDIATUM">
              <a:extLst>
                <a:ext uri="{FF2B5EF4-FFF2-40B4-BE49-F238E27FC236}">
                  <a16:creationId xmlns:a16="http://schemas.microsoft.com/office/drawing/2014/main" id="{812DF00F-E819-1747-9C49-7E0DC1DB7C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411" b="17854"/>
            <a:stretch/>
          </p:blipFill>
          <p:spPr bwMode="auto">
            <a:xfrm>
              <a:off x="8976903" y="3931138"/>
              <a:ext cx="2247143" cy="606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Home | Spotify for Developers">
              <a:extLst>
                <a:ext uri="{FF2B5EF4-FFF2-40B4-BE49-F238E27FC236}">
                  <a16:creationId xmlns:a16="http://schemas.microsoft.com/office/drawing/2014/main" id="{48EE0B0B-D02A-68A6-37D8-627CD66FB4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28631" y="4062255"/>
              <a:ext cx="2124120" cy="386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B15B48-AA03-B076-7EBD-5C659C2A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4895" y="4724799"/>
              <a:ext cx="1836738" cy="605732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F41A4F-92F3-872F-C69E-27D78F329317}"/>
              </a:ext>
            </a:extLst>
          </p:cNvPr>
          <p:cNvSpPr txBox="1"/>
          <p:nvPr/>
        </p:nvSpPr>
        <p:spPr>
          <a:xfrm>
            <a:off x="6238428" y="2795698"/>
            <a:ext cx="576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allow programmatic access to the internal </a:t>
            </a:r>
            <a:br>
              <a:rPr lang="en-US" sz="16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 or algorithms of data providers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37AC2-F6E9-56C9-5B87-04AB1980B66E}"/>
              </a:ext>
            </a:extLst>
          </p:cNvPr>
          <p:cNvSpPr txBox="1"/>
          <p:nvPr/>
        </p:nvSpPr>
        <p:spPr>
          <a:xfrm>
            <a:off x="6238428" y="5525195"/>
            <a:ext cx="568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articles:</a:t>
            </a:r>
            <a:b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Tellis</a:t>
            </a:r>
            <a: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(2019); Toubia and Stephen (2013)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AC46E0-713E-FBF2-CE31-7732C0835E27}"/>
              </a:ext>
            </a:extLst>
          </p:cNvPr>
          <p:cNvSpPr txBox="1"/>
          <p:nvPr/>
        </p:nvSpPr>
        <p:spPr>
          <a:xfrm>
            <a:off x="693016" y="2795698"/>
            <a:ext cx="547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the process of developing software to automatically collect information displayed in a web browser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74111F-1B1B-6134-FF07-1164FDB261AF}"/>
              </a:ext>
            </a:extLst>
          </p:cNvPr>
          <p:cNvSpPr/>
          <p:nvPr/>
        </p:nvSpPr>
        <p:spPr>
          <a:xfrm>
            <a:off x="693812" y="3457553"/>
            <a:ext cx="5040000" cy="1959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u="sng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SOURCES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6D0F9-62C6-C6E3-45F7-41A86C4DD047}"/>
              </a:ext>
            </a:extLst>
          </p:cNvPr>
          <p:cNvSpPr txBox="1"/>
          <p:nvPr/>
        </p:nvSpPr>
        <p:spPr>
          <a:xfrm>
            <a:off x="693016" y="5525195"/>
            <a:ext cx="547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articles: </a:t>
            </a:r>
            <a:b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Chevalier and </a:t>
            </a:r>
            <a:r>
              <a:rPr lang="en-US" sz="1400" dirty="0" err="1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Mayzlin</a:t>
            </a:r>
            <a: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(2006); Ludwig et al. (2013)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797AF99-7295-5767-CFD9-22407B6C1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7126" y="4308662"/>
            <a:ext cx="1836739" cy="5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A1B119-80B2-55E1-BD2D-C8B37AB5F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8017" y="4243615"/>
            <a:ext cx="986025" cy="684466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532CBAC2-991D-D646-3831-F1E266F3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598"/>
            <a:ext cx="10515600" cy="84609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Web scraping &amp; APIs can be used </a:t>
            </a:r>
            <a:br>
              <a:rPr lang="en-US" sz="3200" dirty="0"/>
            </a:br>
            <a:r>
              <a:rPr lang="en-US" sz="3200" dirty="0"/>
              <a:t>to extract web data at scale</a:t>
            </a:r>
          </a:p>
        </p:txBody>
      </p:sp>
      <p:pic>
        <p:nvPicPr>
          <p:cNvPr id="32" name="Graphic 31" descr="Spider web outline">
            <a:extLst>
              <a:ext uri="{FF2B5EF4-FFF2-40B4-BE49-F238E27FC236}">
                <a16:creationId xmlns:a16="http://schemas.microsoft.com/office/drawing/2014/main" id="{C8B40EBB-49AC-E52F-08E3-30EE0810C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135" y="1804269"/>
            <a:ext cx="927617" cy="9276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7BC2B7-DFC1-9167-5706-A8731BC202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829" y="4127815"/>
            <a:ext cx="1331689" cy="8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08599A-0E80-7F53-2FAF-CA22DD54FA58}"/>
              </a:ext>
            </a:extLst>
          </p:cNvPr>
          <p:cNvSpPr/>
          <p:nvPr/>
        </p:nvSpPr>
        <p:spPr>
          <a:xfrm>
            <a:off x="6315307" y="1825852"/>
            <a:ext cx="5038493" cy="19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Boosting ecological value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Google Trends">
            <a:extLst>
              <a:ext uri="{FF2B5EF4-FFF2-40B4-BE49-F238E27FC236}">
                <a16:creationId xmlns:a16="http://schemas.microsoft.com/office/drawing/2014/main" id="{2FF4F193-1154-E4F5-ACC6-569F8035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367" y="2154286"/>
            <a:ext cx="3127513" cy="13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D1A36E-1312-4F4B-BAA0-D130108A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Highly versatile data collection technique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707E1-ED81-4EF9-855B-EB17DB883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599" y="152400"/>
            <a:ext cx="3964459" cy="22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Boegershausen, Datta, Borah, and Stephen (2022)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2CF68-DFA6-3900-AAAB-6BEE286A267E}"/>
              </a:ext>
            </a:extLst>
          </p:cNvPr>
          <p:cNvSpPr/>
          <p:nvPr/>
        </p:nvSpPr>
        <p:spPr>
          <a:xfrm>
            <a:off x="838199" y="1825625"/>
            <a:ext cx="5038493" cy="19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Studying new phenomena</a:t>
            </a: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A0982-15FC-4465-1920-3EB408CF1780}"/>
              </a:ext>
            </a:extLst>
          </p:cNvPr>
          <p:cNvSpPr/>
          <p:nvPr/>
        </p:nvSpPr>
        <p:spPr>
          <a:xfrm>
            <a:off x="838199" y="3940562"/>
            <a:ext cx="5038493" cy="19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Facilitating methodological advancement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68A966-0B9E-64FA-7ACA-C3A8E5CC9416}"/>
              </a:ext>
            </a:extLst>
          </p:cNvPr>
          <p:cNvSpPr/>
          <p:nvPr/>
        </p:nvSpPr>
        <p:spPr>
          <a:xfrm>
            <a:off x="6315307" y="3940789"/>
            <a:ext cx="5038493" cy="19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Improving measurement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2B37C-843A-1351-83A6-A73A74501458}"/>
              </a:ext>
            </a:extLst>
          </p:cNvPr>
          <p:cNvSpPr/>
          <p:nvPr/>
        </p:nvSpPr>
        <p:spPr>
          <a:xfrm rot="16200000">
            <a:off x="49588" y="2614238"/>
            <a:ext cx="1980000" cy="402773"/>
          </a:xfrm>
          <a:prstGeom prst="rect">
            <a:avLst/>
          </a:prstGeom>
          <a:solidFill>
            <a:srgbClr val="1E304F"/>
          </a:solidFill>
          <a:ln>
            <a:solidFill>
              <a:srgbClr val="1E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CA" sz="1600" dirty="0"/>
              <a:t>①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F5FB4-75EC-1504-8A01-C14879BE2A3B}"/>
              </a:ext>
            </a:extLst>
          </p:cNvPr>
          <p:cNvSpPr/>
          <p:nvPr/>
        </p:nvSpPr>
        <p:spPr>
          <a:xfrm rot="16200000">
            <a:off x="5527895" y="2613153"/>
            <a:ext cx="1980000" cy="402773"/>
          </a:xfrm>
          <a:prstGeom prst="rect">
            <a:avLst/>
          </a:prstGeom>
          <a:solidFill>
            <a:srgbClr val="1E304F"/>
          </a:solidFill>
          <a:ln>
            <a:solidFill>
              <a:srgbClr val="1E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CA" sz="1600" dirty="0"/>
              <a:t>② 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DF68C-3CF8-3278-2069-301900B68F3E}"/>
              </a:ext>
            </a:extLst>
          </p:cNvPr>
          <p:cNvSpPr/>
          <p:nvPr/>
        </p:nvSpPr>
        <p:spPr>
          <a:xfrm rot="16200000">
            <a:off x="49588" y="4729175"/>
            <a:ext cx="1980000" cy="402773"/>
          </a:xfrm>
          <a:prstGeom prst="rect">
            <a:avLst/>
          </a:prstGeom>
          <a:solidFill>
            <a:srgbClr val="1E304F"/>
          </a:solidFill>
          <a:ln>
            <a:solidFill>
              <a:srgbClr val="1E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CA" sz="1600" dirty="0"/>
              <a:t>③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2828A-8472-E53D-468D-B843EE7F4B2D}"/>
              </a:ext>
            </a:extLst>
          </p:cNvPr>
          <p:cNvSpPr/>
          <p:nvPr/>
        </p:nvSpPr>
        <p:spPr>
          <a:xfrm rot="16200000">
            <a:off x="5527896" y="4727004"/>
            <a:ext cx="1980000" cy="402773"/>
          </a:xfrm>
          <a:prstGeom prst="rect">
            <a:avLst/>
          </a:prstGeom>
          <a:solidFill>
            <a:srgbClr val="1E304F"/>
          </a:solidFill>
          <a:ln>
            <a:solidFill>
              <a:srgbClr val="1E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US" sz="1600" dirty="0"/>
              <a:t>④</a:t>
            </a:r>
            <a:r>
              <a:rPr lang="en-CA" sz="1600" dirty="0"/>
              <a:t> 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F3F902-4E3B-C01E-79CE-E0E06D7D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9589" y="2539809"/>
            <a:ext cx="172800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and Brand Assets — Spotify">
            <a:extLst>
              <a:ext uri="{FF2B5EF4-FFF2-40B4-BE49-F238E27FC236}">
                <a16:creationId xmlns:a16="http://schemas.microsoft.com/office/drawing/2014/main" id="{5BEC2940-C4B8-BADA-9A73-9DC43EA4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458" y="2539809"/>
            <a:ext cx="179921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F2AD05C-9167-FFB6-4C60-5B1E971F6F7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C7EBC"/>
              </a:clrFrom>
              <a:clrTo>
                <a:srgbClr val="0C7E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927" y="4449262"/>
            <a:ext cx="2316531" cy="14691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7615F4-2DCF-8490-031F-889EEAA2D79C}"/>
              </a:ext>
            </a:extLst>
          </p:cNvPr>
          <p:cNvSpPr txBox="1"/>
          <p:nvPr/>
        </p:nvSpPr>
        <p:spPr>
          <a:xfrm>
            <a:off x="1977116" y="3559404"/>
            <a:ext cx="389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Zervas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et al. (2017); Datta et al. (2018)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27FE97-2E5F-419B-3B9B-DA2A3B4A5DD2}"/>
              </a:ext>
            </a:extLst>
          </p:cNvPr>
          <p:cNvSpPr txBox="1"/>
          <p:nvPr/>
        </p:nvSpPr>
        <p:spPr>
          <a:xfrm>
            <a:off x="7454224" y="3559631"/>
            <a:ext cx="389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e.g., Du et al. (2015); Ludwig et al. (2013)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754CED-25AD-F5D1-F01C-0F72F8215E6A}"/>
              </a:ext>
            </a:extLst>
          </p:cNvPr>
          <p:cNvSpPr txBox="1"/>
          <p:nvPr/>
        </p:nvSpPr>
        <p:spPr>
          <a:xfrm>
            <a:off x="1977116" y="5674341"/>
            <a:ext cx="389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Netzer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et al. (2012); Liu et al. (2020)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F24DD62-DF56-388E-03A4-70AF06BC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6904" y="4694806"/>
            <a:ext cx="844598" cy="8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ather Underground (weather service) - Wikipedia">
            <a:extLst>
              <a:ext uri="{FF2B5EF4-FFF2-40B4-BE49-F238E27FC236}">
                <a16:creationId xmlns:a16="http://schemas.microsoft.com/office/drawing/2014/main" id="{B2CB9DA6-24E2-B6B7-6B12-AE0DDE4B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7742" y="4738236"/>
            <a:ext cx="966116" cy="7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C09A69-B466-863E-4060-9735256FD22A}"/>
              </a:ext>
            </a:extLst>
          </p:cNvPr>
          <p:cNvSpPr txBox="1"/>
          <p:nvPr/>
        </p:nvSpPr>
        <p:spPr>
          <a:xfrm>
            <a:off x="7454224" y="5674568"/>
            <a:ext cx="389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e.g., Li et al. (2017); Datta et al. (2022)</a:t>
            </a:r>
          </a:p>
        </p:txBody>
      </p:sp>
      <p:sp>
        <p:nvSpPr>
          <p:cNvPr id="22" name="AutoShape 14" descr="Holidays are hard. Holiday API makes them easy.">
            <a:extLst>
              <a:ext uri="{FF2B5EF4-FFF2-40B4-BE49-F238E27FC236}">
                <a16:creationId xmlns:a16="http://schemas.microsoft.com/office/drawing/2014/main" id="{E51F3E6F-3478-512B-09A1-FF8E1FA2AF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7F29E5-8690-A9FE-A7FA-D9A7A450F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0360" y="2641579"/>
            <a:ext cx="2133600" cy="393700"/>
          </a:xfrm>
          <a:prstGeom prst="rect">
            <a:avLst/>
          </a:prstGeom>
        </p:spPr>
      </p:pic>
      <p:pic>
        <p:nvPicPr>
          <p:cNvPr id="1040" name="Picture 16" descr="Holiday API - Crunchbase Company Profile &amp; Funding">
            <a:extLst>
              <a:ext uri="{FF2B5EF4-FFF2-40B4-BE49-F238E27FC236}">
                <a16:creationId xmlns:a16="http://schemas.microsoft.com/office/drawing/2014/main" id="{5E791938-60D1-293B-D058-D231F9088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965" b="39527"/>
          <a:stretch/>
        </p:blipFill>
        <p:spPr bwMode="auto">
          <a:xfrm>
            <a:off x="8729790" y="4895723"/>
            <a:ext cx="2159000" cy="44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A36E-1312-4F4B-BAA0-D130108A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Collecting valid web data poses </a:t>
            </a:r>
            <a:r>
              <a:rPr lang="en-US" sz="3200" dirty="0">
                <a:solidFill>
                  <a:srgbClr val="C00000"/>
                </a:solidFill>
              </a:rPr>
              <a:t>many challenges</a:t>
            </a:r>
            <a:r>
              <a:rPr lang="en-US" sz="32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1C34-C73D-4515-A7FB-8785273C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Validity concerns may arise from, among others:</a:t>
            </a:r>
          </a:p>
          <a:p>
            <a:r>
              <a:rPr lang="en-US" sz="2000" dirty="0"/>
              <a:t>failing to capture contextual information in a rapidly changing environment </a:t>
            </a:r>
            <a:br>
              <a:rPr lang="en-US" sz="2000" dirty="0"/>
            </a:br>
            <a:r>
              <a:rPr lang="en-US" sz="1600" dirty="0"/>
              <a:t>(e.g., updates to the website’s data-generating process)</a:t>
            </a:r>
          </a:p>
          <a:p>
            <a:r>
              <a:rPr lang="en-US" sz="2000" dirty="0"/>
              <a:t>not sufficiently aligning the psychological processes of interest with the </a:t>
            </a:r>
            <a:br>
              <a:rPr lang="en-US" sz="2000" dirty="0"/>
            </a:br>
            <a:r>
              <a:rPr lang="en-US" sz="2000" dirty="0"/>
              <a:t>frequency of data extraction on review platforms </a:t>
            </a:r>
            <a:br>
              <a:rPr lang="en-US" sz="2000" dirty="0"/>
            </a:br>
            <a:r>
              <a:rPr lang="en-US" sz="1600" dirty="0"/>
              <a:t>(e.g., the collected information does not capture the time when the behavior occurred)</a:t>
            </a:r>
          </a:p>
          <a:p>
            <a:r>
              <a:rPr lang="en-US" sz="2000" dirty="0"/>
              <a:t>overlooking the influence of algorithmic interference on e-commerce websites </a:t>
            </a:r>
            <a:br>
              <a:rPr lang="en-US" sz="2000" dirty="0"/>
            </a:br>
            <a:r>
              <a:rPr lang="en-US" sz="1600" dirty="0"/>
              <a:t>(e.g., the effect of personalization algorithms on information display)</a:t>
            </a:r>
          </a:p>
          <a:p>
            <a:r>
              <a:rPr lang="en-US" sz="2000" dirty="0"/>
              <a:t>failing to retain raw website or API data necessary for construct validation, </a:t>
            </a:r>
            <a:br>
              <a:rPr lang="en-US" sz="2000" dirty="0"/>
            </a:br>
            <a:r>
              <a:rPr lang="en-US" sz="2000" dirty="0"/>
              <a:t>sampling, and analysis</a:t>
            </a:r>
            <a:endParaRPr lang="en-CA" sz="2000" dirty="0"/>
          </a:p>
          <a:p>
            <a:r>
              <a:rPr lang="en-CA" sz="2000" dirty="0"/>
              <a:t>…and many more.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707E1-ED81-4EF9-855B-EB17DB883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599" y="152400"/>
            <a:ext cx="3964459" cy="22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Boegershausen, Datta, Borah, and Stephen (2022)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0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A36E-1312-4F4B-BAA0-D130108A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How to extract </a:t>
            </a:r>
            <a:r>
              <a:rPr lang="en-US" sz="3200">
                <a:solidFill>
                  <a:srgbClr val="C00000"/>
                </a:solidFill>
              </a:rPr>
              <a:t>valid</a:t>
            </a:r>
            <a:r>
              <a:rPr lang="en-US" sz="3200"/>
              <a:t> web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707E1-ED81-4EF9-855B-EB17DB883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599" y="152400"/>
            <a:ext cx="3964459" cy="2286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Boegershausen, Datta, Borah, and Stephen (2022)</a:t>
            </a:r>
          </a:p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03E59-6231-FB9E-FF49-200291A7E051}"/>
              </a:ext>
            </a:extLst>
          </p:cNvPr>
          <p:cNvGrpSpPr/>
          <p:nvPr/>
        </p:nvGrpSpPr>
        <p:grpSpPr>
          <a:xfrm>
            <a:off x="6123799" y="2154285"/>
            <a:ext cx="5184077" cy="3723595"/>
            <a:chOff x="6123799" y="2154285"/>
            <a:chExt cx="5184077" cy="37235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B66AF-BBC1-B730-6017-4C14685B992D}"/>
                </a:ext>
              </a:extLst>
            </p:cNvPr>
            <p:cNvSpPr/>
            <p:nvPr/>
          </p:nvSpPr>
          <p:spPr>
            <a:xfrm>
              <a:off x="8237121" y="5504580"/>
              <a:ext cx="916400" cy="37330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Validity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19751A56-52DF-4053-5014-5D352D4D35B8}"/>
                </a:ext>
              </a:extLst>
            </p:cNvPr>
            <p:cNvSpPr/>
            <p:nvPr/>
          </p:nvSpPr>
          <p:spPr>
            <a:xfrm rot="10800000">
              <a:off x="6878869" y="2648312"/>
              <a:ext cx="3643618" cy="286774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EB81B0-27BD-CB44-27A6-B1A34BDC83AC}"/>
                </a:ext>
              </a:extLst>
            </p:cNvPr>
            <p:cNvSpPr/>
            <p:nvPr/>
          </p:nvSpPr>
          <p:spPr>
            <a:xfrm>
              <a:off x="6123799" y="2154285"/>
              <a:ext cx="1510135" cy="37330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Technical feasibility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AD157B-534E-61DC-4181-B0CB0F96EF27}"/>
                </a:ext>
              </a:extLst>
            </p:cNvPr>
            <p:cNvSpPr/>
            <p:nvPr/>
          </p:nvSpPr>
          <p:spPr>
            <a:xfrm>
              <a:off x="9900041" y="2154285"/>
              <a:ext cx="1407835" cy="37330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Legal and ethical risks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3E7996-6B81-3E1A-28CE-07F4BBE4C088}"/>
                </a:ext>
              </a:extLst>
            </p:cNvPr>
            <p:cNvSpPr txBox="1"/>
            <p:nvPr/>
          </p:nvSpPr>
          <p:spPr>
            <a:xfrm>
              <a:off x="7529431" y="3675488"/>
              <a:ext cx="2342494" cy="609464"/>
            </a:xfrm>
            <a:prstGeom prst="flowChartAlternateProcess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lIns="144000" tIns="46800" rIns="144000" rtlCol="0" anchor="ctr" anchorCtr="0">
              <a:noAutofit/>
            </a:bodyPr>
            <a:lstStyle/>
            <a:p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2. Collection Design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7D7239-6F4E-E262-7C35-BE13F2DBC52C}"/>
                </a:ext>
              </a:extLst>
            </p:cNvPr>
            <p:cNvSpPr txBox="1"/>
            <p:nvPr/>
          </p:nvSpPr>
          <p:spPr>
            <a:xfrm>
              <a:off x="7529431" y="4484375"/>
              <a:ext cx="2342494" cy="613047"/>
            </a:xfrm>
            <a:prstGeom prst="flowChartAlternateProcess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lIns="144000" tIns="46800" rIns="144000" rtlCol="0" anchor="ctr" anchorCtr="0">
              <a:no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3. Data Extraction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61D60C-5FCD-B315-8E55-71967FD95812}"/>
                </a:ext>
              </a:extLst>
            </p:cNvPr>
            <p:cNvSpPr txBox="1"/>
            <p:nvPr/>
          </p:nvSpPr>
          <p:spPr>
            <a:xfrm>
              <a:off x="7529431" y="2866600"/>
              <a:ext cx="2342494" cy="609464"/>
            </a:xfrm>
            <a:prstGeom prst="flowChartAlternateProcess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lIns="144000" tIns="46800" rIns="144000" rtlCol="0" anchor="ctr" anchorCtr="0">
              <a:noAutofit/>
            </a:bodyPr>
            <a:lstStyle/>
            <a:p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1. Source Selection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78BE3C-D348-0CA0-CEA6-52C4EABB2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99" y="1816850"/>
            <a:ext cx="5489633" cy="372359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000" dirty="0"/>
              <a:t>Jointly consider </a:t>
            </a:r>
            <a:r>
              <a:rPr lang="en-US" sz="2000" b="1" dirty="0"/>
              <a:t>validity</a:t>
            </a:r>
            <a:r>
              <a:rPr lang="en-US" sz="2000" dirty="0"/>
              <a:t> concerns, alongside </a:t>
            </a:r>
            <a:r>
              <a:rPr lang="en-US" sz="2000" b="1" dirty="0"/>
              <a:t>technical</a:t>
            </a:r>
            <a:r>
              <a:rPr lang="en-US" sz="2000" dirty="0"/>
              <a:t> and </a:t>
            </a:r>
            <a:r>
              <a:rPr lang="en-US" sz="2000" b="1" dirty="0"/>
              <a:t>legal/ethical </a:t>
            </a:r>
            <a:r>
              <a:rPr lang="en-US" sz="2000" dirty="0"/>
              <a:t>questions</a:t>
            </a:r>
          </a:p>
          <a:p>
            <a:pPr>
              <a:buFontTx/>
              <a:buChar char="-"/>
            </a:pPr>
            <a:r>
              <a:rPr lang="en-US" sz="2000" u="sng" dirty="0"/>
              <a:t>Examples and solutions</a:t>
            </a:r>
          </a:p>
          <a:p>
            <a:pPr lvl="1">
              <a:buFontTx/>
              <a:buChar char="-"/>
            </a:pPr>
            <a:r>
              <a:rPr lang="en-US" sz="1800" dirty="0"/>
              <a:t>Collecting user data from social networks may infringe upon users’ privacy rights </a:t>
            </a:r>
            <a:r>
              <a:rPr lang="en-US" sz="1800" dirty="0">
                <a:sym typeface="Wingdings" pitchFamily="2" charset="2"/>
              </a:rPr>
              <a:t> anonymize user IDs</a:t>
            </a: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Product review data may be biased by personalization algorithms </a:t>
            </a:r>
            <a:r>
              <a:rPr lang="en-US" sz="1800" dirty="0">
                <a:sym typeface="Wingdings" pitchFamily="2" charset="2"/>
              </a:rPr>
              <a:t> check whether own browsing behavior affects information display</a:t>
            </a: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Extraction of </a:t>
            </a:r>
            <a:r>
              <a:rPr lang="en-US" sz="1800" i="1" dirty="0"/>
              <a:t>all</a:t>
            </a:r>
            <a:r>
              <a:rPr lang="en-US" sz="1800" dirty="0"/>
              <a:t> of the information from a website may take too long </a:t>
            </a:r>
            <a:r>
              <a:rPr lang="en-US" sz="1800" dirty="0">
                <a:sym typeface="Wingdings" pitchFamily="2" charset="2"/>
              </a:rPr>
              <a:t> be mindful about limits to data extraction and take a sample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79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A36E-1312-4F4B-BAA0-D130108A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Want to get started collecting and using web data? </a:t>
            </a:r>
            <a:br>
              <a:rPr lang="en-US" sz="3200" dirty="0"/>
            </a:br>
            <a:r>
              <a:rPr lang="en-US" sz="3200" dirty="0"/>
              <a:t>Visit </a:t>
            </a:r>
            <a:r>
              <a:rPr lang="en-US" sz="3200" dirty="0">
                <a:solidFill>
                  <a:srgbClr val="C00000"/>
                </a:solidFill>
              </a:rPr>
              <a:t>https://web-</a:t>
            </a:r>
            <a:r>
              <a:rPr lang="en-US" sz="3200" dirty="0" err="1">
                <a:solidFill>
                  <a:srgbClr val="C00000"/>
                </a:solidFill>
              </a:rPr>
              <a:t>scraping.org</a:t>
            </a:r>
            <a:r>
              <a:rPr lang="en-US" sz="3200" dirty="0">
                <a:solidFill>
                  <a:srgbClr val="C00000"/>
                </a:solidFill>
              </a:rPr>
              <a:t>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707E1-ED81-4EF9-855B-EB17DB883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599" y="152400"/>
            <a:ext cx="3964459" cy="22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Boegershausen, Datta, Borah, and Stephen (2022)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B303E-4FE4-B4C1-2E48-35EB515DA21F}"/>
              </a:ext>
            </a:extLst>
          </p:cNvPr>
          <p:cNvSpPr txBox="1"/>
          <p:nvPr/>
        </p:nvSpPr>
        <p:spPr>
          <a:xfrm>
            <a:off x="7179273" y="2642317"/>
            <a:ext cx="4436076" cy="2607275"/>
          </a:xfrm>
          <a:prstGeom prst="rect">
            <a:avLst/>
          </a:prstGeom>
          <a:solidFill>
            <a:srgbClr val="1E304F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a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with 300+ published marketing articles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web data </a:t>
            </a:r>
            <a:b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get inspired!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datasets &amp; APIs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your research projects.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tutorials and example code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collecting web data using web scraping &amp; APIs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CE270C-467D-5F3C-A462-75FD09EC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0" y="1623724"/>
            <a:ext cx="5702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614</Words>
  <Application>Microsoft Macintosh PowerPoint</Application>
  <PresentationFormat>Widescreen</PresentationFormat>
  <Paragraphs>71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Fields of Gold</vt:lpstr>
      <vt:lpstr>Enormous &amp; diverse web data for marketing research</vt:lpstr>
      <vt:lpstr>Web scraping &amp; APIs can be used  to extract web data at scale</vt:lpstr>
      <vt:lpstr>Highly versatile data collection technique</vt:lpstr>
      <vt:lpstr>Collecting valid web data poses many challenges…</vt:lpstr>
      <vt:lpstr>How to extract valid web data?</vt:lpstr>
      <vt:lpstr>Want to get started collecting and using web data?  Visit https://web-scraping.org/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Jerod Clark</dc:creator>
  <cp:lastModifiedBy>J. Boegershausen</cp:lastModifiedBy>
  <cp:revision>76</cp:revision>
  <dcterms:created xsi:type="dcterms:W3CDTF">2020-04-14T18:28:01Z</dcterms:created>
  <dcterms:modified xsi:type="dcterms:W3CDTF">2022-05-09T19:03:09Z</dcterms:modified>
</cp:coreProperties>
</file>