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8" r:id="rId9"/>
    <p:sldId id="270" r:id="rId10"/>
    <p:sldId id="271" r:id="rId11"/>
    <p:sldId id="272" r:id="rId12"/>
    <p:sldId id="280" r:id="rId13"/>
    <p:sldId id="282" r:id="rId14"/>
    <p:sldId id="28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9A54EF-A8DC-42AA-A5EE-9C934FC18E8C}">
  <a:tblStyle styleId="{1D9A54EF-A8DC-42AA-A5EE-9C934FC18E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134" d="100"/>
          <a:sy n="134" d="100"/>
        </p:scale>
        <p:origin x="4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39596f72c_3_0:notes"/>
          <p:cNvSpPr txBox="1">
            <a:spLocks noGrp="1"/>
          </p:cNvSpPr>
          <p:nvPr>
            <p:ph type="body" idx="1"/>
          </p:nvPr>
        </p:nvSpPr>
        <p:spPr>
          <a:xfrm>
            <a:off x="685795" y="4343391"/>
            <a:ext cx="5486400" cy="4114800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839596f72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98a49e5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298a49e5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rgbClr val="3A3A3A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298a49e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298a49e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f47e3ce17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f47e3ce17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53b129f5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53b129f5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392adb030_4_109:notes"/>
          <p:cNvSpPr txBox="1">
            <a:spLocks noGrp="1"/>
          </p:cNvSpPr>
          <p:nvPr>
            <p:ph type="body" idx="1"/>
          </p:nvPr>
        </p:nvSpPr>
        <p:spPr>
          <a:xfrm>
            <a:off x="685795" y="4343391"/>
            <a:ext cx="5486386" cy="4114782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7392adb030_4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09" y="685782"/>
            <a:ext cx="457220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47e3c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47e3c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Rephrase the problem statement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Better treatment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in blah and out blah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47e3ce1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f47e3ce1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80 20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625f905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625f905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47e3ce1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47e3ce1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Nicer format about the three categray, shorter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47e3ce1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47e3ce1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96d4ff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96d4ff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of preprocessing end output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34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f616e10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f616e10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f47e3ce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f47e3ce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56" name="Google Shape;56;p1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0" name="Google Shape;60;p1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4" name="Google Shape;64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68" name="Google Shape;68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2" name="Google Shape;72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 rot="-5400000" flipH="1">
            <a:off x="6142930" y="-523012"/>
            <a:ext cx="1566690" cy="4480200"/>
          </a:xfrm>
          <a:prstGeom prst="rect">
            <a:avLst/>
          </a:prstGeom>
          <a:solidFill>
            <a:srgbClr val="88C3F4">
              <a:alpha val="8196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5" descr="500444850"/>
          <p:cNvPicPr preferRelativeResize="0"/>
          <p:nvPr/>
        </p:nvPicPr>
        <p:blipFill rotWithShape="1">
          <a:blip r:embed="rId3">
            <a:alphaModFix/>
          </a:blip>
          <a:srcRect l="39784"/>
          <a:stretch/>
        </p:blipFill>
        <p:spPr>
          <a:xfrm>
            <a:off x="-3334" y="0"/>
            <a:ext cx="47120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 flipH="1">
            <a:off x="5258275" y="2221150"/>
            <a:ext cx="3930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91" name="Google Shape;91;p15"/>
          <p:cNvSpPr txBox="1"/>
          <p:nvPr/>
        </p:nvSpPr>
        <p:spPr>
          <a:xfrm>
            <a:off x="4708675" y="1107533"/>
            <a:ext cx="4435200" cy="119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Sentiment Analysis Project</a:t>
            </a:r>
            <a:endParaRPr sz="260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Identify the Effectiveness of a Drug</a:t>
            </a:r>
            <a:endParaRPr sz="120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By Hannes Schiller</a:t>
            </a:r>
            <a:endParaRPr sz="1200" dirty="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8725" y="22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KNN Model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5195938" y="564625"/>
            <a:ext cx="357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KNN Model Variable Importance</a:t>
            </a:r>
            <a:endParaRPr sz="1800"/>
          </a:p>
        </p:txBody>
      </p:sp>
      <p:graphicFrame>
        <p:nvGraphicFramePr>
          <p:cNvPr id="248" name="Google Shape;248;p30"/>
          <p:cNvGraphicFramePr/>
          <p:nvPr/>
        </p:nvGraphicFramePr>
        <p:xfrm>
          <a:off x="162575" y="1073345"/>
          <a:ext cx="3186900" cy="4023030"/>
        </p:xfrm>
        <a:graphic>
          <a:graphicData uri="http://schemas.openxmlformats.org/drawingml/2006/table">
            <a:tbl>
              <a:tblPr>
                <a:noFill/>
                <a:tableStyleId>{1D9A54EF-A8DC-42AA-A5EE-9C934FC18E8C}</a:tableStyleId>
              </a:tblPr>
              <a:tblGrid>
                <a:gridCol w="7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NSUBSETS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GCV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RSS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100.0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100.0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91.8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91.8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Horribl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83.9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83.9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76.6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76.6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Stop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70.0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70.1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Love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62.7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62.8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Life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55.1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55.3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Never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48.0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48.2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Great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39.2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39.4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Bleed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28.7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29.0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t="5171" b="4567"/>
          <a:stretch/>
        </p:blipFill>
        <p:spPr>
          <a:xfrm>
            <a:off x="3469075" y="1010925"/>
            <a:ext cx="5674927" cy="40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55;p31">
            <a:extLst>
              <a:ext uri="{FF2B5EF4-FFF2-40B4-BE49-F238E27FC236}">
                <a16:creationId xmlns:a16="http://schemas.microsoft.com/office/drawing/2014/main" id="{A216A62A-7044-D140-9C68-8991A9F52286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" sz="2800" dirty="0">
                <a:solidFill>
                  <a:srgbClr val="FFFFFF"/>
                </a:solidFill>
              </a:rPr>
              <a:t>KNN Model Results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56;p31">
            <a:extLst>
              <a:ext uri="{FF2B5EF4-FFF2-40B4-BE49-F238E27FC236}">
                <a16:creationId xmlns:a16="http://schemas.microsoft.com/office/drawing/2014/main" id="{D0D679E9-53D0-2E43-BC13-9A94BD91C541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1"/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119675" y="157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KNN Model Results 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1"/>
          </p:nvPr>
        </p:nvSpPr>
        <p:spPr>
          <a:xfrm>
            <a:off x="237325" y="950750"/>
            <a:ext cx="46584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Min Misclassification: 0.04979444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Optimal Model: K=5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</a:rPr>
              <a:t>AUC:0.887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</a:rPr>
              <a:t>Accuracy: 82%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050" y="1476650"/>
            <a:ext cx="6079874" cy="366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311700" y="1392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KNN model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Adverse Rate: </a:t>
            </a:r>
            <a:r>
              <a:rPr lang="en">
                <a:solidFill>
                  <a:srgbClr val="E06666"/>
                </a:solidFill>
              </a:rPr>
              <a:t>  82.78% </a:t>
            </a:r>
            <a:r>
              <a:rPr lang="en"/>
              <a:t>                     True Effective Rate:  </a:t>
            </a:r>
            <a:r>
              <a:rPr lang="en">
                <a:solidFill>
                  <a:srgbClr val="93C47D"/>
                </a:solidFill>
              </a:rPr>
              <a:t>85.52%</a:t>
            </a:r>
            <a:endParaRPr>
              <a:solidFill>
                <a:srgbClr val="93C47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Ineffective Rate:  </a:t>
            </a:r>
            <a:r>
              <a:rPr lang="en">
                <a:solidFill>
                  <a:srgbClr val="6FA8DC"/>
                </a:solidFill>
              </a:rPr>
              <a:t>71.86%</a:t>
            </a:r>
            <a:endParaRPr>
              <a:solidFill>
                <a:srgbClr val="6FA8D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332" name="Google Shape;332;p39"/>
          <p:cNvGraphicFramePr/>
          <p:nvPr>
            <p:extLst>
              <p:ext uri="{D42A27DB-BD31-4B8C-83A1-F6EECF244321}">
                <p14:modId xmlns:p14="http://schemas.microsoft.com/office/powerpoint/2010/main" val="4273226810"/>
              </p:ext>
            </p:extLst>
          </p:nvPr>
        </p:nvGraphicFramePr>
        <p:xfrm>
          <a:off x="443610" y="1955160"/>
          <a:ext cx="6979125" cy="2042010"/>
        </p:xfrm>
        <a:graphic>
          <a:graphicData uri="http://schemas.openxmlformats.org/drawingml/2006/table">
            <a:tbl>
              <a:tblPr>
                <a:noFill/>
                <a:tableStyleId>{1D9A54EF-A8DC-42AA-A5EE-9C934FC18E8C}</a:tableStyleId>
              </a:tblPr>
              <a:tblGrid>
                <a:gridCol w="12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25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Actual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Prediction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Adverse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Effective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Ineffective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Adverse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7764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848 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Effective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2020  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23765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2676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Ineffective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593 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854 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3724 </a:t>
                      </a:r>
                      <a:endParaRPr sz="1200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" name="Google Shape;255;p31">
            <a:extLst>
              <a:ext uri="{FF2B5EF4-FFF2-40B4-BE49-F238E27FC236}">
                <a16:creationId xmlns:a16="http://schemas.microsoft.com/office/drawing/2014/main" id="{BA7123DA-55A2-B344-8F83-FD2EBE8FDE7B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 Result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56;p31">
            <a:extLst>
              <a:ext uri="{FF2B5EF4-FFF2-40B4-BE49-F238E27FC236}">
                <a16:creationId xmlns:a16="http://schemas.microsoft.com/office/drawing/2014/main" id="{924903A1-CC83-F747-A7D0-EAB75F1A221F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>
            <a:spLocks noGrp="1"/>
          </p:cNvSpPr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Demonstration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991075" y="1606675"/>
            <a:ext cx="5222400" cy="28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"</a:t>
            </a:r>
            <a:r>
              <a:rPr lang="en" sz="1600" b="1"/>
              <a:t>Best</a:t>
            </a:r>
            <a:r>
              <a:rPr lang="en" sz="1600"/>
              <a:t> treatment for acne I have used. ”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</a:t>
            </a:r>
            <a:r>
              <a:rPr lang="en" sz="1600" b="1"/>
              <a:t>Love</a:t>
            </a:r>
            <a:r>
              <a:rPr lang="en" sz="1600"/>
              <a:t> this, no mouth sores, or ulcers like Wellbutrin gave me. I COMPLETELY QUIT SMOKING… this works”.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"It made me </a:t>
            </a:r>
            <a:r>
              <a:rPr lang="en" sz="1600" b="1"/>
              <a:t>horribly</a:t>
            </a:r>
            <a:r>
              <a:rPr lang="en" sz="1600"/>
              <a:t> sick. I was nauseous all day, and wouldn’t eat for days at a time.”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“Awful medicine, the </a:t>
            </a:r>
            <a:r>
              <a:rPr lang="en" sz="1600" b="1"/>
              <a:t>worst</a:t>
            </a:r>
            <a:r>
              <a:rPr lang="en" sz="1600"/>
              <a:t>. The side effects outweigh the benefit.”</a:t>
            </a:r>
            <a:endParaRPr sz="1600"/>
          </a:p>
        </p:txBody>
      </p:sp>
      <p:graphicFrame>
        <p:nvGraphicFramePr>
          <p:cNvPr id="352" name="Google Shape;352;p41"/>
          <p:cNvGraphicFramePr/>
          <p:nvPr>
            <p:extLst>
              <p:ext uri="{D42A27DB-BD31-4B8C-83A1-F6EECF244321}">
                <p14:modId xmlns:p14="http://schemas.microsoft.com/office/powerpoint/2010/main" val="913120407"/>
              </p:ext>
            </p:extLst>
          </p:nvPr>
        </p:nvGraphicFramePr>
        <p:xfrm>
          <a:off x="1000461" y="1233250"/>
          <a:ext cx="7491789" cy="3256635"/>
        </p:xfrm>
        <a:graphic>
          <a:graphicData uri="http://schemas.openxmlformats.org/drawingml/2006/table">
            <a:tbl>
              <a:tblPr>
                <a:noFill/>
                <a:tableStyleId>{1D9A54EF-A8DC-42AA-A5EE-9C934FC18E8C}</a:tableStyleId>
              </a:tblPr>
              <a:tblGrid>
                <a:gridCol w="5628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Examples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Predict Category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Effective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Effective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Adverse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Adverse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255;p31">
            <a:extLst>
              <a:ext uri="{FF2B5EF4-FFF2-40B4-BE49-F238E27FC236}">
                <a16:creationId xmlns:a16="http://schemas.microsoft.com/office/drawing/2014/main" id="{56EF2814-3BA7-CC4F-B28B-64227419EECD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Demonstration	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56;p31">
            <a:extLst>
              <a:ext uri="{FF2B5EF4-FFF2-40B4-BE49-F238E27FC236}">
                <a16:creationId xmlns:a16="http://schemas.microsoft.com/office/drawing/2014/main" id="{5D195711-39C8-F34D-A873-3DE866AEDCCC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2" descr="500444850"/>
          <p:cNvPicPr preferRelativeResize="0"/>
          <p:nvPr/>
        </p:nvPicPr>
        <p:blipFill rotWithShape="1">
          <a:blip r:embed="rId3">
            <a:alphaModFix/>
          </a:blip>
          <a:srcRect l="39785"/>
          <a:stretch/>
        </p:blipFill>
        <p:spPr>
          <a:xfrm>
            <a:off x="-3334" y="0"/>
            <a:ext cx="47120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2"/>
          <p:cNvSpPr/>
          <p:nvPr/>
        </p:nvSpPr>
        <p:spPr>
          <a:xfrm>
            <a:off x="3656171" y="1644491"/>
            <a:ext cx="2040255" cy="1733074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3734752" y="2292191"/>
            <a:ext cx="1883092" cy="43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60" name="Google Shape;360;p42"/>
          <p:cNvSpPr/>
          <p:nvPr/>
        </p:nvSpPr>
        <p:spPr>
          <a:xfrm>
            <a:off x="6034088" y="2268855"/>
            <a:ext cx="2597468" cy="60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9595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 </a:t>
            </a:r>
            <a:endParaRPr sz="1100"/>
          </a:p>
        </p:txBody>
      </p:sp>
      <p:grpSp>
        <p:nvGrpSpPr>
          <p:cNvPr id="361" name="Google Shape;361;p42"/>
          <p:cNvGrpSpPr/>
          <p:nvPr/>
        </p:nvGrpSpPr>
        <p:grpSpPr>
          <a:xfrm>
            <a:off x="6110146" y="3085258"/>
            <a:ext cx="786218" cy="102411"/>
            <a:chOff x="7365479" y="1398316"/>
            <a:chExt cx="1105618" cy="144015"/>
          </a:xfrm>
        </p:grpSpPr>
        <p:cxnSp>
          <p:nvCxnSpPr>
            <p:cNvPr id="362" name="Google Shape;362;p42"/>
            <p:cNvCxnSpPr/>
            <p:nvPr/>
          </p:nvCxnSpPr>
          <p:spPr>
            <a:xfrm>
              <a:off x="7365479" y="1470324"/>
              <a:ext cx="1008112" cy="0"/>
            </a:xfrm>
            <a:prstGeom prst="straightConnector1">
              <a:avLst/>
            </a:prstGeom>
            <a:noFill/>
            <a:ln w="9525" cap="flat" cmpd="sng">
              <a:solidFill>
                <a:srgbClr val="7F90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3" name="Google Shape;363;p42"/>
            <p:cNvSpPr/>
            <p:nvPr/>
          </p:nvSpPr>
          <p:spPr>
            <a:xfrm>
              <a:off x="8327082" y="1398316"/>
              <a:ext cx="144015" cy="144015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65850" y="997197"/>
            <a:ext cx="84123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Build a ML system for processing user reviews on drugs to provide an overview of the effectiveness or adverse reactions of the drug. Identify the drugs that could be repurposed.  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42900" algn="l" rtl="0">
              <a:buClr>
                <a:srgbClr val="000000"/>
              </a:buClr>
              <a:buSzPts val="18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This process will allow companies to automatically review millions of people’s reviews to different drugs. </a:t>
            </a:r>
          </a:p>
          <a:p>
            <a:pPr marL="114300" lvl="0" indent="0" algn="l" rtl="0">
              <a:buClr>
                <a:srgbClr val="000000"/>
              </a:buClr>
              <a:buSzPts val="1800"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Objective: 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Given textual data on a Drug, build a ML model to determine its effectiveness.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23350" y="281575"/>
            <a:ext cx="35499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Problem Statement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90263F-9557-2A45-B6B5-5B6A8927B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48518"/>
              </p:ext>
            </p:extLst>
          </p:nvPr>
        </p:nvGraphicFramePr>
        <p:xfrm>
          <a:off x="957431" y="3511091"/>
          <a:ext cx="6015317" cy="1270424"/>
        </p:xfrm>
        <a:graphic>
          <a:graphicData uri="http://schemas.openxmlformats.org/drawingml/2006/table">
            <a:tbl>
              <a:tblPr firstRow="1" bandRow="1">
                <a:tableStyleId>{1D9A54EF-A8DC-42AA-A5EE-9C934FC18E8C}</a:tableStyleId>
              </a:tblPr>
              <a:tblGrid>
                <a:gridCol w="4046842">
                  <a:extLst>
                    <a:ext uri="{9D8B030D-6E8A-4147-A177-3AD203B41FA5}">
                      <a16:colId xmlns:a16="http://schemas.microsoft.com/office/drawing/2014/main" val="1643403216"/>
                    </a:ext>
                  </a:extLst>
                </a:gridCol>
                <a:gridCol w="1968475">
                  <a:extLst>
                    <a:ext uri="{9D8B030D-6E8A-4147-A177-3AD203B41FA5}">
                      <a16:colId xmlns:a16="http://schemas.microsoft.com/office/drawing/2014/main" val="2281073694"/>
                    </a:ext>
                  </a:extLst>
                </a:gridCol>
              </a:tblGrid>
              <a:tr h="317606">
                <a:tc>
                  <a:txBody>
                    <a:bodyPr/>
                    <a:lstStyle/>
                    <a:p>
                      <a:r>
                        <a:rPr lang="en-US" dirty="0"/>
                        <a:t>Input Text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522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r>
                        <a:rPr lang="en-US" dirty="0"/>
                        <a:t>“Best treatment for Hair loss”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7360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r>
                        <a:rPr lang="en-US" dirty="0"/>
                        <a:t>“drug didn’t work at all! What a waste of time”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Ineffective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63479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r>
                        <a:rPr lang="en-US" dirty="0"/>
                        <a:t>“Terrible side effect! I was in so much pain!”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6032"/>
                  </a:ext>
                </a:extLst>
              </a:tr>
            </a:tbl>
          </a:graphicData>
        </a:graphic>
      </p:graphicFrame>
      <p:sp>
        <p:nvSpPr>
          <p:cNvPr id="7" name="Google Shape;255;p31">
            <a:extLst>
              <a:ext uri="{FF2B5EF4-FFF2-40B4-BE49-F238E27FC236}">
                <a16:creationId xmlns:a16="http://schemas.microsoft.com/office/drawing/2014/main" id="{C919FDF7-50FB-D44C-8A7B-5FBF741C9F5D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56;p31">
            <a:extLst>
              <a:ext uri="{FF2B5EF4-FFF2-40B4-BE49-F238E27FC236}">
                <a16:creationId xmlns:a16="http://schemas.microsoft.com/office/drawing/2014/main" id="{42072261-C90B-F048-A12E-9C50E9BB32D3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258150" y="1067950"/>
            <a:ext cx="8787600" cy="3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Total Observation: 215,063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Variables: 6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Train Dataset: 153,617  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Test Dataset: 61,446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Train(80%) Test(20%) Split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34" name="Google Shape;134;p19"/>
          <p:cNvGraphicFramePr/>
          <p:nvPr>
            <p:extLst>
              <p:ext uri="{D42A27DB-BD31-4B8C-83A1-F6EECF244321}">
                <p14:modId xmlns:p14="http://schemas.microsoft.com/office/powerpoint/2010/main" val="4051222302"/>
              </p:ext>
            </p:extLst>
          </p:nvPr>
        </p:nvGraphicFramePr>
        <p:xfrm>
          <a:off x="3861250" y="1067950"/>
          <a:ext cx="5184500" cy="3396705"/>
        </p:xfrm>
        <a:graphic>
          <a:graphicData uri="http://schemas.openxmlformats.org/drawingml/2006/table">
            <a:tbl>
              <a:tblPr>
                <a:noFill/>
                <a:tableStyleId>{1D9A54EF-A8DC-42AA-A5EE-9C934FC18E8C}</a:tableStyleId>
              </a:tblPr>
              <a:tblGrid>
                <a:gridCol w="171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Feature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Meaning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DrugName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categorical 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name of drug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Condition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categorical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name of condition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Review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text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patient review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Rating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numerical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 star satisfaction rating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Date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date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date of review entry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Useful Count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numerical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434343"/>
                          </a:solidFill>
                        </a:rPr>
                        <a:t>number of users who found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" name="Google Shape;135;p19"/>
          <p:cNvSpPr txBox="1"/>
          <p:nvPr/>
        </p:nvSpPr>
        <p:spPr>
          <a:xfrm>
            <a:off x="123350" y="281575"/>
            <a:ext cx="35499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Dataset Overview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7" name="Google Shape;255;p31">
            <a:extLst>
              <a:ext uri="{FF2B5EF4-FFF2-40B4-BE49-F238E27FC236}">
                <a16:creationId xmlns:a16="http://schemas.microsoft.com/office/drawing/2014/main" id="{D23144B6-8262-D840-9864-8AB413F915E2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56;p31">
            <a:extLst>
              <a:ext uri="{FF2B5EF4-FFF2-40B4-BE49-F238E27FC236}">
                <a16:creationId xmlns:a16="http://schemas.microsoft.com/office/drawing/2014/main" id="{08C41ADC-17DD-FC4D-AC64-D82957F891AA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12175" y="923875"/>
            <a:ext cx="77604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3,436 different drugs with scattered distribution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Birth Control represent 17.85% of conditions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50" y="2215650"/>
            <a:ext cx="4512751" cy="269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500" y="2215650"/>
            <a:ext cx="4214899" cy="254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123350" y="281575"/>
            <a:ext cx="35499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FFFFFF"/>
                </a:solidFill>
              </a:rPr>
              <a:t>Dataset Overview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endParaRPr sz="1100" dirty="0"/>
          </a:p>
        </p:txBody>
      </p:sp>
      <p:sp>
        <p:nvSpPr>
          <p:cNvPr id="8" name="Google Shape;255;p31">
            <a:extLst>
              <a:ext uri="{FF2B5EF4-FFF2-40B4-BE49-F238E27FC236}">
                <a16:creationId xmlns:a16="http://schemas.microsoft.com/office/drawing/2014/main" id="{C4A792EF-DAC7-1E4F-BE72-AE674CDCB6FF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56;p31">
            <a:extLst>
              <a:ext uri="{FF2B5EF4-FFF2-40B4-BE49-F238E27FC236}">
                <a16:creationId xmlns:a16="http://schemas.microsoft.com/office/drawing/2014/main" id="{E70AEA50-9FB8-6E4E-BDB8-E59EAEF64D89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123350" y="1157933"/>
            <a:ext cx="8359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/>
              <a:t>Response Variable: rating  (score: 1 - 10)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/>
              <a:t>Rating: Adverse 0-3,  Ineffective 4-6,  Effective 7-10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/>
              <a:t>Imbalanced data: classification output biased on the majority class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/>
              <a:t>Over-sampling and under-sampling: 60,000 observations in each category</a:t>
            </a:r>
            <a:endParaRPr sz="1600" dirty="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00" y="2947875"/>
            <a:ext cx="3708799" cy="21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65554">
            <a:off x="2655832" y="3310286"/>
            <a:ext cx="238836" cy="685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3047250" y="3296900"/>
            <a:ext cx="1156500" cy="37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Imbalanced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classification</a:t>
            </a:r>
            <a:endParaRPr sz="1000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688" y="3020225"/>
            <a:ext cx="3723899" cy="212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65554">
            <a:off x="7076295" y="3347911"/>
            <a:ext cx="238836" cy="685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7467713" y="3334525"/>
            <a:ext cx="1156500" cy="37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Balanced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classification</a:t>
            </a:r>
            <a:endParaRPr sz="1000"/>
          </a:p>
        </p:txBody>
      </p:sp>
      <p:sp>
        <p:nvSpPr>
          <p:cNvPr id="12" name="Google Shape;255;p31">
            <a:extLst>
              <a:ext uri="{FF2B5EF4-FFF2-40B4-BE49-F238E27FC236}">
                <a16:creationId xmlns:a16="http://schemas.microsoft.com/office/drawing/2014/main" id="{0F982260-0F14-1649-AFE4-EA0672314AB7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6;p31">
            <a:extLst>
              <a:ext uri="{FF2B5EF4-FFF2-40B4-BE49-F238E27FC236}">
                <a16:creationId xmlns:a16="http://schemas.microsoft.com/office/drawing/2014/main" id="{C32B4BA6-BE33-6B45-BF0E-35CCB2EB19E9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0" y="1306950"/>
            <a:ext cx="8520600" cy="4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Lower case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Remove Punctuation 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Remove Stop words like “The”, “Is” and “and”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Stem Words like “Playing”, “Played”, and “Plays” changed to “Play”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Vectorizing the Text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Removing Sparse Words, which means remove words that show up more than 95% of the instances.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 dirty="0"/>
          </a:p>
        </p:txBody>
      </p:sp>
      <p:sp>
        <p:nvSpPr>
          <p:cNvPr id="6" name="Google Shape;255;p31">
            <a:extLst>
              <a:ext uri="{FF2B5EF4-FFF2-40B4-BE49-F238E27FC236}">
                <a16:creationId xmlns:a16="http://schemas.microsoft.com/office/drawing/2014/main" id="{82436E9C-6723-624F-9EBD-2E955356E075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" sz="2800" dirty="0">
                <a:solidFill>
                  <a:srgbClr val="FFFFFF"/>
                </a:solidFill>
              </a:rPr>
              <a:t>Data Preprocessing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56;p31">
            <a:extLst>
              <a:ext uri="{FF2B5EF4-FFF2-40B4-BE49-F238E27FC236}">
                <a16:creationId xmlns:a16="http://schemas.microsoft.com/office/drawing/2014/main" id="{A6C68142-0CCC-024F-9FF9-44C34A7D118B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123350" y="935065"/>
            <a:ext cx="874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dirty="0">
                <a:solidFill>
                  <a:srgbClr val="000000"/>
                </a:solidFill>
              </a:rPr>
              <a:t>	Deloitte's the best company to work for according to Fortune Magazine</a:t>
            </a:r>
          </a:p>
          <a:p>
            <a:pPr marL="0" indent="0" algn="ctr"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Remove Punctuation and Lower Case:</a:t>
            </a:r>
            <a:endParaRPr lang="en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</a:rPr>
              <a:t>d</a:t>
            </a:r>
            <a:r>
              <a:rPr lang="en-US" sz="1600" dirty="0" err="1">
                <a:solidFill>
                  <a:srgbClr val="000000"/>
                </a:solidFill>
              </a:rPr>
              <a:t>eloitte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lang="en-US" sz="1600" dirty="0">
                <a:solidFill>
                  <a:srgbClr val="000000"/>
                </a:solidFill>
              </a:rPr>
              <a:t> the best company to work for according to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f</a:t>
            </a:r>
            <a:r>
              <a:rPr lang="en-US" sz="1600" dirty="0">
                <a:solidFill>
                  <a:srgbClr val="000000"/>
                </a:solidFill>
              </a:rPr>
              <a:t>ortune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m</a:t>
            </a:r>
            <a:r>
              <a:rPr lang="en-US" sz="1600" dirty="0">
                <a:solidFill>
                  <a:srgbClr val="000000"/>
                </a:solidFill>
              </a:rPr>
              <a:t>agazine</a:t>
            </a:r>
          </a:p>
          <a:p>
            <a:pPr marL="0" indent="0"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Remove Stop Words &amp; Stemming: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deloitte</a:t>
            </a:r>
            <a:r>
              <a:rPr lang="en-US" sz="1600" dirty="0">
                <a:solidFill>
                  <a:srgbClr val="000000"/>
                </a:solidFill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    </a:t>
            </a:r>
            <a:r>
              <a:rPr lang="en-US" sz="1600" dirty="0">
                <a:solidFill>
                  <a:srgbClr val="000000"/>
                </a:solidFill>
              </a:rPr>
              <a:t>  best company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lang="en-US" sz="1600" dirty="0">
                <a:solidFill>
                  <a:srgbClr val="000000"/>
                </a:solidFill>
              </a:rPr>
              <a:t>  work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   </a:t>
            </a:r>
            <a:r>
              <a:rPr lang="en-US" sz="1600" dirty="0">
                <a:solidFill>
                  <a:srgbClr val="000000"/>
                </a:solidFill>
              </a:rPr>
              <a:t>  accord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    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lang="en-US" sz="1600" dirty="0">
                <a:solidFill>
                  <a:srgbClr val="000000"/>
                </a:solidFill>
              </a:rPr>
              <a:t>  fortune magazine</a:t>
            </a:r>
          </a:p>
          <a:p>
            <a:pPr marL="0" indent="0"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Vectorize Text Data: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Remove Sparse Word at 95% Rate &amp; insert to Dataset: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graphicFrame>
        <p:nvGraphicFramePr>
          <p:cNvPr id="11" name="Google Shape;208;p26">
            <a:extLst>
              <a:ext uri="{FF2B5EF4-FFF2-40B4-BE49-F238E27FC236}">
                <a16:creationId xmlns:a16="http://schemas.microsoft.com/office/drawing/2014/main" id="{5897F935-1BC7-224A-8CCE-0BD99A945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919766"/>
              </p:ext>
            </p:extLst>
          </p:nvPr>
        </p:nvGraphicFramePr>
        <p:xfrm>
          <a:off x="1409252" y="3042316"/>
          <a:ext cx="6325496" cy="426690"/>
        </p:xfrm>
        <a:graphic>
          <a:graphicData uri="http://schemas.openxmlformats.org/drawingml/2006/table">
            <a:tbl>
              <a:tblPr>
                <a:noFill/>
                <a:tableStyleId>{1D9A54EF-A8DC-42AA-A5EE-9C934FC18E8C}</a:tableStyleId>
              </a:tblPr>
              <a:tblGrid>
                <a:gridCol w="925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8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/>
                        <a:t>deloitte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best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company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work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accord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fortune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magazine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208;p26">
            <a:extLst>
              <a:ext uri="{FF2B5EF4-FFF2-40B4-BE49-F238E27FC236}">
                <a16:creationId xmlns:a16="http://schemas.microsoft.com/office/drawing/2014/main" id="{97ADBFAA-CEFE-E443-9FE2-F67F787B0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107655"/>
              </p:ext>
            </p:extLst>
          </p:nvPr>
        </p:nvGraphicFramePr>
        <p:xfrm>
          <a:off x="2444958" y="3953724"/>
          <a:ext cx="4286384" cy="822900"/>
        </p:xfrm>
        <a:graphic>
          <a:graphicData uri="http://schemas.openxmlformats.org/drawingml/2006/table">
            <a:tbl>
              <a:tblPr>
                <a:noFill/>
                <a:tableStyleId>{1D9A54EF-A8DC-42AA-A5EE-9C934FC18E8C}</a:tableStyleId>
              </a:tblPr>
              <a:tblGrid>
                <a:gridCol w="6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best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company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work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accord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fortune</a:t>
                      </a:r>
                      <a:endParaRPr sz="16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02858"/>
                  </a:ext>
                </a:extLst>
              </a:tr>
            </a:tbl>
          </a:graphicData>
        </a:graphic>
      </p:graphicFrame>
      <p:sp>
        <p:nvSpPr>
          <p:cNvPr id="16" name="Google Shape;255;p31">
            <a:extLst>
              <a:ext uri="{FF2B5EF4-FFF2-40B4-BE49-F238E27FC236}">
                <a16:creationId xmlns:a16="http://schemas.microsoft.com/office/drawing/2014/main" id="{C1EDF3CC-9CAD-AF49-946F-3279D3369F18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" sz="2800" dirty="0">
                <a:solidFill>
                  <a:srgbClr val="FFFFFF"/>
                </a:solidFill>
              </a:rPr>
              <a:t>Preprocessing Example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56;p31">
            <a:extLst>
              <a:ext uri="{FF2B5EF4-FFF2-40B4-BE49-F238E27FC236}">
                <a16:creationId xmlns:a16="http://schemas.microsoft.com/office/drawing/2014/main" id="{9A9CA6F4-7F06-EB42-922E-5F7E26D4945E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44294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84600" y="108550"/>
            <a:ext cx="3201300" cy="556500"/>
          </a:xfrm>
          <a:prstGeom prst="rect">
            <a:avLst/>
          </a:prstGeom>
          <a:solidFill>
            <a:srgbClr val="89C3E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Analysis of Text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538" y="757850"/>
            <a:ext cx="6722926" cy="42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>
            <a:off x="3493125" y="108550"/>
            <a:ext cx="276300" cy="5565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55;p31">
            <a:extLst>
              <a:ext uri="{FF2B5EF4-FFF2-40B4-BE49-F238E27FC236}">
                <a16:creationId xmlns:a16="http://schemas.microsoft.com/office/drawing/2014/main" id="{141AC953-8807-4648-B291-F0F41EBCCAFF}"/>
              </a:ext>
            </a:extLst>
          </p:cNvPr>
          <p:cNvSpPr/>
          <p:nvPr/>
        </p:nvSpPr>
        <p:spPr>
          <a:xfrm>
            <a:off x="0" y="82592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" sz="2800" dirty="0">
                <a:solidFill>
                  <a:srgbClr val="FFFFFF"/>
                </a:solidFill>
              </a:rPr>
              <a:t>Analysis of Text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56;p31">
            <a:extLst>
              <a:ext uri="{FF2B5EF4-FFF2-40B4-BE49-F238E27FC236}">
                <a16:creationId xmlns:a16="http://schemas.microsoft.com/office/drawing/2014/main" id="{D6B3C000-1260-7942-8CEF-1053D9F25E00}"/>
              </a:ext>
            </a:extLst>
          </p:cNvPr>
          <p:cNvSpPr/>
          <p:nvPr/>
        </p:nvSpPr>
        <p:spPr>
          <a:xfrm>
            <a:off x="4588150" y="82592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237325" y="22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Model Building: KNN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237325" y="1023250"/>
            <a:ext cx="8520600" cy="231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Using Pattern Recognition, k-nearest neighbors algorithm is a non-parametric method used for classification. The input consists of the k</a:t>
            </a:r>
            <a:r>
              <a:rPr lang="en" dirty="0">
                <a:solidFill>
                  <a:srgbClr val="000000"/>
                </a:solidFill>
              </a:rPr>
              <a:t>-</a:t>
            </a:r>
            <a:r>
              <a:rPr lang="en" sz="1800" dirty="0">
                <a:solidFill>
                  <a:srgbClr val="000000"/>
                </a:solidFill>
              </a:rPr>
              <a:t>closest training examples in the feature space. Depending on the classification of  the </a:t>
            </a:r>
            <a:r>
              <a:rPr lang="en" dirty="0">
                <a:solidFill>
                  <a:srgbClr val="000000"/>
                </a:solidFill>
              </a:rPr>
              <a:t>k-</a:t>
            </a:r>
            <a:r>
              <a:rPr lang="en" sz="1800" dirty="0">
                <a:solidFill>
                  <a:srgbClr val="000000"/>
                </a:solidFill>
              </a:rPr>
              <a:t>nearest observations, it will determine the prediction of the observation.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l="19172"/>
          <a:stretch/>
        </p:blipFill>
        <p:spPr>
          <a:xfrm>
            <a:off x="2461075" y="2466900"/>
            <a:ext cx="4384251" cy="237367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" name="Google Shape;255;p31">
            <a:extLst>
              <a:ext uri="{FF2B5EF4-FFF2-40B4-BE49-F238E27FC236}">
                <a16:creationId xmlns:a16="http://schemas.microsoft.com/office/drawing/2014/main" id="{748177E9-7B7B-E648-B32D-16590921F195}"/>
              </a:ext>
            </a:extLst>
          </p:cNvPr>
          <p:cNvSpPr/>
          <p:nvPr/>
        </p:nvSpPr>
        <p:spPr>
          <a:xfrm>
            <a:off x="0" y="93350"/>
            <a:ext cx="4171800" cy="701400"/>
          </a:xfrm>
          <a:prstGeom prst="rect">
            <a:avLst/>
          </a:prstGeom>
          <a:solidFill>
            <a:srgbClr val="89C3E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ctr"/>
            <a:r>
              <a:rPr lang="en" sz="2800" dirty="0">
                <a:solidFill>
                  <a:srgbClr val="FFFFFF"/>
                </a:solidFill>
              </a:rPr>
              <a:t>Model Building: KNN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56;p31">
            <a:extLst>
              <a:ext uri="{FF2B5EF4-FFF2-40B4-BE49-F238E27FC236}">
                <a16:creationId xmlns:a16="http://schemas.microsoft.com/office/drawing/2014/main" id="{BA3F8466-F551-164F-AF81-5FA3176B2CC2}"/>
              </a:ext>
            </a:extLst>
          </p:cNvPr>
          <p:cNvSpPr/>
          <p:nvPr/>
        </p:nvSpPr>
        <p:spPr>
          <a:xfrm>
            <a:off x="4588150" y="93350"/>
            <a:ext cx="303000" cy="701400"/>
          </a:xfrm>
          <a:prstGeom prst="rect">
            <a:avLst/>
          </a:prstGeom>
          <a:solidFill>
            <a:srgbClr val="89C3E0">
              <a:alpha val="7765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20332</TotalTime>
  <Words>612</Words>
  <Application>Microsoft Macintosh PowerPoint</Application>
  <PresentationFormat>On-screen Show (16:9)</PresentationFormat>
  <Paragraphs>215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Microsoft Yahei</vt:lpstr>
      <vt:lpstr>Arial</vt:lpstr>
      <vt:lpstr>Calibri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Text</vt:lpstr>
      <vt:lpstr>Model Building: KNN</vt:lpstr>
      <vt:lpstr>KNN Model</vt:lpstr>
      <vt:lpstr>KNN Model Results  </vt:lpstr>
      <vt:lpstr>Conclusion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Schiller, Hannes Gustavo</cp:lastModifiedBy>
  <cp:revision>15</cp:revision>
  <cp:lastPrinted>2020-05-19T15:52:59Z</cp:lastPrinted>
  <dcterms:modified xsi:type="dcterms:W3CDTF">2021-07-23T18:36:15Z</dcterms:modified>
</cp:coreProperties>
</file>