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3"/>
  </p:notesMasterIdLst>
  <p:sldIdLst>
    <p:sldId id="256" r:id="rId2"/>
  </p:sldIdLst>
  <p:sldSz cx="32918400" cy="27432000"/>
  <p:notesSz cx="329184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Helvetica" pitchFamily="124" charset="0"/>
        <a:ea typeface="ＭＳ Ｐゴシック" pitchFamily="34" charset="-128"/>
        <a:cs typeface="+mn-cs"/>
      </a:defRPr>
    </a:lvl1pPr>
    <a:lvl2pPr marL="331561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Helvetica" pitchFamily="124" charset="0"/>
        <a:ea typeface="ＭＳ Ｐゴシック" pitchFamily="34" charset="-128"/>
        <a:cs typeface="+mn-cs"/>
      </a:defRPr>
    </a:lvl2pPr>
    <a:lvl3pPr marL="663123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Helvetica" pitchFamily="124" charset="0"/>
        <a:ea typeface="ＭＳ Ｐゴシック" pitchFamily="34" charset="-128"/>
        <a:cs typeface="+mn-cs"/>
      </a:defRPr>
    </a:lvl3pPr>
    <a:lvl4pPr marL="994684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Helvetica" pitchFamily="124" charset="0"/>
        <a:ea typeface="ＭＳ Ｐゴシック" pitchFamily="34" charset="-128"/>
        <a:cs typeface="+mn-cs"/>
      </a:defRPr>
    </a:lvl4pPr>
    <a:lvl5pPr marL="1326246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Helvetica" pitchFamily="124" charset="0"/>
        <a:ea typeface="ＭＳ Ｐゴシック" pitchFamily="34" charset="-128"/>
        <a:cs typeface="+mn-cs"/>
      </a:defRPr>
    </a:lvl5pPr>
    <a:lvl6pPr marL="1657807" algn="l" defTabSz="663123" rtl="0" eaLnBrk="1" latinLnBrk="0" hangingPunct="1">
      <a:defRPr sz="2300" kern="1200">
        <a:solidFill>
          <a:schemeClr val="tx1"/>
        </a:solidFill>
        <a:latin typeface="Helvetica" pitchFamily="124" charset="0"/>
        <a:ea typeface="ＭＳ Ｐゴシック" pitchFamily="34" charset="-128"/>
        <a:cs typeface="+mn-cs"/>
      </a:defRPr>
    </a:lvl6pPr>
    <a:lvl7pPr marL="1989369" algn="l" defTabSz="663123" rtl="0" eaLnBrk="1" latinLnBrk="0" hangingPunct="1">
      <a:defRPr sz="2300" kern="1200">
        <a:solidFill>
          <a:schemeClr val="tx1"/>
        </a:solidFill>
        <a:latin typeface="Helvetica" pitchFamily="124" charset="0"/>
        <a:ea typeface="ＭＳ Ｐゴシック" pitchFamily="34" charset="-128"/>
        <a:cs typeface="+mn-cs"/>
      </a:defRPr>
    </a:lvl7pPr>
    <a:lvl8pPr marL="2320930" algn="l" defTabSz="663123" rtl="0" eaLnBrk="1" latinLnBrk="0" hangingPunct="1">
      <a:defRPr sz="2300" kern="1200">
        <a:solidFill>
          <a:schemeClr val="tx1"/>
        </a:solidFill>
        <a:latin typeface="Helvetica" pitchFamily="124" charset="0"/>
        <a:ea typeface="ＭＳ Ｐゴシック" pitchFamily="34" charset="-128"/>
        <a:cs typeface="+mn-cs"/>
      </a:defRPr>
    </a:lvl8pPr>
    <a:lvl9pPr marL="2652492" algn="l" defTabSz="663123" rtl="0" eaLnBrk="1" latinLnBrk="0" hangingPunct="1">
      <a:defRPr sz="2300" kern="1200">
        <a:solidFill>
          <a:schemeClr val="tx1"/>
        </a:solidFill>
        <a:latin typeface="Helvetica" pitchFamily="12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66"/>
    <a:srgbClr val="191919"/>
    <a:srgbClr val="FFFFE1"/>
    <a:srgbClr val="FFF3F3"/>
    <a:srgbClr val="800040"/>
    <a:srgbClr val="004080"/>
    <a:srgbClr val="FF6FCF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-293" y="-62"/>
      </p:cViewPr>
      <p:guideLst>
        <p:guide orient="horz" pos="597"/>
        <p:guide orient="horz" pos="16360"/>
        <p:guide orient="horz" pos="3107"/>
        <p:guide orient="horz" pos="1774"/>
        <p:guide pos="4782"/>
        <p:guide pos="5408"/>
        <p:guide pos="9843"/>
        <p:guide pos="15773"/>
        <p:guide pos="739"/>
        <p:guide pos="10498"/>
        <p:guide pos="15148"/>
        <p:guide pos="198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EF62F2-2B81-46E5-9A04-0D714A6D595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1A8001-4FAB-42B9-8AF0-C3D4ED93A59A}">
      <dgm:prSet phldrT="[Text]"/>
      <dgm:spPr/>
      <dgm:t>
        <a:bodyPr/>
        <a:lstStyle/>
        <a:p>
          <a:r>
            <a:rPr lang="en-US" dirty="0" smtClean="0"/>
            <a:t>Scientific Literature and Patents</a:t>
          </a:r>
          <a:endParaRPr lang="en-US" dirty="0"/>
        </a:p>
      </dgm:t>
    </dgm:pt>
    <dgm:pt modelId="{E9073EB6-2B20-49F9-8E14-1E4F5958E5E0}" type="parTrans" cxnId="{888069CA-05E2-4C6F-95F5-15687A55E251}">
      <dgm:prSet/>
      <dgm:spPr/>
      <dgm:t>
        <a:bodyPr/>
        <a:lstStyle/>
        <a:p>
          <a:endParaRPr lang="en-US"/>
        </a:p>
      </dgm:t>
    </dgm:pt>
    <dgm:pt modelId="{BCA6A442-2496-4D3E-A4D5-8172CEBAB8B4}" type="sibTrans" cxnId="{888069CA-05E2-4C6F-95F5-15687A55E251}">
      <dgm:prSet/>
      <dgm:spPr/>
      <dgm:t>
        <a:bodyPr/>
        <a:lstStyle/>
        <a:p>
          <a:endParaRPr lang="en-US"/>
        </a:p>
      </dgm:t>
    </dgm:pt>
    <dgm:pt modelId="{DDE15DBD-7AEB-4377-865C-4B51588AA3B7}">
      <dgm:prSet phldrT="[Text]"/>
      <dgm:spPr/>
      <dgm:t>
        <a:bodyPr/>
        <a:lstStyle/>
        <a:p>
          <a:r>
            <a:rPr lang="en-US" dirty="0" smtClean="0"/>
            <a:t>Polymer Diagrams        (P-OSRA)</a:t>
          </a:r>
          <a:endParaRPr lang="en-US" dirty="0"/>
        </a:p>
      </dgm:t>
    </dgm:pt>
    <dgm:pt modelId="{910E9CF2-AF8C-4E4F-A3AA-310F92B4DDDB}" type="parTrans" cxnId="{302E2A5A-A09E-4D88-ADA1-5217FEB33A61}">
      <dgm:prSet/>
      <dgm:spPr/>
      <dgm:t>
        <a:bodyPr/>
        <a:lstStyle/>
        <a:p>
          <a:endParaRPr lang="en-US"/>
        </a:p>
      </dgm:t>
    </dgm:pt>
    <dgm:pt modelId="{49C60893-D6B6-488C-A84C-880A32B9A978}" type="sibTrans" cxnId="{302E2A5A-A09E-4D88-ADA1-5217FEB33A61}">
      <dgm:prSet/>
      <dgm:spPr/>
      <dgm:t>
        <a:bodyPr/>
        <a:lstStyle/>
        <a:p>
          <a:endParaRPr lang="en-US"/>
        </a:p>
      </dgm:t>
    </dgm:pt>
    <dgm:pt modelId="{487A448C-19D6-4DDF-9E54-1E59380404FC}">
      <dgm:prSet phldrT="[Text]"/>
      <dgm:spPr/>
      <dgm:t>
        <a:bodyPr/>
        <a:lstStyle/>
        <a:p>
          <a:r>
            <a:rPr lang="en-US" dirty="0" smtClean="0"/>
            <a:t>Polymer Names</a:t>
          </a:r>
          <a:endParaRPr lang="en-US" dirty="0"/>
        </a:p>
      </dgm:t>
    </dgm:pt>
    <dgm:pt modelId="{3B990A8F-A549-4687-A745-23763B37E0DF}" type="parTrans" cxnId="{D87A6674-CAA7-4BFA-85E0-54CA3E14044F}">
      <dgm:prSet/>
      <dgm:spPr/>
      <dgm:t>
        <a:bodyPr/>
        <a:lstStyle/>
        <a:p>
          <a:endParaRPr lang="en-US"/>
        </a:p>
      </dgm:t>
    </dgm:pt>
    <dgm:pt modelId="{880AD585-B9FF-4A9B-A9FC-55CE65A01C9A}" type="sibTrans" cxnId="{D87A6674-CAA7-4BFA-85E0-54CA3E14044F}">
      <dgm:prSet/>
      <dgm:spPr/>
      <dgm:t>
        <a:bodyPr/>
        <a:lstStyle/>
        <a:p>
          <a:endParaRPr lang="en-US"/>
        </a:p>
      </dgm:t>
    </dgm:pt>
    <dgm:pt modelId="{70BF0585-014B-4C7E-AFCA-AE2D11E08F49}">
      <dgm:prSet phldrT="[Text]"/>
      <dgm:spPr/>
      <dgm:t>
        <a:bodyPr/>
        <a:lstStyle/>
        <a:p>
          <a:r>
            <a:rPr lang="en-US" dirty="0" smtClean="0"/>
            <a:t>Tables and other textual info</a:t>
          </a:r>
          <a:endParaRPr lang="en-US" dirty="0"/>
        </a:p>
      </dgm:t>
    </dgm:pt>
    <dgm:pt modelId="{6A1B1460-F09F-4139-AD5E-C1572A054A64}" type="parTrans" cxnId="{C4267B85-C08D-4C80-9CBD-59D03127BA61}">
      <dgm:prSet/>
      <dgm:spPr/>
      <dgm:t>
        <a:bodyPr/>
        <a:lstStyle/>
        <a:p>
          <a:endParaRPr lang="en-US"/>
        </a:p>
      </dgm:t>
    </dgm:pt>
    <dgm:pt modelId="{A303253E-1FC2-4A7A-AC18-091DAB81819B}" type="sibTrans" cxnId="{C4267B85-C08D-4C80-9CBD-59D03127BA61}">
      <dgm:prSet/>
      <dgm:spPr/>
      <dgm:t>
        <a:bodyPr/>
        <a:lstStyle/>
        <a:p>
          <a:endParaRPr lang="en-US"/>
        </a:p>
      </dgm:t>
    </dgm:pt>
    <dgm:pt modelId="{97E2506B-5965-4D35-9B69-ADA8B8038363}" type="pres">
      <dgm:prSet presAssocID="{5CEF62F2-2B81-46E5-9A04-0D714A6D595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725D8E2-8A04-420C-BB63-67CDE33C5FE2}" type="pres">
      <dgm:prSet presAssocID="{CF1A8001-4FAB-42B9-8AF0-C3D4ED93A59A}" presName="hierRoot1" presStyleCnt="0">
        <dgm:presLayoutVars>
          <dgm:hierBranch val="init"/>
        </dgm:presLayoutVars>
      </dgm:prSet>
      <dgm:spPr/>
    </dgm:pt>
    <dgm:pt modelId="{062AE79D-423E-4AA3-861B-4F853915BE0A}" type="pres">
      <dgm:prSet presAssocID="{CF1A8001-4FAB-42B9-8AF0-C3D4ED93A59A}" presName="rootComposite1" presStyleCnt="0"/>
      <dgm:spPr/>
    </dgm:pt>
    <dgm:pt modelId="{BD738377-3190-43A1-A0C9-7603B4C4596B}" type="pres">
      <dgm:prSet presAssocID="{CF1A8001-4FAB-42B9-8AF0-C3D4ED93A59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BCC1DB-E842-4A3E-8274-07F4646051C9}" type="pres">
      <dgm:prSet presAssocID="{CF1A8001-4FAB-42B9-8AF0-C3D4ED93A59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BFE72F5-A8C3-4C35-AA41-288667F9D511}" type="pres">
      <dgm:prSet presAssocID="{CF1A8001-4FAB-42B9-8AF0-C3D4ED93A59A}" presName="hierChild2" presStyleCnt="0"/>
      <dgm:spPr/>
    </dgm:pt>
    <dgm:pt modelId="{40FB939B-7269-48FB-828A-2E3E7349C87A}" type="pres">
      <dgm:prSet presAssocID="{910E9CF2-AF8C-4E4F-A3AA-310F92B4DDDB}" presName="Name37" presStyleLbl="parChTrans1D2" presStyleIdx="0" presStyleCnt="3"/>
      <dgm:spPr/>
      <dgm:t>
        <a:bodyPr/>
        <a:lstStyle/>
        <a:p>
          <a:endParaRPr lang="en-US"/>
        </a:p>
      </dgm:t>
    </dgm:pt>
    <dgm:pt modelId="{86110E0A-1CA9-42EE-A50F-17E3D51BCE1F}" type="pres">
      <dgm:prSet presAssocID="{DDE15DBD-7AEB-4377-865C-4B51588AA3B7}" presName="hierRoot2" presStyleCnt="0">
        <dgm:presLayoutVars>
          <dgm:hierBranch val="init"/>
        </dgm:presLayoutVars>
      </dgm:prSet>
      <dgm:spPr/>
    </dgm:pt>
    <dgm:pt modelId="{125DCE61-51C6-42AD-B14F-CC6F4E456D07}" type="pres">
      <dgm:prSet presAssocID="{DDE15DBD-7AEB-4377-865C-4B51588AA3B7}" presName="rootComposite" presStyleCnt="0"/>
      <dgm:spPr/>
    </dgm:pt>
    <dgm:pt modelId="{06794DCD-688B-4F4E-83CC-06DF7E2D501C}" type="pres">
      <dgm:prSet presAssocID="{DDE15DBD-7AEB-4377-865C-4B51588AA3B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579DBE-F4B7-4B96-9B5B-A7B00842BF84}" type="pres">
      <dgm:prSet presAssocID="{DDE15DBD-7AEB-4377-865C-4B51588AA3B7}" presName="rootConnector" presStyleLbl="node2" presStyleIdx="0" presStyleCnt="3"/>
      <dgm:spPr/>
      <dgm:t>
        <a:bodyPr/>
        <a:lstStyle/>
        <a:p>
          <a:endParaRPr lang="en-US"/>
        </a:p>
      </dgm:t>
    </dgm:pt>
    <dgm:pt modelId="{0122F661-F2A1-4C35-B3C4-117976BAE2CC}" type="pres">
      <dgm:prSet presAssocID="{DDE15DBD-7AEB-4377-865C-4B51588AA3B7}" presName="hierChild4" presStyleCnt="0"/>
      <dgm:spPr/>
    </dgm:pt>
    <dgm:pt modelId="{AE70208B-8BBE-4516-A820-06DEC6822581}" type="pres">
      <dgm:prSet presAssocID="{DDE15DBD-7AEB-4377-865C-4B51588AA3B7}" presName="hierChild5" presStyleCnt="0"/>
      <dgm:spPr/>
    </dgm:pt>
    <dgm:pt modelId="{6A5C6264-7AED-4308-9236-93D8AB1A9984}" type="pres">
      <dgm:prSet presAssocID="{3B990A8F-A549-4687-A745-23763B37E0DF}" presName="Name37" presStyleLbl="parChTrans1D2" presStyleIdx="1" presStyleCnt="3"/>
      <dgm:spPr/>
      <dgm:t>
        <a:bodyPr/>
        <a:lstStyle/>
        <a:p>
          <a:endParaRPr lang="en-US"/>
        </a:p>
      </dgm:t>
    </dgm:pt>
    <dgm:pt modelId="{CD109076-CE1D-4B8C-B9D3-9E1EDC17F25D}" type="pres">
      <dgm:prSet presAssocID="{487A448C-19D6-4DDF-9E54-1E59380404FC}" presName="hierRoot2" presStyleCnt="0">
        <dgm:presLayoutVars>
          <dgm:hierBranch val="init"/>
        </dgm:presLayoutVars>
      </dgm:prSet>
      <dgm:spPr/>
    </dgm:pt>
    <dgm:pt modelId="{972CC49B-7AA5-48C4-A822-2B8152AB39D6}" type="pres">
      <dgm:prSet presAssocID="{487A448C-19D6-4DDF-9E54-1E59380404FC}" presName="rootComposite" presStyleCnt="0"/>
      <dgm:spPr/>
    </dgm:pt>
    <dgm:pt modelId="{B99680DB-4168-4A48-9D1D-864E1968335B}" type="pres">
      <dgm:prSet presAssocID="{487A448C-19D6-4DDF-9E54-1E59380404FC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8BF234-045F-4D16-9102-2D6E56AA8FE5}" type="pres">
      <dgm:prSet presAssocID="{487A448C-19D6-4DDF-9E54-1E59380404FC}" presName="rootConnector" presStyleLbl="node2" presStyleIdx="1" presStyleCnt="3"/>
      <dgm:spPr/>
      <dgm:t>
        <a:bodyPr/>
        <a:lstStyle/>
        <a:p>
          <a:endParaRPr lang="en-US"/>
        </a:p>
      </dgm:t>
    </dgm:pt>
    <dgm:pt modelId="{37368888-7677-4655-8187-4D07732D4572}" type="pres">
      <dgm:prSet presAssocID="{487A448C-19D6-4DDF-9E54-1E59380404FC}" presName="hierChild4" presStyleCnt="0"/>
      <dgm:spPr/>
    </dgm:pt>
    <dgm:pt modelId="{37BB6F0B-84E1-469B-BAB8-33009B93F5B7}" type="pres">
      <dgm:prSet presAssocID="{487A448C-19D6-4DDF-9E54-1E59380404FC}" presName="hierChild5" presStyleCnt="0"/>
      <dgm:spPr/>
    </dgm:pt>
    <dgm:pt modelId="{6DB01D34-2DA1-4117-8B62-077AC91632B1}" type="pres">
      <dgm:prSet presAssocID="{6A1B1460-F09F-4139-AD5E-C1572A054A64}" presName="Name37" presStyleLbl="parChTrans1D2" presStyleIdx="2" presStyleCnt="3"/>
      <dgm:spPr/>
      <dgm:t>
        <a:bodyPr/>
        <a:lstStyle/>
        <a:p>
          <a:endParaRPr lang="en-US"/>
        </a:p>
      </dgm:t>
    </dgm:pt>
    <dgm:pt modelId="{043E4FEF-4F1C-4DB5-A819-F3E490E2429D}" type="pres">
      <dgm:prSet presAssocID="{70BF0585-014B-4C7E-AFCA-AE2D11E08F49}" presName="hierRoot2" presStyleCnt="0">
        <dgm:presLayoutVars>
          <dgm:hierBranch val="init"/>
        </dgm:presLayoutVars>
      </dgm:prSet>
      <dgm:spPr/>
    </dgm:pt>
    <dgm:pt modelId="{1E8F46BA-B1F8-46BE-848B-4EB4D67BC4CA}" type="pres">
      <dgm:prSet presAssocID="{70BF0585-014B-4C7E-AFCA-AE2D11E08F49}" presName="rootComposite" presStyleCnt="0"/>
      <dgm:spPr/>
    </dgm:pt>
    <dgm:pt modelId="{5C63F629-30CB-459C-BCDB-4B507FA4288C}" type="pres">
      <dgm:prSet presAssocID="{70BF0585-014B-4C7E-AFCA-AE2D11E08F49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5FD5FC-0DB3-48D9-B1B6-D5306C072981}" type="pres">
      <dgm:prSet presAssocID="{70BF0585-014B-4C7E-AFCA-AE2D11E08F49}" presName="rootConnector" presStyleLbl="node2" presStyleIdx="2" presStyleCnt="3"/>
      <dgm:spPr/>
      <dgm:t>
        <a:bodyPr/>
        <a:lstStyle/>
        <a:p>
          <a:endParaRPr lang="en-US"/>
        </a:p>
      </dgm:t>
    </dgm:pt>
    <dgm:pt modelId="{3A36D0E1-71C3-4162-BE41-5365B878323E}" type="pres">
      <dgm:prSet presAssocID="{70BF0585-014B-4C7E-AFCA-AE2D11E08F49}" presName="hierChild4" presStyleCnt="0"/>
      <dgm:spPr/>
    </dgm:pt>
    <dgm:pt modelId="{316173D3-86A3-47B9-86A2-2FF942A08D95}" type="pres">
      <dgm:prSet presAssocID="{70BF0585-014B-4C7E-AFCA-AE2D11E08F49}" presName="hierChild5" presStyleCnt="0"/>
      <dgm:spPr/>
    </dgm:pt>
    <dgm:pt modelId="{387CBF89-1C06-41B9-AE15-EAB2D1AE6AD5}" type="pres">
      <dgm:prSet presAssocID="{CF1A8001-4FAB-42B9-8AF0-C3D4ED93A59A}" presName="hierChild3" presStyleCnt="0"/>
      <dgm:spPr/>
    </dgm:pt>
  </dgm:ptLst>
  <dgm:cxnLst>
    <dgm:cxn modelId="{51FA1D98-1315-4D8F-B17A-2024BF4871EA}" type="presOf" srcId="{CF1A8001-4FAB-42B9-8AF0-C3D4ED93A59A}" destId="{BD738377-3190-43A1-A0C9-7603B4C4596B}" srcOrd="0" destOrd="0" presId="urn:microsoft.com/office/officeart/2005/8/layout/orgChart1"/>
    <dgm:cxn modelId="{7865CB66-F471-4C99-AEAB-1A30251EAAC3}" type="presOf" srcId="{3B990A8F-A549-4687-A745-23763B37E0DF}" destId="{6A5C6264-7AED-4308-9236-93D8AB1A9984}" srcOrd="0" destOrd="0" presId="urn:microsoft.com/office/officeart/2005/8/layout/orgChart1"/>
    <dgm:cxn modelId="{BF91B05A-1588-478A-B1D9-DD16EB751E5B}" type="presOf" srcId="{910E9CF2-AF8C-4E4F-A3AA-310F92B4DDDB}" destId="{40FB939B-7269-48FB-828A-2E3E7349C87A}" srcOrd="0" destOrd="0" presId="urn:microsoft.com/office/officeart/2005/8/layout/orgChart1"/>
    <dgm:cxn modelId="{302E2A5A-A09E-4D88-ADA1-5217FEB33A61}" srcId="{CF1A8001-4FAB-42B9-8AF0-C3D4ED93A59A}" destId="{DDE15DBD-7AEB-4377-865C-4B51588AA3B7}" srcOrd="0" destOrd="0" parTransId="{910E9CF2-AF8C-4E4F-A3AA-310F92B4DDDB}" sibTransId="{49C60893-D6B6-488C-A84C-880A32B9A978}"/>
    <dgm:cxn modelId="{C4267B85-C08D-4C80-9CBD-59D03127BA61}" srcId="{CF1A8001-4FAB-42B9-8AF0-C3D4ED93A59A}" destId="{70BF0585-014B-4C7E-AFCA-AE2D11E08F49}" srcOrd="2" destOrd="0" parTransId="{6A1B1460-F09F-4139-AD5E-C1572A054A64}" sibTransId="{A303253E-1FC2-4A7A-AC18-091DAB81819B}"/>
    <dgm:cxn modelId="{7E227A19-A240-470A-B853-9C60DFA574D8}" type="presOf" srcId="{70BF0585-014B-4C7E-AFCA-AE2D11E08F49}" destId="{055FD5FC-0DB3-48D9-B1B6-D5306C072981}" srcOrd="1" destOrd="0" presId="urn:microsoft.com/office/officeart/2005/8/layout/orgChart1"/>
    <dgm:cxn modelId="{D87A6674-CAA7-4BFA-85E0-54CA3E14044F}" srcId="{CF1A8001-4FAB-42B9-8AF0-C3D4ED93A59A}" destId="{487A448C-19D6-4DDF-9E54-1E59380404FC}" srcOrd="1" destOrd="0" parTransId="{3B990A8F-A549-4687-A745-23763B37E0DF}" sibTransId="{880AD585-B9FF-4A9B-A9FC-55CE65A01C9A}"/>
    <dgm:cxn modelId="{50E8F75D-28D9-4DBF-821F-865B89C329CA}" type="presOf" srcId="{70BF0585-014B-4C7E-AFCA-AE2D11E08F49}" destId="{5C63F629-30CB-459C-BCDB-4B507FA4288C}" srcOrd="0" destOrd="0" presId="urn:microsoft.com/office/officeart/2005/8/layout/orgChart1"/>
    <dgm:cxn modelId="{91C5738F-C29A-4B28-BA1F-7B8364CCDBFB}" type="presOf" srcId="{DDE15DBD-7AEB-4377-865C-4B51588AA3B7}" destId="{B0579DBE-F4B7-4B96-9B5B-A7B00842BF84}" srcOrd="1" destOrd="0" presId="urn:microsoft.com/office/officeart/2005/8/layout/orgChart1"/>
    <dgm:cxn modelId="{D191A88E-0040-4E83-B56B-BA1A5B9608B8}" type="presOf" srcId="{CF1A8001-4FAB-42B9-8AF0-C3D4ED93A59A}" destId="{06BCC1DB-E842-4A3E-8274-07F4646051C9}" srcOrd="1" destOrd="0" presId="urn:microsoft.com/office/officeart/2005/8/layout/orgChart1"/>
    <dgm:cxn modelId="{B346A7E0-BB2A-42FF-ACB9-A3423B94B97B}" type="presOf" srcId="{487A448C-19D6-4DDF-9E54-1E59380404FC}" destId="{188BF234-045F-4D16-9102-2D6E56AA8FE5}" srcOrd="1" destOrd="0" presId="urn:microsoft.com/office/officeart/2005/8/layout/orgChart1"/>
    <dgm:cxn modelId="{888069CA-05E2-4C6F-95F5-15687A55E251}" srcId="{5CEF62F2-2B81-46E5-9A04-0D714A6D5959}" destId="{CF1A8001-4FAB-42B9-8AF0-C3D4ED93A59A}" srcOrd="0" destOrd="0" parTransId="{E9073EB6-2B20-49F9-8E14-1E4F5958E5E0}" sibTransId="{BCA6A442-2496-4D3E-A4D5-8172CEBAB8B4}"/>
    <dgm:cxn modelId="{089C9577-7475-4382-9C05-158B2B84D366}" type="presOf" srcId="{5CEF62F2-2B81-46E5-9A04-0D714A6D5959}" destId="{97E2506B-5965-4D35-9B69-ADA8B8038363}" srcOrd="0" destOrd="0" presId="urn:microsoft.com/office/officeart/2005/8/layout/orgChart1"/>
    <dgm:cxn modelId="{FDA401C9-D356-4802-87BC-4C1F611E6CAD}" type="presOf" srcId="{DDE15DBD-7AEB-4377-865C-4B51588AA3B7}" destId="{06794DCD-688B-4F4E-83CC-06DF7E2D501C}" srcOrd="0" destOrd="0" presId="urn:microsoft.com/office/officeart/2005/8/layout/orgChart1"/>
    <dgm:cxn modelId="{4DF4B519-2DB5-4C71-B67B-784382D8B00E}" type="presOf" srcId="{6A1B1460-F09F-4139-AD5E-C1572A054A64}" destId="{6DB01D34-2DA1-4117-8B62-077AC91632B1}" srcOrd="0" destOrd="0" presId="urn:microsoft.com/office/officeart/2005/8/layout/orgChart1"/>
    <dgm:cxn modelId="{FCAC264B-DC0C-461B-9A9D-3CD55379D177}" type="presOf" srcId="{487A448C-19D6-4DDF-9E54-1E59380404FC}" destId="{B99680DB-4168-4A48-9D1D-864E1968335B}" srcOrd="0" destOrd="0" presId="urn:microsoft.com/office/officeart/2005/8/layout/orgChart1"/>
    <dgm:cxn modelId="{4B724858-0642-4B5B-A1C9-4978B129DA00}" type="presParOf" srcId="{97E2506B-5965-4D35-9B69-ADA8B8038363}" destId="{E725D8E2-8A04-420C-BB63-67CDE33C5FE2}" srcOrd="0" destOrd="0" presId="urn:microsoft.com/office/officeart/2005/8/layout/orgChart1"/>
    <dgm:cxn modelId="{E5FBE476-E256-4254-BFF4-3AC458A8B493}" type="presParOf" srcId="{E725D8E2-8A04-420C-BB63-67CDE33C5FE2}" destId="{062AE79D-423E-4AA3-861B-4F853915BE0A}" srcOrd="0" destOrd="0" presId="urn:microsoft.com/office/officeart/2005/8/layout/orgChart1"/>
    <dgm:cxn modelId="{4B015E00-1372-4D06-8CDA-3A3E179C6027}" type="presParOf" srcId="{062AE79D-423E-4AA3-861B-4F853915BE0A}" destId="{BD738377-3190-43A1-A0C9-7603B4C4596B}" srcOrd="0" destOrd="0" presId="urn:microsoft.com/office/officeart/2005/8/layout/orgChart1"/>
    <dgm:cxn modelId="{D08DC823-4021-4B45-A95E-35E1CF8D4B50}" type="presParOf" srcId="{062AE79D-423E-4AA3-861B-4F853915BE0A}" destId="{06BCC1DB-E842-4A3E-8274-07F4646051C9}" srcOrd="1" destOrd="0" presId="urn:microsoft.com/office/officeart/2005/8/layout/orgChart1"/>
    <dgm:cxn modelId="{217AF03E-4F4A-4DCE-A8B9-65EDB97F5428}" type="presParOf" srcId="{E725D8E2-8A04-420C-BB63-67CDE33C5FE2}" destId="{4BFE72F5-A8C3-4C35-AA41-288667F9D511}" srcOrd="1" destOrd="0" presId="urn:microsoft.com/office/officeart/2005/8/layout/orgChart1"/>
    <dgm:cxn modelId="{D5649328-020F-437E-87A3-9F86B8D4F4E6}" type="presParOf" srcId="{4BFE72F5-A8C3-4C35-AA41-288667F9D511}" destId="{40FB939B-7269-48FB-828A-2E3E7349C87A}" srcOrd="0" destOrd="0" presId="urn:microsoft.com/office/officeart/2005/8/layout/orgChart1"/>
    <dgm:cxn modelId="{9EEE3DCE-837C-483C-9A45-9C8162439D9D}" type="presParOf" srcId="{4BFE72F5-A8C3-4C35-AA41-288667F9D511}" destId="{86110E0A-1CA9-42EE-A50F-17E3D51BCE1F}" srcOrd="1" destOrd="0" presId="urn:microsoft.com/office/officeart/2005/8/layout/orgChart1"/>
    <dgm:cxn modelId="{7E09E73A-34BF-4D2F-9592-6FD263D5795A}" type="presParOf" srcId="{86110E0A-1CA9-42EE-A50F-17E3D51BCE1F}" destId="{125DCE61-51C6-42AD-B14F-CC6F4E456D07}" srcOrd="0" destOrd="0" presId="urn:microsoft.com/office/officeart/2005/8/layout/orgChart1"/>
    <dgm:cxn modelId="{B85C43F2-8E58-4739-AF66-22142D57D88A}" type="presParOf" srcId="{125DCE61-51C6-42AD-B14F-CC6F4E456D07}" destId="{06794DCD-688B-4F4E-83CC-06DF7E2D501C}" srcOrd="0" destOrd="0" presId="urn:microsoft.com/office/officeart/2005/8/layout/orgChart1"/>
    <dgm:cxn modelId="{3BAEC71B-729B-40C0-9BC2-BE8899FAA6E6}" type="presParOf" srcId="{125DCE61-51C6-42AD-B14F-CC6F4E456D07}" destId="{B0579DBE-F4B7-4B96-9B5B-A7B00842BF84}" srcOrd="1" destOrd="0" presId="urn:microsoft.com/office/officeart/2005/8/layout/orgChart1"/>
    <dgm:cxn modelId="{0C183B4A-5B79-4E3C-B938-ECBC68EE4546}" type="presParOf" srcId="{86110E0A-1CA9-42EE-A50F-17E3D51BCE1F}" destId="{0122F661-F2A1-4C35-B3C4-117976BAE2CC}" srcOrd="1" destOrd="0" presId="urn:microsoft.com/office/officeart/2005/8/layout/orgChart1"/>
    <dgm:cxn modelId="{F91285FB-6A6C-44DF-BE79-9192725A3CD3}" type="presParOf" srcId="{86110E0A-1CA9-42EE-A50F-17E3D51BCE1F}" destId="{AE70208B-8BBE-4516-A820-06DEC6822581}" srcOrd="2" destOrd="0" presId="urn:microsoft.com/office/officeart/2005/8/layout/orgChart1"/>
    <dgm:cxn modelId="{692A2E44-2BDA-436D-A198-6D5368A45926}" type="presParOf" srcId="{4BFE72F5-A8C3-4C35-AA41-288667F9D511}" destId="{6A5C6264-7AED-4308-9236-93D8AB1A9984}" srcOrd="2" destOrd="0" presId="urn:microsoft.com/office/officeart/2005/8/layout/orgChart1"/>
    <dgm:cxn modelId="{D10953D7-9701-4138-9697-66E3D428A39E}" type="presParOf" srcId="{4BFE72F5-A8C3-4C35-AA41-288667F9D511}" destId="{CD109076-CE1D-4B8C-B9D3-9E1EDC17F25D}" srcOrd="3" destOrd="0" presId="urn:microsoft.com/office/officeart/2005/8/layout/orgChart1"/>
    <dgm:cxn modelId="{9FDFAF7E-F34C-41B1-89C4-4E9D09A5221D}" type="presParOf" srcId="{CD109076-CE1D-4B8C-B9D3-9E1EDC17F25D}" destId="{972CC49B-7AA5-48C4-A822-2B8152AB39D6}" srcOrd="0" destOrd="0" presId="urn:microsoft.com/office/officeart/2005/8/layout/orgChart1"/>
    <dgm:cxn modelId="{3BC4E712-9C47-4279-938F-8346B894D32C}" type="presParOf" srcId="{972CC49B-7AA5-48C4-A822-2B8152AB39D6}" destId="{B99680DB-4168-4A48-9D1D-864E1968335B}" srcOrd="0" destOrd="0" presId="urn:microsoft.com/office/officeart/2005/8/layout/orgChart1"/>
    <dgm:cxn modelId="{FA1EC869-90C6-4CA4-A405-5C41A3CDED2F}" type="presParOf" srcId="{972CC49B-7AA5-48C4-A822-2B8152AB39D6}" destId="{188BF234-045F-4D16-9102-2D6E56AA8FE5}" srcOrd="1" destOrd="0" presId="urn:microsoft.com/office/officeart/2005/8/layout/orgChart1"/>
    <dgm:cxn modelId="{372F8B1A-D831-4C9F-A18E-4642185B8EC0}" type="presParOf" srcId="{CD109076-CE1D-4B8C-B9D3-9E1EDC17F25D}" destId="{37368888-7677-4655-8187-4D07732D4572}" srcOrd="1" destOrd="0" presId="urn:microsoft.com/office/officeart/2005/8/layout/orgChart1"/>
    <dgm:cxn modelId="{C2536098-883E-4F82-97C2-1DDE842859E7}" type="presParOf" srcId="{CD109076-CE1D-4B8C-B9D3-9E1EDC17F25D}" destId="{37BB6F0B-84E1-469B-BAB8-33009B93F5B7}" srcOrd="2" destOrd="0" presId="urn:microsoft.com/office/officeart/2005/8/layout/orgChart1"/>
    <dgm:cxn modelId="{9D43D871-2639-4E8E-89F8-CE92A8D4EE34}" type="presParOf" srcId="{4BFE72F5-A8C3-4C35-AA41-288667F9D511}" destId="{6DB01D34-2DA1-4117-8B62-077AC91632B1}" srcOrd="4" destOrd="0" presId="urn:microsoft.com/office/officeart/2005/8/layout/orgChart1"/>
    <dgm:cxn modelId="{C9FCDFDF-9E00-4DF0-9D44-ACE17A07FC35}" type="presParOf" srcId="{4BFE72F5-A8C3-4C35-AA41-288667F9D511}" destId="{043E4FEF-4F1C-4DB5-A819-F3E490E2429D}" srcOrd="5" destOrd="0" presId="urn:microsoft.com/office/officeart/2005/8/layout/orgChart1"/>
    <dgm:cxn modelId="{0E162259-A99B-49BB-B398-57DA052D7D43}" type="presParOf" srcId="{043E4FEF-4F1C-4DB5-A819-F3E490E2429D}" destId="{1E8F46BA-B1F8-46BE-848B-4EB4D67BC4CA}" srcOrd="0" destOrd="0" presId="urn:microsoft.com/office/officeart/2005/8/layout/orgChart1"/>
    <dgm:cxn modelId="{1C48CBB2-1000-4283-AD8B-B2C417EB93FC}" type="presParOf" srcId="{1E8F46BA-B1F8-46BE-848B-4EB4D67BC4CA}" destId="{5C63F629-30CB-459C-BCDB-4B507FA4288C}" srcOrd="0" destOrd="0" presId="urn:microsoft.com/office/officeart/2005/8/layout/orgChart1"/>
    <dgm:cxn modelId="{80EEBE77-4BAC-41AA-ACB3-0BA06AEA1BF7}" type="presParOf" srcId="{1E8F46BA-B1F8-46BE-848B-4EB4D67BC4CA}" destId="{055FD5FC-0DB3-48D9-B1B6-D5306C072981}" srcOrd="1" destOrd="0" presId="urn:microsoft.com/office/officeart/2005/8/layout/orgChart1"/>
    <dgm:cxn modelId="{DF45B12D-3622-4AE3-BB8A-459AAD159C80}" type="presParOf" srcId="{043E4FEF-4F1C-4DB5-A819-F3E490E2429D}" destId="{3A36D0E1-71C3-4162-BE41-5365B878323E}" srcOrd="1" destOrd="0" presId="urn:microsoft.com/office/officeart/2005/8/layout/orgChart1"/>
    <dgm:cxn modelId="{2870B900-2F75-46E7-9D7B-8CEDBE8F9D18}" type="presParOf" srcId="{043E4FEF-4F1C-4DB5-A819-F3E490E2429D}" destId="{316173D3-86A3-47B9-86A2-2FF942A08D95}" srcOrd="2" destOrd="0" presId="urn:microsoft.com/office/officeart/2005/8/layout/orgChart1"/>
    <dgm:cxn modelId="{FA126FE5-991C-4CDE-BC13-224D53781102}" type="presParOf" srcId="{E725D8E2-8A04-420C-BB63-67CDE33C5FE2}" destId="{387CBF89-1C06-41B9-AE15-EAB2D1AE6AD5}" srcOrd="2" destOrd="0" presId="urn:microsoft.com/office/officeart/2005/8/layout/orgChart1"/>
  </dgm:cxnLst>
  <dgm:bg>
    <a:effectLst>
      <a:outerShdw blurRad="152400" dist="317500" dir="5400000" sx="90000" sy="-19000" rotWithShape="0">
        <a:prstClr val="black">
          <a:alpha val="15000"/>
        </a:prstClr>
      </a:outerShdw>
    </a:effectLst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9DFEF80-FE1C-476C-96F1-69BF87244173}" type="datetime1">
              <a:rPr lang="en-US"/>
              <a:pPr/>
              <a:t>7/30/2014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937125" y="3840163"/>
            <a:ext cx="23044150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B96B3D36-4E42-4F41-8417-C0AC1B022F0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31561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331561" algn="l" defTabSz="331561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2pPr>
    <a:lvl3pPr marL="663123" algn="l" defTabSz="331561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3pPr>
    <a:lvl4pPr marL="994684" algn="l" defTabSz="331561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4pPr>
    <a:lvl5pPr marL="1326246" algn="l" defTabSz="331561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5pPr>
    <a:lvl6pPr marL="1657807" algn="l" defTabSz="33156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89369" algn="l" defTabSz="33156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20930" algn="l" defTabSz="33156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52492" algn="l" defTabSz="33156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937125" y="3840163"/>
            <a:ext cx="23044150" cy="19202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9600" smtClean="0">
                <a:solidFill>
                  <a:srgbClr val="000000"/>
                </a:solidFill>
                <a:ea typeface="ＭＳ Ｐゴシック" pitchFamily="34" charset="-128"/>
              </a:rPr>
              <a:t>Copyright Colin Purrington (</a:t>
            </a:r>
            <a:r>
              <a:rPr lang="en-US" sz="960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http://colinpurrington.com/tips/academic/posterdesign).</a:t>
            </a:r>
            <a:endParaRPr lang="en-US" sz="9600" smtClean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94708D6-6A87-47C6-A8D6-EF21D55A68C8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5" y="18656588"/>
            <a:ext cx="3294392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44857" tIns="172428" rIns="344857" bIns="172428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68880" y="7010406"/>
            <a:ext cx="27980640" cy="7319044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181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2468880" y="14446428"/>
            <a:ext cx="27980640" cy="4798816"/>
          </a:xfrm>
        </p:spPr>
        <p:txBody>
          <a:bodyPr lIns="172428" rIns="172428"/>
          <a:lstStyle>
            <a:lvl1pPr marL="0" marR="241400" indent="0" algn="r">
              <a:buNone/>
              <a:defRPr>
                <a:solidFill>
                  <a:schemeClr val="tx2"/>
                </a:solidFill>
              </a:defRPr>
            </a:lvl1pPr>
            <a:lvl2pPr marL="1724284" indent="0" algn="ctr">
              <a:buNone/>
            </a:lvl2pPr>
            <a:lvl3pPr marL="3448568" indent="0" algn="ctr">
              <a:buNone/>
            </a:lvl3pPr>
            <a:lvl4pPr marL="5172852" indent="0" algn="ctr">
              <a:buNone/>
            </a:lvl4pPr>
            <a:lvl5pPr marL="6897136" indent="0" algn="ctr">
              <a:buNone/>
            </a:lvl5pPr>
            <a:lvl6pPr marL="8621420" indent="0" algn="ctr">
              <a:buNone/>
            </a:lvl6pPr>
            <a:lvl7pPr marL="10345704" indent="0" algn="ctr">
              <a:buNone/>
            </a:lvl7pPr>
            <a:lvl8pPr marL="12069989" indent="0" algn="ctr">
              <a:buNone/>
            </a:lvl8pPr>
            <a:lvl9pPr marL="13794273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3552" y="19812000"/>
            <a:ext cx="32931954" cy="7648352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11DC3C-3A4A-4DDA-9A38-C30C0BC06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5925318"/>
            <a:ext cx="29626560" cy="1754428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B35A49-3495-4CC4-97EF-9F679B10AA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638447" y="1098562"/>
            <a:ext cx="6398892" cy="2237104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098564"/>
            <a:ext cx="22768560" cy="2237104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47C48E-952F-4C9D-9A3D-776772E03F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52CC44-15FB-4003-A098-9DAC937A0C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4238848"/>
            <a:ext cx="27980640" cy="73152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181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767" y="11726848"/>
            <a:ext cx="16459200" cy="5819552"/>
          </a:xfrm>
        </p:spPr>
        <p:txBody>
          <a:bodyPr lIns="344857" rIns="344857" anchor="t"/>
          <a:lstStyle>
            <a:lvl1pPr marL="0" indent="0" algn="l">
              <a:buNone/>
              <a:defRPr sz="8700">
                <a:solidFill>
                  <a:schemeClr val="tx1"/>
                </a:solidFill>
              </a:defRPr>
            </a:lvl1pPr>
            <a:lvl2pPr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11CCA1-3AE3-4F83-BA3F-ABFDF00FEF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13092048" y="12021888"/>
            <a:ext cx="658368" cy="9144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4857" tIns="172428" rIns="344857" bIns="172428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12420950" y="12021888"/>
            <a:ext cx="658368" cy="9144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4857" tIns="172428" rIns="344857" bIns="172428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925314"/>
            <a:ext cx="14538960" cy="18103852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925314"/>
            <a:ext cx="14538960" cy="18103852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A6EB4B-4434-4A45-AC67-F7928506A2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092200"/>
            <a:ext cx="29626560" cy="4572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21640800"/>
            <a:ext cx="14544677" cy="3048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689714" anchor="ctr"/>
          <a:lstStyle>
            <a:lvl1pPr marL="0" indent="0">
              <a:buNone/>
              <a:defRPr sz="9100" b="0">
                <a:solidFill>
                  <a:schemeClr val="bg1"/>
                </a:solidFill>
              </a:defRPr>
            </a:lvl1pPr>
            <a:lvl2pPr>
              <a:buNone/>
              <a:defRPr sz="7500" b="1"/>
            </a:lvl2pPr>
            <a:lvl3pPr>
              <a:buNone/>
              <a:defRPr sz="6800" b="1"/>
            </a:lvl3pPr>
            <a:lvl4pPr>
              <a:buNone/>
              <a:defRPr sz="6000" b="1"/>
            </a:lvl4pPr>
            <a:lvl5pPr>
              <a:buNone/>
              <a:defRPr sz="60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6722095" y="21640800"/>
            <a:ext cx="14550390" cy="3048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689714" anchor="ctr"/>
          <a:lstStyle>
            <a:lvl1pPr marL="0" indent="0">
              <a:buNone/>
              <a:defRPr sz="9100" b="0">
                <a:solidFill>
                  <a:schemeClr val="bg1"/>
                </a:solidFill>
              </a:defRPr>
            </a:lvl1pPr>
            <a:lvl2pPr>
              <a:buNone/>
              <a:defRPr sz="7500" b="1"/>
            </a:lvl2pPr>
            <a:lvl3pPr>
              <a:buNone/>
              <a:defRPr sz="6800" b="1"/>
            </a:lvl3pPr>
            <a:lvl4pPr>
              <a:buNone/>
              <a:defRPr sz="6000" b="1"/>
            </a:lvl4pPr>
            <a:lvl5pPr>
              <a:buNone/>
              <a:defRPr sz="60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645920" y="5777178"/>
            <a:ext cx="14544677" cy="1576705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5777178"/>
            <a:ext cx="14550390" cy="1576705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485D59-7C0C-4002-A492-897E0E219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4EE778-7137-4A50-84E9-02CE081007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783C4F-C427-4FB7-9B0E-590B7F514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0" y="19507200"/>
            <a:ext cx="26934394" cy="18288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94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5910560" y="21420408"/>
            <a:ext cx="14308531" cy="3657600"/>
          </a:xfrm>
        </p:spPr>
        <p:txBody>
          <a:bodyPr/>
          <a:lstStyle>
            <a:lvl1pPr marL="0" indent="0" algn="r">
              <a:buNone/>
              <a:defRPr sz="6000"/>
            </a:lvl1pPr>
            <a:lvl2pPr>
              <a:buNone/>
              <a:defRPr sz="4500"/>
            </a:lvl2pPr>
            <a:lvl3pPr>
              <a:buNone/>
              <a:defRPr sz="3800"/>
            </a:lvl3pPr>
            <a:lvl4pPr>
              <a:buNone/>
              <a:defRPr sz="3400"/>
            </a:lvl4pPr>
            <a:lvl5pPr>
              <a:buNone/>
              <a:defRPr sz="34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291840" y="1097280"/>
            <a:ext cx="26927251" cy="18288000"/>
          </a:xfrm>
        </p:spPr>
        <p:txBody>
          <a:bodyPr/>
          <a:lstStyle>
            <a:lvl1pPr>
              <a:defRPr sz="12100"/>
            </a:lvl1pPr>
            <a:lvl2pPr>
              <a:defRPr sz="10600"/>
            </a:lvl2pPr>
            <a:lvl3pPr>
              <a:defRPr sz="9100"/>
            </a:lvl3pPr>
            <a:lvl4pPr>
              <a:defRPr sz="7500"/>
            </a:lvl4pPr>
            <a:lvl5pPr>
              <a:defRPr sz="75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217315" y="25631776"/>
            <a:ext cx="6912864" cy="146304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4B6621-30FF-451B-8800-D2B922919F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8435" y="21773608"/>
            <a:ext cx="25786080" cy="2592928"/>
          </a:xfrm>
          <a:noFill/>
        </p:spPr>
        <p:txBody>
          <a:bodyPr lIns="344857" tIns="0" rIns="344857" anchor="t"/>
          <a:lstStyle>
            <a:lvl1pPr marL="0" marR="68971" indent="0" algn="r">
              <a:buNone/>
              <a:defRPr sz="5300"/>
            </a:lvl1pPr>
            <a:lvl2pPr>
              <a:defRPr sz="4500"/>
            </a:lvl2pPr>
            <a:lvl3pPr>
              <a:defRPr sz="3800"/>
            </a:lvl3pPr>
            <a:lvl4pPr>
              <a:defRPr sz="3400"/>
            </a:lvl4pPr>
            <a:lvl5pPr>
              <a:defRPr sz="34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2960" y="759872"/>
            <a:ext cx="31272480" cy="1755648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121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68261" y="25631778"/>
            <a:ext cx="8462452" cy="1460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7BB2D34-8812-4692-9BC4-44099E65A0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9460488"/>
            <a:ext cx="29071555" cy="2250688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113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2579171" y="20007974"/>
            <a:ext cx="13687211" cy="57724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44857" tIns="172428" rIns="344857" bIns="172428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192818" y="23140092"/>
            <a:ext cx="13687211" cy="3352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44857" tIns="172428" rIns="344857" bIns="172428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21751" y="23165012"/>
            <a:ext cx="12248330" cy="4323472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344857" tIns="172428" rIns="344857" bIns="172428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33251" y="23150954"/>
            <a:ext cx="12259832" cy="4337532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31190803" y="19953760"/>
            <a:ext cx="658368" cy="9144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4857" tIns="172428" rIns="344857" bIns="172428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30519706" y="19953760"/>
            <a:ext cx="658368" cy="9144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4857" tIns="172428" rIns="344857" bIns="172428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2579171" y="20007974"/>
            <a:ext cx="13687211" cy="57724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44857" tIns="172428" rIns="344857" bIns="172428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192818" y="23140092"/>
            <a:ext cx="13687211" cy="3352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44857" tIns="172428" rIns="344857" bIns="172428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21751" y="23165012"/>
            <a:ext cx="12248330" cy="4323472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344857" tIns="172428" rIns="344857" bIns="172428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33251" y="23150954"/>
            <a:ext cx="12259832" cy="4337532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1645920" y="1098552"/>
            <a:ext cx="29626560" cy="4572000"/>
          </a:xfrm>
          <a:prstGeom prst="rect">
            <a:avLst/>
          </a:prstGeom>
        </p:spPr>
        <p:txBody>
          <a:bodyPr vert="horz" lIns="344857" tIns="172428" rIns="344857" bIns="172428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1645920" y="5925314"/>
            <a:ext cx="29626560" cy="18103852"/>
          </a:xfrm>
          <a:prstGeom prst="rect">
            <a:avLst/>
          </a:prstGeom>
        </p:spPr>
        <p:txBody>
          <a:bodyPr vert="horz" lIns="344857" tIns="172428" rIns="344857" bIns="172428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24217315" y="25631776"/>
            <a:ext cx="6912864" cy="1463040"/>
          </a:xfrm>
          <a:prstGeom prst="rect">
            <a:avLst/>
          </a:prstGeom>
        </p:spPr>
        <p:txBody>
          <a:bodyPr vert="horz" lIns="344857" tIns="172428" rIns="344857" bIns="172428" anchor="b"/>
          <a:lstStyle>
            <a:lvl1pPr algn="l" eaLnBrk="1" latinLnBrk="0" hangingPunct="1">
              <a:defRPr kumimoji="0" sz="38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15768261" y="25631778"/>
            <a:ext cx="8462452" cy="1460500"/>
          </a:xfrm>
          <a:prstGeom prst="rect">
            <a:avLst/>
          </a:prstGeom>
        </p:spPr>
        <p:txBody>
          <a:bodyPr vert="horz" lIns="344857" tIns="172428" rIns="344857" bIns="172428" anchor="b"/>
          <a:lstStyle>
            <a:lvl1pPr algn="r" eaLnBrk="1" latinLnBrk="0" hangingPunct="1">
              <a:defRPr kumimoji="0" sz="38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1130179" y="25631778"/>
            <a:ext cx="1316736" cy="1460500"/>
          </a:xfrm>
          <a:prstGeom prst="rect">
            <a:avLst/>
          </a:prstGeom>
        </p:spPr>
        <p:txBody>
          <a:bodyPr vert="horz" lIns="344857" tIns="172428" rIns="344857" bIns="172428" anchor="b"/>
          <a:lstStyle>
            <a:lvl1pPr algn="r" eaLnBrk="1" latinLnBrk="0" hangingPunct="1">
              <a:defRPr kumimoji="0" sz="3800" b="0">
                <a:solidFill>
                  <a:schemeClr val="tx1"/>
                </a:solidFill>
              </a:defRPr>
            </a:lvl1pPr>
            <a:extLst/>
          </a:lstStyle>
          <a:p>
            <a:fld id="{DB0E3717-899C-42B2-BC16-5FD97AAACD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155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1379427" indent="-965599" algn="l" rtl="0" eaLnBrk="1" latinLnBrk="0" hangingPunct="1">
        <a:spcBef>
          <a:spcPts val="1509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10200" kern="1200">
          <a:solidFill>
            <a:schemeClr val="tx1"/>
          </a:solidFill>
          <a:latin typeface="+mn-lt"/>
          <a:ea typeface="+mn-ea"/>
          <a:cs typeface="+mn-cs"/>
        </a:defRPr>
      </a:lvl1pPr>
      <a:lvl2pPr marL="2345026" indent="-862142" algn="l" rtl="0" eaLnBrk="1" latinLnBrk="0" hangingPunct="1">
        <a:spcBef>
          <a:spcPts val="1222"/>
        </a:spcBef>
        <a:buClr>
          <a:schemeClr val="accent1"/>
        </a:buClr>
        <a:buFont typeface="Verdana"/>
        <a:buChar char="◦"/>
        <a:defRPr kumimoji="0"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3241654" indent="-862142" algn="l" rtl="0" eaLnBrk="1" latinLnBrk="0" hangingPunct="1">
        <a:spcBef>
          <a:spcPts val="1320"/>
        </a:spcBef>
        <a:buClr>
          <a:schemeClr val="accent2"/>
        </a:buClr>
        <a:buSzPct val="100000"/>
        <a:buFont typeface="Wingdings 2"/>
        <a:buChar char=""/>
        <a:defRPr kumimoji="0" sz="7900" kern="1200">
          <a:solidFill>
            <a:schemeClr val="tx1"/>
          </a:solidFill>
          <a:latin typeface="+mn-lt"/>
          <a:ea typeface="+mn-ea"/>
          <a:cs typeface="+mn-cs"/>
        </a:defRPr>
      </a:lvl3pPr>
      <a:lvl4pPr marL="4310710" indent="-862142" algn="l" rtl="0" eaLnBrk="1" latinLnBrk="0" hangingPunct="1">
        <a:spcBef>
          <a:spcPts val="1320"/>
        </a:spcBef>
        <a:buClr>
          <a:schemeClr val="accent2"/>
        </a:buClr>
        <a:buFont typeface="Wingdings 2"/>
        <a:buChar char=""/>
        <a:defRPr kumimoji="0"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5172852" indent="-862142" algn="l" rtl="0" eaLnBrk="1" latinLnBrk="0" hangingPunct="1">
        <a:spcBef>
          <a:spcPts val="1320"/>
        </a:spcBef>
        <a:buClr>
          <a:schemeClr val="accent2"/>
        </a:buClr>
        <a:buFont typeface="Wingdings 2"/>
        <a:buChar char=""/>
        <a:defRPr kumimoji="0"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6034994" indent="-862142" algn="l" rtl="0" eaLnBrk="1" latinLnBrk="0" hangingPunct="1">
        <a:spcBef>
          <a:spcPts val="1320"/>
        </a:spcBef>
        <a:buClr>
          <a:schemeClr val="accent3"/>
        </a:buClr>
        <a:buFont typeface="Wingdings 2"/>
        <a:buChar char=""/>
        <a:defRPr kumimoji="0"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6897136" indent="-862142" algn="l" rtl="0" eaLnBrk="1" latinLnBrk="0" hangingPunct="1">
        <a:spcBef>
          <a:spcPts val="1320"/>
        </a:spcBef>
        <a:buClr>
          <a:schemeClr val="accent3"/>
        </a:buClr>
        <a:buFont typeface="Wingdings 2"/>
        <a:buChar char=""/>
        <a:defRPr kumimoji="0" sz="6000" kern="1200">
          <a:solidFill>
            <a:schemeClr val="tx1"/>
          </a:solidFill>
          <a:latin typeface="+mn-lt"/>
          <a:ea typeface="+mn-ea"/>
          <a:cs typeface="+mn-cs"/>
        </a:defRPr>
      </a:lvl7pPr>
      <a:lvl8pPr marL="7759278" indent="-862142" algn="l" rtl="0" eaLnBrk="1" latinLnBrk="0" hangingPunct="1">
        <a:spcBef>
          <a:spcPts val="1320"/>
        </a:spcBef>
        <a:buClr>
          <a:schemeClr val="accent3"/>
        </a:buClr>
        <a:buFont typeface="Wingdings 2"/>
        <a:buChar char=""/>
        <a:defRPr kumimoji="0" sz="6000" kern="1200">
          <a:solidFill>
            <a:schemeClr val="tx1"/>
          </a:solidFill>
          <a:latin typeface="+mn-lt"/>
          <a:ea typeface="+mn-ea"/>
          <a:cs typeface="+mn-cs"/>
        </a:defRPr>
      </a:lvl8pPr>
      <a:lvl9pPr marL="8621420" indent="-862142" algn="l" rtl="0" eaLnBrk="1" latinLnBrk="0" hangingPunct="1">
        <a:spcBef>
          <a:spcPts val="1320"/>
        </a:spcBef>
        <a:buClr>
          <a:schemeClr val="accent3"/>
        </a:buClr>
        <a:buFont typeface="Wingdings 2"/>
        <a:buChar char=""/>
        <a:defRPr kumimoji="0" sz="60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72428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34485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517285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689713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86214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034570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20699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379427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3.jpeg"/><Relationship Id="rId3" Type="http://schemas.openxmlformats.org/officeDocument/2006/relationships/image" Target="../media/image2.jpeg"/><Relationship Id="rId21" Type="http://schemas.openxmlformats.org/officeDocument/2006/relationships/image" Target="../media/image16.jpeg"/><Relationship Id="rId7" Type="http://schemas.openxmlformats.org/officeDocument/2006/relationships/image" Target="../media/image6.gif"/><Relationship Id="rId12" Type="http://schemas.openxmlformats.org/officeDocument/2006/relationships/image" Target="../media/image11.png"/><Relationship Id="rId17" Type="http://schemas.openxmlformats.org/officeDocument/2006/relationships/diagramColors" Target="../diagrams/colors1.xml"/><Relationship Id="rId25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6" Type="http://schemas.openxmlformats.org/officeDocument/2006/relationships/diagramQuickStyle" Target="../diagrams/quickStyle1.xml"/><Relationship Id="rId20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19.jpeg"/><Relationship Id="rId5" Type="http://schemas.openxmlformats.org/officeDocument/2006/relationships/image" Target="../media/image4.gif"/><Relationship Id="rId15" Type="http://schemas.openxmlformats.org/officeDocument/2006/relationships/diagramLayout" Target="../diagrams/layout1.xml"/><Relationship Id="rId23" Type="http://schemas.openxmlformats.org/officeDocument/2006/relationships/image" Target="../media/image18.jpeg"/><Relationship Id="rId10" Type="http://schemas.openxmlformats.org/officeDocument/2006/relationships/image" Target="../media/image9.png"/><Relationship Id="rId19" Type="http://schemas.openxmlformats.org/officeDocument/2006/relationships/image" Target="../media/image1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diagramData" Target="../diagrams/data1.xml"/><Relationship Id="rId22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0" y="0"/>
            <a:ext cx="32918400" cy="27432000"/>
          </a:xfrm>
          <a:prstGeom prst="rect">
            <a:avLst/>
          </a:prstGeom>
          <a:solidFill>
            <a:srgbClr val="191919">
              <a:alpha val="7843"/>
            </a:srgbClr>
          </a:solidFill>
          <a:ln w="9525">
            <a:solidFill>
              <a:srgbClr val="D8D8D8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66312" tIns="33156" rIns="66312" bIns="33156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1282814" y="5939518"/>
            <a:ext cx="7099186" cy="724852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663123" tIns="331561" rIns="663123" bIns="663123"/>
          <a:lstStyle/>
          <a:p>
            <a:pPr algn="ctr">
              <a:spcBef>
                <a:spcPct val="50000"/>
              </a:spcBef>
              <a:tabLst>
                <a:tab pos="362646" algn="l"/>
              </a:tabLst>
            </a:pPr>
            <a:r>
              <a:rPr lang="en-US" sz="4000" b="1" dirty="0" smtClean="0">
                <a:latin typeface="Calibri" pitchFamily="34" charset="0"/>
              </a:rPr>
              <a:t>Introduction</a:t>
            </a: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r>
              <a:rPr lang="en-US" sz="2400" dirty="0" smtClean="0">
                <a:latin typeface="Georgia" pitchFamily="18" charset="0"/>
                <a:cs typeface="Times New Roman" pitchFamily="18" charset="0"/>
              </a:rPr>
              <a:t>What if all polymer information was easy to access? P-OSRA is application for recognizing images of polymers, converting them into the SMILES format (a line notation form to describe chemical structures), and then storing the structural information in a database.</a:t>
            </a: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endParaRPr lang="en-US" altLang="ja-JP" sz="2000" dirty="0">
              <a:latin typeface="Georgia" pitchFamily="18" charset="0"/>
              <a:cs typeface="Times New Roman" pitchFamily="18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r>
              <a:rPr lang="en-US" altLang="ja-JP" sz="2400" dirty="0" smtClean="0">
                <a:latin typeface="Georgia" pitchFamily="18" charset="0"/>
                <a:cs typeface="Times New Roman" pitchFamily="18" charset="0"/>
              </a:rPr>
              <a:t>We aim to use this free, open-source utility to make polymeric information more broadly and easily available.</a:t>
            </a:r>
            <a:endParaRPr lang="en-US" altLang="ja-JP" sz="2400" dirty="0">
              <a:latin typeface="Georgia" pitchFamily="18" charset="0"/>
              <a:cs typeface="Times New Roman" pitchFamily="18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r>
              <a:rPr lang="en-US" sz="2000" dirty="0">
                <a:latin typeface="Times New Roman" pitchFamily="18" charset="0"/>
              </a:rPr>
              <a:t>		</a:t>
            </a:r>
            <a:endParaRPr lang="en-US" sz="2000" i="1" dirty="0">
              <a:solidFill>
                <a:schemeClr val="accent2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14340" name="Text Box 11"/>
          <p:cNvSpPr txBox="1">
            <a:spLocks noChangeArrowheads="1"/>
          </p:cNvSpPr>
          <p:nvPr/>
        </p:nvSpPr>
        <p:spPr bwMode="auto">
          <a:xfrm>
            <a:off x="1282814" y="14015357"/>
            <a:ext cx="7144906" cy="7587343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663123" tIns="331561" rIns="663123" bIns="663123"/>
          <a:lstStyle/>
          <a:p>
            <a:pPr algn="ctr">
              <a:spcBef>
                <a:spcPct val="50000"/>
              </a:spcBef>
              <a:tabLst>
                <a:tab pos="368402" algn="l"/>
              </a:tabLst>
            </a:pPr>
            <a:r>
              <a:rPr lang="en-US" sz="4000" b="1" dirty="0" smtClean="0">
                <a:solidFill>
                  <a:srgbClr val="000000"/>
                </a:solidFill>
                <a:latin typeface="Calibri" pitchFamily="34" charset="0"/>
              </a:rPr>
              <a:t>A Polymeric Extension of the SMILES String</a:t>
            </a:r>
          </a:p>
          <a:p>
            <a:pPr>
              <a:spcBef>
                <a:spcPct val="50000"/>
              </a:spcBef>
              <a:tabLst>
                <a:tab pos="368402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Georgia" pitchFamily="18" charset="0"/>
              </a:rPr>
              <a:t>The SMILES output format textually expresses chemical structural information. We have developed an extension of this utility that adds polymeric functionality.  The ‘place-holder’ atoms Po, Te, and </a:t>
            </a:r>
            <a:r>
              <a:rPr lang="en-US" sz="2400" dirty="0" err="1" smtClean="0">
                <a:solidFill>
                  <a:srgbClr val="000000"/>
                </a:solidFill>
                <a:latin typeface="Georgia" pitchFamily="18" charset="0"/>
              </a:rPr>
              <a:t>Lv</a:t>
            </a:r>
            <a:r>
              <a:rPr lang="en-US" sz="2400" dirty="0" smtClean="0">
                <a:solidFill>
                  <a:srgbClr val="000000"/>
                </a:solidFill>
                <a:latin typeface="Georgia" pitchFamily="18" charset="0"/>
              </a:rPr>
              <a:t> are assigned degrees within the SMILES string so we can store degree information about the polymer within the SMILES string itself.</a:t>
            </a:r>
            <a:endParaRPr lang="en-US" sz="24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14341" name="Text Box 16"/>
          <p:cNvSpPr txBox="1">
            <a:spLocks noChangeArrowheads="1"/>
          </p:cNvSpPr>
          <p:nvPr/>
        </p:nvSpPr>
        <p:spPr bwMode="auto">
          <a:xfrm>
            <a:off x="17130712" y="22711683"/>
            <a:ext cx="7253287" cy="3918857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663123" tIns="331561" rIns="663123" bIns="663123"/>
          <a:lstStyle/>
          <a:p>
            <a:pPr>
              <a:spcBef>
                <a:spcPts val="600"/>
              </a:spcBef>
            </a:pPr>
            <a:r>
              <a:rPr lang="en-US" sz="4000" b="1" dirty="0" smtClean="0">
                <a:solidFill>
                  <a:srgbClr val="000000"/>
                </a:solidFill>
                <a:latin typeface="Calibri" pitchFamily="34" charset="0"/>
              </a:rPr>
              <a:t>Acknowledgments</a:t>
            </a:r>
            <a:endParaRPr lang="en-US" sz="2000" b="1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0000"/>
                </a:solidFill>
                <a:latin typeface="Georgia" pitchFamily="18" charset="0"/>
              </a:rPr>
              <a:t>Funded and co-sponsored by 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0000"/>
                </a:solidFill>
                <a:latin typeface="Georgia" pitchFamily="18" charset="0"/>
              </a:rPr>
              <a:t>IBM and the American Physical 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0000"/>
                </a:solidFill>
                <a:latin typeface="Georgia" pitchFamily="18" charset="0"/>
              </a:rPr>
              <a:t>Society (APS)</a:t>
            </a:r>
          </a:p>
          <a:p>
            <a:pPr>
              <a:spcBef>
                <a:spcPts val="600"/>
              </a:spcBef>
            </a:pPr>
            <a:endParaRPr lang="en-US" sz="2000" dirty="0" smtClean="0">
              <a:solidFill>
                <a:srgbClr val="000000"/>
              </a:solidFill>
              <a:latin typeface="Georgia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0000"/>
                </a:solidFill>
                <a:latin typeface="Georgia" pitchFamily="18" charset="0"/>
              </a:rPr>
              <a:t>Primary Mentor:  Hans Horn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0000"/>
                </a:solidFill>
                <a:latin typeface="Georgia" pitchFamily="18" charset="0"/>
              </a:rPr>
              <a:t>Manager:                Jed </a:t>
            </a:r>
            <a:r>
              <a:rPr lang="en-US" sz="2000" dirty="0" err="1" smtClean="0">
                <a:solidFill>
                  <a:srgbClr val="000000"/>
                </a:solidFill>
                <a:latin typeface="Georgia" pitchFamily="18" charset="0"/>
              </a:rPr>
              <a:t>Pitera</a:t>
            </a: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</a:pPr>
            <a:endParaRPr lang="en-US" sz="2000" b="1" dirty="0" smtClean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endParaRPr lang="en-US" sz="2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342" name="Text Box 12"/>
          <p:cNvSpPr txBox="1">
            <a:spLocks noChangeArrowheads="1"/>
          </p:cNvSpPr>
          <p:nvPr/>
        </p:nvSpPr>
        <p:spPr bwMode="auto">
          <a:xfrm>
            <a:off x="8885805" y="5921828"/>
            <a:ext cx="15009018" cy="15675429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663123" tIns="331561" rIns="663123" bIns="663123"/>
          <a:lstStyle/>
          <a:p>
            <a:pPr algn="just">
              <a:tabLst>
                <a:tab pos="362646" algn="l"/>
              </a:tabLst>
            </a:pPr>
            <a:endParaRPr lang="en-US" sz="2800" b="1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just">
              <a:tabLst>
                <a:tab pos="362646" algn="l"/>
              </a:tabLst>
            </a:pPr>
            <a:endParaRPr lang="en-US" sz="2800" b="1" dirty="0">
              <a:solidFill>
                <a:srgbClr val="000000"/>
              </a:solidFill>
              <a:latin typeface="Calibri" pitchFamily="34" charset="0"/>
            </a:endParaRPr>
          </a:p>
          <a:p>
            <a:pPr algn="just">
              <a:tabLst>
                <a:tab pos="362646" algn="l"/>
              </a:tabLst>
            </a:pPr>
            <a:endParaRPr lang="en-US" sz="2800" b="1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just">
              <a:tabLst>
                <a:tab pos="362646" algn="l"/>
              </a:tabLst>
            </a:pPr>
            <a:endParaRPr lang="en-US" sz="2800" b="1" dirty="0">
              <a:solidFill>
                <a:srgbClr val="000000"/>
              </a:solidFill>
              <a:latin typeface="Calibri" pitchFamily="34" charset="0"/>
            </a:endParaRPr>
          </a:p>
          <a:p>
            <a:pPr algn="just">
              <a:tabLst>
                <a:tab pos="362646" algn="l"/>
              </a:tabLst>
            </a:pPr>
            <a:endParaRPr lang="en-US" sz="2800" b="1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just">
              <a:tabLst>
                <a:tab pos="362646" algn="l"/>
              </a:tabLst>
            </a:pPr>
            <a:endParaRPr lang="en-US" sz="2800" b="1" dirty="0">
              <a:solidFill>
                <a:srgbClr val="000000"/>
              </a:solidFill>
              <a:latin typeface="Calibri" pitchFamily="34" charset="0"/>
            </a:endParaRPr>
          </a:p>
          <a:p>
            <a:pPr algn="just">
              <a:tabLst>
                <a:tab pos="362646" algn="l"/>
              </a:tabLst>
            </a:pPr>
            <a:r>
              <a:rPr lang="en-US" sz="4000" b="1" dirty="0" smtClean="0">
                <a:solidFill>
                  <a:srgbClr val="000000"/>
                </a:solidFill>
                <a:latin typeface="Calibri" pitchFamily="34" charset="0"/>
              </a:rPr>
              <a:t>Image Recognition</a:t>
            </a:r>
            <a:endParaRPr lang="en-US" sz="4000" b="1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endParaRPr lang="en-US" sz="2800" dirty="0"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r>
              <a:rPr lang="en-US" sz="2400" dirty="0" smtClean="0">
                <a:latin typeface="Georgia" pitchFamily="18" charset="0"/>
              </a:rPr>
              <a:t>Our image recognition software recognizes polymeric image attributes such as degrees and brackets, stores that information textually, and then passes an image to OSRA (Optical Structure Recognition Application). </a:t>
            </a: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endParaRPr lang="en-US" sz="2800" dirty="0"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endParaRPr lang="en-US" sz="2800" dirty="0" smtClean="0"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endParaRPr lang="en-US" sz="2800" dirty="0"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endParaRPr lang="en-US" sz="2800" dirty="0" smtClean="0"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endParaRPr lang="en-US" sz="2800" dirty="0"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endParaRPr lang="en-US" sz="2400" dirty="0">
              <a:latin typeface="Georgia" pitchFamily="18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r>
              <a:rPr lang="en-US" sz="2400" dirty="0" smtClean="0">
                <a:latin typeface="Georgia" pitchFamily="18" charset="0"/>
              </a:rPr>
              <a:t>The image passed to OSRA has been denuded of all its brackets and degrees. OSRA returns a SMILES string corresponding to the OSRA image, and then our extension, P-OSRA, does SMILES bracket substitution to ‘add back in’ the polymeric information. </a:t>
            </a: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endParaRPr lang="en-US" sz="2800" dirty="0" smtClean="0"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r>
              <a:rPr lang="en-US" sz="4000" b="1" dirty="0" smtClean="0">
                <a:latin typeface="Calibri" pitchFamily="34" charset="0"/>
              </a:rPr>
              <a:t>Database Storage</a:t>
            </a: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endParaRPr lang="en-US" sz="2800" dirty="0"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endParaRPr lang="en-US" sz="2800" dirty="0" smtClean="0"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endParaRPr lang="en-US" sz="2800" dirty="0"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endParaRPr lang="en-US" sz="2800" dirty="0" smtClean="0"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endParaRPr lang="en-US" sz="2800" dirty="0"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endParaRPr lang="en-US" sz="2800" dirty="0" smtClean="0"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endParaRPr lang="en-US" sz="2800" dirty="0"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endParaRPr lang="en-US" sz="2800" dirty="0" smtClean="0"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endParaRPr lang="en-US" sz="2800" dirty="0"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endParaRPr lang="en-US" sz="2800" dirty="0" smtClean="0"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endParaRPr lang="en-US" sz="2800" dirty="0"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endParaRPr lang="en-US" sz="2800" dirty="0" smtClean="0"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endParaRPr lang="en-US" sz="2800" dirty="0"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endParaRPr lang="en-US" sz="2800" dirty="0" smtClean="0"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endParaRPr lang="en-US" sz="2800" dirty="0">
              <a:latin typeface="Calibri" pitchFamily="34" charset="0"/>
            </a:endParaRPr>
          </a:p>
        </p:txBody>
      </p:sp>
      <p:sp>
        <p:nvSpPr>
          <p:cNvPr id="14343" name="Text Box 13"/>
          <p:cNvSpPr txBox="1">
            <a:spLocks noChangeArrowheads="1"/>
          </p:cNvSpPr>
          <p:nvPr/>
        </p:nvSpPr>
        <p:spPr bwMode="auto">
          <a:xfrm>
            <a:off x="24300180" y="5916386"/>
            <a:ext cx="7230292" cy="1568631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663123" tIns="331561" rIns="663123" bIns="663123"/>
          <a:lstStyle/>
          <a:p>
            <a:pPr algn="ctr">
              <a:spcBef>
                <a:spcPct val="50000"/>
              </a:spcBef>
              <a:tabLst>
                <a:tab pos="460502" algn="l"/>
              </a:tabLst>
            </a:pPr>
            <a:r>
              <a:rPr lang="en-US" sz="4000" b="1" dirty="0" smtClean="0">
                <a:solidFill>
                  <a:srgbClr val="000000"/>
                </a:solidFill>
                <a:latin typeface="Calibri" pitchFamily="34" charset="0"/>
              </a:rPr>
              <a:t>Why P-OSRA?</a:t>
            </a:r>
            <a:endParaRPr lang="en-US" sz="4000" b="1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460502" algn="l"/>
              </a:tabLst>
            </a:pPr>
            <a:endParaRPr lang="en-US" sz="2400" dirty="0" smtClean="0"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460502" algn="l"/>
              </a:tabLst>
            </a:pPr>
            <a:r>
              <a:rPr lang="en-US" sz="2400" dirty="0" smtClean="0">
                <a:latin typeface="Georgia" pitchFamily="18" charset="0"/>
              </a:rPr>
              <a:t>The idea to create a database to store polymeric information is not a novel one. However, in other polymer databases, such as the </a:t>
            </a:r>
            <a:r>
              <a:rPr lang="en-US" sz="2400" dirty="0" err="1" smtClean="0">
                <a:latin typeface="Georgia" pitchFamily="18" charset="0"/>
              </a:rPr>
              <a:t>PolyInfo</a:t>
            </a:r>
            <a:r>
              <a:rPr lang="en-US" sz="2400" dirty="0" smtClean="0">
                <a:latin typeface="Georgia" pitchFamily="18" charset="0"/>
              </a:rPr>
              <a:t> database, end group and degree information are lacking, as are complex structural data. Clearly, there is room to improve the functionality of already extant polymeric databases.</a:t>
            </a:r>
          </a:p>
          <a:p>
            <a:pPr>
              <a:spcBef>
                <a:spcPct val="10000"/>
              </a:spcBef>
              <a:tabLst>
                <a:tab pos="460502" algn="l"/>
              </a:tabLst>
            </a:pPr>
            <a:endParaRPr lang="en-US" sz="2400" dirty="0">
              <a:latin typeface="Calibri" pitchFamily="34" charset="0"/>
            </a:endParaRPr>
          </a:p>
          <a:p>
            <a:pPr algn="ctr">
              <a:spcBef>
                <a:spcPct val="10000"/>
              </a:spcBef>
              <a:tabLst>
                <a:tab pos="460502" algn="l"/>
              </a:tabLst>
            </a:pPr>
            <a:r>
              <a:rPr lang="en-US" sz="4000" b="1" dirty="0" smtClean="0">
                <a:solidFill>
                  <a:srgbClr val="000000"/>
                </a:solidFill>
                <a:latin typeface="Calibri" pitchFamily="34" charset="0"/>
              </a:rPr>
              <a:t>What’s Next?</a:t>
            </a:r>
          </a:p>
          <a:p>
            <a:pPr>
              <a:spcBef>
                <a:spcPct val="10000"/>
              </a:spcBef>
              <a:tabLst>
                <a:tab pos="460502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Georgia" pitchFamily="18" charset="0"/>
              </a:rPr>
              <a:t>We are working in collaboration with several groups across the world to make polymer information more readily available.</a:t>
            </a:r>
          </a:p>
          <a:p>
            <a:pPr>
              <a:spcBef>
                <a:spcPct val="10000"/>
              </a:spcBef>
              <a:tabLst>
                <a:tab pos="460502" algn="l"/>
              </a:tabLst>
            </a:pPr>
            <a:endParaRPr 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460502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4344" name="Text Box 14"/>
          <p:cNvSpPr txBox="1">
            <a:spLocks noChangeArrowheads="1"/>
          </p:cNvSpPr>
          <p:nvPr/>
        </p:nvSpPr>
        <p:spPr bwMode="auto">
          <a:xfrm>
            <a:off x="1121569" y="2706624"/>
            <a:ext cx="30665057" cy="23612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198937" tIns="198937" rIns="198937" bIns="198937" anchor="ctr">
            <a:spAutoFit/>
          </a:bodyPr>
          <a:lstStyle/>
          <a:p>
            <a:pPr algn="ctr">
              <a:spcBef>
                <a:spcPct val="50000"/>
              </a:spcBef>
              <a:spcAft>
                <a:spcPts val="435"/>
              </a:spcAft>
            </a:pPr>
            <a:r>
              <a:rPr lang="en-US" sz="4400" b="1" dirty="0" smtClean="0">
                <a:latin typeface="Calibri" pitchFamily="34" charset="0"/>
              </a:rPr>
              <a:t>Bryn M Reinstadler</a:t>
            </a:r>
            <a:r>
              <a:rPr lang="en-US" sz="4400" b="1" baseline="30000" dirty="0" smtClean="0">
                <a:latin typeface="Calibri" pitchFamily="34" charset="0"/>
              </a:rPr>
              <a:t>1</a:t>
            </a:r>
            <a:r>
              <a:rPr lang="en-US" sz="4400" b="1" dirty="0" smtClean="0">
                <a:latin typeface="Calibri" pitchFamily="34" charset="0"/>
              </a:rPr>
              <a:t> and Hans W Horn</a:t>
            </a:r>
            <a:r>
              <a:rPr lang="en-US" sz="4400" b="1" baseline="30000" dirty="0" smtClean="0">
                <a:latin typeface="Calibri" pitchFamily="34" charset="0"/>
              </a:rPr>
              <a:t>2</a:t>
            </a:r>
          </a:p>
          <a:p>
            <a:pPr algn="ctr">
              <a:spcBef>
                <a:spcPct val="50000"/>
              </a:spcBef>
              <a:spcAft>
                <a:spcPts val="435"/>
              </a:spcAft>
            </a:pPr>
            <a:r>
              <a:rPr lang="en-US" sz="3200" b="1" dirty="0" smtClean="0">
                <a:latin typeface="Calibri" pitchFamily="34" charset="0"/>
              </a:rPr>
              <a:t>1 </a:t>
            </a:r>
            <a:r>
              <a:rPr lang="en-US" sz="3200" dirty="0" smtClean="0">
                <a:latin typeface="Calibri" pitchFamily="34" charset="0"/>
              </a:rPr>
              <a:t>Williams College (br6@williams.edu)</a:t>
            </a:r>
            <a:r>
              <a:rPr lang="en-US" sz="3200" b="1" dirty="0">
                <a:latin typeface="Calibri" pitchFamily="34" charset="0"/>
              </a:rPr>
              <a:t/>
            </a:r>
            <a:br>
              <a:rPr lang="en-US" sz="3200" b="1" dirty="0">
                <a:latin typeface="Calibri" pitchFamily="34" charset="0"/>
              </a:rPr>
            </a:br>
            <a:r>
              <a:rPr lang="en-US" sz="3200" b="1" dirty="0" smtClean="0">
                <a:latin typeface="Calibri" pitchFamily="34" charset="0"/>
              </a:rPr>
              <a:t>2 </a:t>
            </a:r>
            <a:r>
              <a:rPr lang="en-US" sz="3200" dirty="0" smtClean="0">
                <a:latin typeface="Calibri" pitchFamily="34" charset="0"/>
              </a:rPr>
              <a:t>IBM </a:t>
            </a:r>
            <a:r>
              <a:rPr lang="en-US" sz="3200" dirty="0" err="1" smtClean="0">
                <a:latin typeface="Calibri" pitchFamily="34" charset="0"/>
              </a:rPr>
              <a:t>Almaden</a:t>
            </a:r>
            <a:r>
              <a:rPr lang="en-US" sz="3200" dirty="0" smtClean="0">
                <a:latin typeface="Calibri" pitchFamily="34" charset="0"/>
              </a:rPr>
              <a:t> Research Center (hanshorn@us.ibm.com)</a:t>
            </a:r>
          </a:p>
        </p:txBody>
      </p:sp>
      <p:sp>
        <p:nvSpPr>
          <p:cNvPr id="2" name="Text Box 15"/>
          <p:cNvSpPr txBox="1">
            <a:spLocks noChangeArrowheads="1"/>
          </p:cNvSpPr>
          <p:nvPr/>
        </p:nvSpPr>
        <p:spPr bwMode="auto">
          <a:xfrm>
            <a:off x="1283178" y="22711778"/>
            <a:ext cx="15404621" cy="391885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63123" tIns="331561" rIns="663123" bIns="663123" numCol="2" spcCol="663123"/>
          <a:lstStyle/>
          <a:p>
            <a:pPr marL="362646" indent="-362646">
              <a:spcBef>
                <a:spcPct val="50000"/>
              </a:spcBef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alibri"/>
                <a:ea typeface="ＭＳ Ｐゴシック" pitchFamily="-111" charset="-128"/>
                <a:cs typeface="ＭＳ Ｐゴシック" pitchFamily="-111" charset="-128"/>
              </a:rPr>
              <a:t>Open-Source Resources Used</a:t>
            </a:r>
            <a:endParaRPr lang="en-US" sz="4000" b="1" dirty="0">
              <a:solidFill>
                <a:srgbClr val="000000"/>
              </a:solidFill>
              <a:latin typeface="Calibri"/>
              <a:ea typeface="ＭＳ Ｐゴシック" pitchFamily="-111" charset="-128"/>
              <a:cs typeface="ＭＳ Ｐゴシック" pitchFamily="-111" charset="-128"/>
            </a:endParaRPr>
          </a:p>
          <a:p>
            <a:r>
              <a:rPr lang="en-US" sz="2000" dirty="0">
                <a:latin typeface="Georgia" pitchFamily="18" charset="0"/>
              </a:rPr>
              <a:t>OSRA: "Optical Structure Recognition Software To Recover Chemical Information: OSRA, An Open Source Solution" </a:t>
            </a:r>
            <a:r>
              <a:rPr lang="en-US" sz="2000" i="1" dirty="0">
                <a:latin typeface="Georgia" pitchFamily="18" charset="0"/>
              </a:rPr>
              <a:t>J. Chem. Inf. Model.</a:t>
            </a:r>
            <a:r>
              <a:rPr lang="en-US" sz="2000" dirty="0">
                <a:latin typeface="Georgia" pitchFamily="18" charset="0"/>
              </a:rPr>
              <a:t>, 2009, 49 (3), pp 740–743</a:t>
            </a:r>
            <a:endParaRPr lang="en-US" sz="2000" dirty="0" smtClean="0">
              <a:latin typeface="Georgia" pitchFamily="18" charset="0"/>
            </a:endParaRPr>
          </a:p>
          <a:p>
            <a:r>
              <a:rPr lang="en-US" sz="2000" dirty="0" smtClean="0">
                <a:latin typeface="Georgia" pitchFamily="18" charset="0"/>
              </a:rPr>
              <a:t/>
            </a:r>
            <a:br>
              <a:rPr lang="en-US" sz="2000" dirty="0" smtClean="0">
                <a:latin typeface="Georgia" pitchFamily="18" charset="0"/>
              </a:rPr>
            </a:br>
            <a:r>
              <a:rPr lang="en-US" sz="2000" dirty="0">
                <a:latin typeface="Georgia" pitchFamily="18" charset="0"/>
              </a:rPr>
              <a:t>SMILES: O’Boyle, Noel M. "Towards a Universal SMILES Representation - A Standard Method to Generate Canonical SMILES Based on the </a:t>
            </a:r>
            <a:r>
              <a:rPr lang="en-US" sz="2000" dirty="0" err="1">
                <a:latin typeface="Georgia" pitchFamily="18" charset="0"/>
              </a:rPr>
              <a:t>InChI</a:t>
            </a:r>
            <a:r>
              <a:rPr lang="en-US" sz="2000" dirty="0">
                <a:latin typeface="Georgia" pitchFamily="18" charset="0"/>
              </a:rPr>
              <a:t>." </a:t>
            </a:r>
            <a:r>
              <a:rPr lang="en-US" sz="2000" i="1" dirty="0">
                <a:latin typeface="Georgia" pitchFamily="18" charset="0"/>
              </a:rPr>
              <a:t>Journal of </a:t>
            </a:r>
            <a:r>
              <a:rPr lang="en-US" sz="2000" i="1" dirty="0" err="1">
                <a:latin typeface="Georgia" pitchFamily="18" charset="0"/>
              </a:rPr>
              <a:t>Cheminformatics</a:t>
            </a:r>
            <a:r>
              <a:rPr lang="en-US" sz="2000" dirty="0">
                <a:latin typeface="Georgia" pitchFamily="18" charset="0"/>
              </a:rPr>
              <a:t> 4.1 (2012): 22</a:t>
            </a:r>
            <a:r>
              <a:rPr lang="en-US" sz="2000" dirty="0" smtClean="0">
                <a:latin typeface="Georgia" pitchFamily="18" charset="0"/>
              </a:rPr>
              <a:t>.</a:t>
            </a:r>
          </a:p>
          <a:p>
            <a:r>
              <a:rPr lang="en-US" sz="2000" dirty="0" smtClean="0">
                <a:latin typeface="Georgia" pitchFamily="18" charset="0"/>
              </a:rPr>
              <a:t/>
            </a:r>
            <a:br>
              <a:rPr lang="en-US" sz="2000" dirty="0" smtClean="0">
                <a:latin typeface="Georgia" pitchFamily="18" charset="0"/>
              </a:rPr>
            </a:br>
            <a:r>
              <a:rPr lang="en-US" sz="2000" dirty="0" err="1">
                <a:latin typeface="Georgia" pitchFamily="18" charset="0"/>
              </a:rPr>
              <a:t>JSmol</a:t>
            </a:r>
            <a:r>
              <a:rPr lang="en-US" sz="2000" dirty="0">
                <a:latin typeface="Georgia" pitchFamily="18" charset="0"/>
              </a:rPr>
              <a:t>: an open-source HTML5 viewer for chemical structures in 3D. http://</a:t>
            </a:r>
            <a:r>
              <a:rPr lang="en-US" sz="2000" dirty="0" smtClean="0">
                <a:latin typeface="Georgia" pitchFamily="18" charset="0"/>
              </a:rPr>
              <a:t>wiki.jmol.org/index.php/JSmol#JSmol</a:t>
            </a:r>
          </a:p>
          <a:p>
            <a:r>
              <a:rPr lang="en-US" sz="2000" dirty="0" smtClean="0">
                <a:latin typeface="Georgia" pitchFamily="18" charset="0"/>
              </a:rPr>
              <a:t/>
            </a:r>
            <a:br>
              <a:rPr lang="en-US" sz="2000" dirty="0" smtClean="0">
                <a:latin typeface="Georgia" pitchFamily="18" charset="0"/>
              </a:rPr>
            </a:br>
            <a:r>
              <a:rPr lang="en-US" sz="2000" dirty="0">
                <a:latin typeface="Georgia" pitchFamily="18" charset="0"/>
              </a:rPr>
              <a:t>Also the libraries: </a:t>
            </a:r>
            <a:endParaRPr lang="en-US" sz="2000" dirty="0" smtClean="0">
              <a:latin typeface="Georgia" pitchFamily="18" charset="0"/>
            </a:endParaRPr>
          </a:p>
          <a:p>
            <a:endParaRPr lang="en-US" sz="2000" dirty="0">
              <a:latin typeface="Georgia" pitchFamily="18" charset="0"/>
            </a:endParaRPr>
          </a:p>
          <a:p>
            <a:r>
              <a:rPr lang="en-US" sz="2000" dirty="0" err="1" smtClean="0">
                <a:latin typeface="Georgia" pitchFamily="18" charset="0"/>
              </a:rPr>
              <a:t>GraphicsMagick</a:t>
            </a:r>
            <a:r>
              <a:rPr lang="en-US" sz="2000" dirty="0" smtClean="0">
                <a:latin typeface="Georgia" pitchFamily="18" charset="0"/>
              </a:rPr>
              <a:t> (graphics), </a:t>
            </a:r>
            <a:r>
              <a:rPr lang="en-US" sz="2000" dirty="0" err="1">
                <a:latin typeface="Georgia" pitchFamily="18" charset="0"/>
              </a:rPr>
              <a:t>potrace</a:t>
            </a:r>
            <a:r>
              <a:rPr lang="en-US" sz="2000" dirty="0">
                <a:latin typeface="Georgia" pitchFamily="18" charset="0"/>
              </a:rPr>
              <a:t> (image </a:t>
            </a:r>
            <a:r>
              <a:rPr lang="en-US" sz="2000" dirty="0" err="1">
                <a:latin typeface="Georgia" pitchFamily="18" charset="0"/>
              </a:rPr>
              <a:t>vectorization</a:t>
            </a:r>
            <a:r>
              <a:rPr lang="en-US" sz="2000" dirty="0">
                <a:latin typeface="Georgia" pitchFamily="18" charset="0"/>
              </a:rPr>
              <a:t>), TCLAP (command parser), GOCR/OCRAD (optical character recognition), and </a:t>
            </a:r>
            <a:r>
              <a:rPr lang="en-US" sz="2000" dirty="0" err="1">
                <a:latin typeface="Georgia" pitchFamily="18" charset="0"/>
              </a:rPr>
              <a:t>OpenBabel</a:t>
            </a:r>
            <a:r>
              <a:rPr lang="en-US" sz="2000" dirty="0">
                <a:latin typeface="Georgia" pitchFamily="18" charset="0"/>
              </a:rPr>
              <a:t> (chemistry toolbox)</a:t>
            </a:r>
            <a:endParaRPr lang="en-US" sz="2000" dirty="0" smtClean="0">
              <a:latin typeface="Georgia" pitchFamily="18" charset="0"/>
            </a:endParaRP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4346" name="Text Box 70"/>
          <p:cNvSpPr txBox="1">
            <a:spLocks noChangeArrowheads="1"/>
          </p:cNvSpPr>
          <p:nvPr/>
        </p:nvSpPr>
        <p:spPr bwMode="auto">
          <a:xfrm>
            <a:off x="24772484" y="22711683"/>
            <a:ext cx="6757988" cy="3918857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663123" tIns="331561" rIns="663123" bIns="663123"/>
          <a:lstStyle/>
          <a:p>
            <a:pPr algn="just"/>
            <a:r>
              <a:rPr lang="en-US" sz="4000" b="1" dirty="0">
                <a:solidFill>
                  <a:srgbClr val="000000"/>
                </a:solidFill>
                <a:latin typeface="Calibri" pitchFamily="34" charset="0"/>
              </a:rPr>
              <a:t>Further </a:t>
            </a:r>
            <a:r>
              <a:rPr lang="en-US" sz="4000" b="1" dirty="0" smtClean="0">
                <a:solidFill>
                  <a:srgbClr val="000000"/>
                </a:solidFill>
                <a:latin typeface="Calibri" pitchFamily="34" charset="0"/>
              </a:rPr>
              <a:t>information</a:t>
            </a:r>
          </a:p>
          <a:p>
            <a:pPr algn="just"/>
            <a:endParaRPr lang="en-US" sz="800" dirty="0" smtClean="0">
              <a:latin typeface="Georgia" pitchFamily="18" charset="0"/>
            </a:endParaRPr>
          </a:p>
          <a:p>
            <a:pPr>
              <a:spcBef>
                <a:spcPct val="10000"/>
              </a:spcBef>
            </a:pPr>
            <a:r>
              <a:rPr lang="en-US" sz="2400" dirty="0" smtClean="0">
                <a:latin typeface="Georgia" pitchFamily="18" charset="0"/>
              </a:rPr>
              <a:t>P-OSRA is an open-source application that will be available online in the near future. Inquiries about the forthcoming website may be directed to Ms </a:t>
            </a:r>
            <a:r>
              <a:rPr lang="en-US" sz="2400" dirty="0" err="1" smtClean="0">
                <a:latin typeface="Georgia" pitchFamily="18" charset="0"/>
              </a:rPr>
              <a:t>Reinstadler</a:t>
            </a:r>
            <a:r>
              <a:rPr lang="en-US" sz="2400" dirty="0" smtClean="0">
                <a:latin typeface="Georgia" pitchFamily="18" charset="0"/>
              </a:rPr>
              <a:t>.</a:t>
            </a:r>
          </a:p>
          <a:p>
            <a:pPr>
              <a:spcBef>
                <a:spcPct val="10000"/>
              </a:spcBef>
            </a:pPr>
            <a:endParaRPr lang="en-US" sz="2400" dirty="0" smtClean="0">
              <a:latin typeface="Georgia" pitchFamily="18" charset="0"/>
            </a:endParaRPr>
          </a:p>
          <a:p>
            <a:pPr>
              <a:spcBef>
                <a:spcPct val="10000"/>
              </a:spcBef>
            </a:pPr>
            <a:r>
              <a:rPr lang="en-US" sz="1800" dirty="0" smtClean="0">
                <a:latin typeface="Georgia" pitchFamily="18" charset="0"/>
              </a:rPr>
              <a:t>Poster Template </a:t>
            </a:r>
            <a:r>
              <a:rPr lang="en-US" sz="1800" b="1" dirty="0" smtClean="0">
                <a:latin typeface="Georgia" pitchFamily="18" charset="0"/>
              </a:rPr>
              <a:t>© </a:t>
            </a:r>
            <a:r>
              <a:rPr lang="en-US" sz="1800" dirty="0">
                <a:latin typeface="Georgia" pitchFamily="18" charset="0"/>
              </a:rPr>
              <a:t>Copyright Colin </a:t>
            </a:r>
            <a:r>
              <a:rPr lang="en-US" sz="1800" dirty="0" err="1">
                <a:latin typeface="Georgia" pitchFamily="18" charset="0"/>
              </a:rPr>
              <a:t>Purrington</a:t>
            </a:r>
            <a:r>
              <a:rPr lang="en-US" sz="1800" dirty="0">
                <a:latin typeface="Georgia" pitchFamily="18" charset="0"/>
              </a:rPr>
              <a:t>. </a:t>
            </a:r>
          </a:p>
          <a:p>
            <a:pPr>
              <a:spcBef>
                <a:spcPct val="10000"/>
              </a:spcBef>
            </a:pPr>
            <a:endParaRPr lang="en-US" sz="2000" dirty="0">
              <a:latin typeface="Calibri" pitchFamily="34" charset="0"/>
            </a:endParaRPr>
          </a:p>
        </p:txBody>
      </p:sp>
      <p:sp>
        <p:nvSpPr>
          <p:cNvPr id="3" name="Rectangle 180"/>
          <p:cNvSpPr>
            <a:spLocks noChangeArrowheads="1"/>
          </p:cNvSpPr>
          <p:nvPr/>
        </p:nvSpPr>
        <p:spPr bwMode="auto">
          <a:xfrm>
            <a:off x="576603" y="780597"/>
            <a:ext cx="31789688" cy="154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312" tIns="33156" rIns="66312" bIns="33156" anchor="ctr">
            <a:spAutoFit/>
          </a:bodyPr>
          <a:lstStyle/>
          <a:p>
            <a:pPr algn="ctr">
              <a:defRPr/>
            </a:pPr>
            <a:r>
              <a:rPr lang="en-US" sz="9600" b="1" dirty="0" smtClean="0">
                <a:ln>
                  <a:solidFill>
                    <a:schemeClr val="bg1"/>
                  </a:solidFill>
                </a:ln>
                <a:latin typeface="Calibri"/>
                <a:ea typeface="ＭＳ Ｐゴシック" charset="0"/>
                <a:cs typeface="ＭＳ Ｐゴシック" charset="0"/>
              </a:rPr>
              <a:t>P-OSRA: polymeric image recognition and database storage</a:t>
            </a:r>
            <a:endParaRPr lang="en-US" sz="9600" b="1" dirty="0">
              <a:ln>
                <a:solidFill>
                  <a:schemeClr val="bg1"/>
                </a:solidFill>
              </a:ln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13" name="Picture 3135" descr="ibm_light_gray_logo_300dpi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lum bright="-100000" contrast="-100000"/>
          </a:blip>
          <a:srcRect r="6667"/>
          <a:stretch>
            <a:fillRect/>
          </a:stretch>
        </p:blipFill>
        <p:spPr bwMode="invGray">
          <a:xfrm>
            <a:off x="22182408" y="23058120"/>
            <a:ext cx="1841946" cy="815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4" name="Picture 5" descr="C:\Users\IBM_ADMIN\Desktop\William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229166" y="25443179"/>
            <a:ext cx="939031" cy="929641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</p:pic>
      <p:pic>
        <p:nvPicPr>
          <p:cNvPr id="14354" name="Picture 18" descr="C:\Users\IBM_ADMIN\Desktop\smallschema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2134" y="11364491"/>
            <a:ext cx="6302354" cy="1725980"/>
          </a:xfrm>
          <a:prstGeom prst="rect">
            <a:avLst/>
          </a:prstGeom>
          <a:noFill/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46968" y="6019772"/>
            <a:ext cx="14888392" cy="2545286"/>
          </a:xfrm>
          <a:prstGeom prst="rect">
            <a:avLst/>
          </a:prstGeom>
        </p:spPr>
      </p:pic>
      <p:pic>
        <p:nvPicPr>
          <p:cNvPr id="14355" name="Picture 19" descr="C:\Users\IBM_ADMIN\Desktop\SMILESx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24049" y="19170650"/>
            <a:ext cx="5455397" cy="2190750"/>
          </a:xfrm>
          <a:prstGeom prst="rect">
            <a:avLst/>
          </a:prstGeom>
          <a:noFill/>
        </p:spPr>
      </p:pic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0739053" y="11738097"/>
            <a:ext cx="3223657" cy="1803496"/>
            <a:chOff x="2877300" y="2283855"/>
            <a:chExt cx="7163682" cy="4007768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377157" y="2640565"/>
              <a:ext cx="2663825" cy="3651058"/>
            </a:xfrm>
            <a:prstGeom prst="rect">
              <a:avLst/>
            </a:prstGeom>
          </p:spPr>
        </p:pic>
        <p:cxnSp>
          <p:nvCxnSpPr>
            <p:cNvPr id="27" name="Straight Connector 26"/>
            <p:cNvCxnSpPr>
              <a:stCxn id="34" idx="0"/>
              <a:endCxn id="33" idx="0"/>
            </p:cNvCxnSpPr>
            <p:nvPr/>
          </p:nvCxnSpPr>
          <p:spPr>
            <a:xfrm flipH="1" flipV="1">
              <a:off x="4160946" y="2283857"/>
              <a:ext cx="3701554" cy="160937"/>
            </a:xfrm>
            <a:prstGeom prst="line">
              <a:avLst/>
            </a:prstGeom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4705356" y="2988945"/>
              <a:ext cx="3252311" cy="1744980"/>
            </a:xfrm>
            <a:prstGeom prst="line">
              <a:avLst/>
            </a:prstGeom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6006913" y="3290500"/>
              <a:ext cx="223138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 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06913" y="3290500"/>
              <a:ext cx="223138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 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006913" y="3290500"/>
              <a:ext cx="223138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 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006913" y="3290500"/>
              <a:ext cx="223138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 </a:t>
              </a:r>
            </a:p>
          </p:txBody>
        </p:sp>
        <p:pic>
          <p:nvPicPr>
            <p:cNvPr id="33" name="Picture 32" descr="cursor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77300" y="2283855"/>
              <a:ext cx="2567297" cy="2567297"/>
            </a:xfrm>
            <a:prstGeom prst="ellipse">
              <a:avLst/>
            </a:prstGeom>
            <a:ln w="63500" cap="rnd">
              <a:solidFill>
                <a:schemeClr val="tx1"/>
              </a:solidFill>
            </a:ln>
            <a:effectLst/>
          </p:spPr>
        </p:pic>
        <p:sp>
          <p:nvSpPr>
            <p:cNvPr id="34" name="Oval 33"/>
            <p:cNvSpPr/>
            <p:nvPr/>
          </p:nvSpPr>
          <p:spPr>
            <a:xfrm>
              <a:off x="7581905" y="2444794"/>
              <a:ext cx="561193" cy="561193"/>
            </a:xfrm>
            <a:prstGeom prst="ellipse">
              <a:avLst/>
            </a:prstGeom>
            <a:noFill/>
            <a:ln w="57150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6" name="Group 13"/>
          <p:cNvGrpSpPr>
            <a:grpSpLocks noChangeAspect="1"/>
          </p:cNvGrpSpPr>
          <p:nvPr/>
        </p:nvGrpSpPr>
        <p:grpSpPr>
          <a:xfrm>
            <a:off x="17232495" y="11913510"/>
            <a:ext cx="4089464" cy="1629537"/>
            <a:chOff x="754990" y="1836964"/>
            <a:chExt cx="10761734" cy="4288264"/>
          </a:xfrm>
        </p:grpSpPr>
        <p:sp>
          <p:nvSpPr>
            <p:cNvPr id="38" name="Rectangle 37"/>
            <p:cNvSpPr/>
            <p:nvPr/>
          </p:nvSpPr>
          <p:spPr>
            <a:xfrm>
              <a:off x="5876758" y="3248980"/>
              <a:ext cx="201655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50" dirty="0"/>
                <a:t> 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876758" y="3248980"/>
              <a:ext cx="201655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50" dirty="0"/>
                <a:t> 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521268" y="1836964"/>
              <a:ext cx="3722195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50" dirty="0"/>
                <a:t> 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876758" y="3248980"/>
              <a:ext cx="201655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50" dirty="0"/>
                <a:t> 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876758" y="3248980"/>
              <a:ext cx="201655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50" dirty="0"/>
                <a:t> </a:t>
              </a: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54990" y="1955295"/>
              <a:ext cx="3217267" cy="4169933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506341" y="1955294"/>
              <a:ext cx="3204859" cy="4169934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245284" y="1955295"/>
              <a:ext cx="3271440" cy="4169933"/>
            </a:xfrm>
            <a:prstGeom prst="rect">
              <a:avLst/>
            </a:prstGeom>
          </p:spPr>
        </p:pic>
        <p:sp>
          <p:nvSpPr>
            <p:cNvPr id="46" name="Right Arrow 45"/>
            <p:cNvSpPr/>
            <p:nvPr/>
          </p:nvSpPr>
          <p:spPr>
            <a:xfrm>
              <a:off x="7973820" y="3571061"/>
              <a:ext cx="951887" cy="60579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Right Arrow 46"/>
            <p:cNvSpPr/>
            <p:nvPr/>
          </p:nvSpPr>
          <p:spPr>
            <a:xfrm>
              <a:off x="4243721" y="3571061"/>
              <a:ext cx="951887" cy="60579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55" name="Picture 5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301862" y="15951930"/>
            <a:ext cx="8138289" cy="49014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9159240" y="16484600"/>
            <a:ext cx="5219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latin typeface="Georgia" pitchFamily="18" charset="0"/>
              </a:rPr>
              <a:t>After producing the modified (polymeric) SMILES string, the data for each polymer is stored in a database. The polymer is stored modularly to reduce risk of redundant values and increase the ease of querying from the database. </a:t>
            </a:r>
            <a:endParaRPr lang="en-US" sz="2400" dirty="0">
              <a:latin typeface="Georgia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7627600" y="209804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Georgia" pitchFamily="18" charset="0"/>
              </a:rPr>
              <a:t>Object Role Model (ORM)</a:t>
            </a:r>
            <a:endParaRPr lang="en-US" sz="1800" dirty="0">
              <a:latin typeface="Georgia" pitchFamily="18" charset="0"/>
            </a:endParaRPr>
          </a:p>
        </p:txBody>
      </p:sp>
      <p:graphicFrame>
        <p:nvGraphicFramePr>
          <p:cNvPr id="58" name="Diagram 57"/>
          <p:cNvGraphicFramePr/>
          <p:nvPr>
            <p:extLst>
              <p:ext uri="{D42A27DB-BD31-4B8C-83A1-F6EECF244321}">
                <p14:modId xmlns:p14="http://schemas.microsoft.com/office/powerpoint/2010/main" xmlns="" val="3576573229"/>
              </p:ext>
            </p:extLst>
          </p:nvPr>
        </p:nvGraphicFramePr>
        <p:xfrm>
          <a:off x="24576705" y="13661019"/>
          <a:ext cx="6637565" cy="2096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pSp>
        <p:nvGrpSpPr>
          <p:cNvPr id="59" name="Group 58"/>
          <p:cNvGrpSpPr/>
          <p:nvPr/>
        </p:nvGrpSpPr>
        <p:grpSpPr>
          <a:xfrm>
            <a:off x="24627840" y="15811500"/>
            <a:ext cx="2204720" cy="4572523"/>
            <a:chOff x="961543" y="3545840"/>
            <a:chExt cx="2204720" cy="4572523"/>
          </a:xfrm>
        </p:grpSpPr>
        <p:pic>
          <p:nvPicPr>
            <p:cNvPr id="60" name="Picture 2" descr="polymer-team54-400.jp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338" y="7128341"/>
              <a:ext cx="1816554" cy="990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2" name="Group 7"/>
            <p:cNvGrpSpPr/>
            <p:nvPr/>
          </p:nvGrpSpPr>
          <p:grpSpPr>
            <a:xfrm>
              <a:off x="961543" y="3545840"/>
              <a:ext cx="2204720" cy="2373267"/>
              <a:chOff x="961543" y="3545840"/>
              <a:chExt cx="2204720" cy="2373267"/>
            </a:xfrm>
          </p:grpSpPr>
          <p:sp>
            <p:nvSpPr>
              <p:cNvPr id="63" name="Bent Arrow 62"/>
              <p:cNvSpPr/>
              <p:nvPr/>
            </p:nvSpPr>
            <p:spPr>
              <a:xfrm rot="10800000" flipH="1">
                <a:off x="1929311" y="4795171"/>
                <a:ext cx="457200" cy="1123936"/>
              </a:xfrm>
              <a:prstGeom prst="bentArrow">
                <a:avLst>
                  <a:gd name="adj1" fmla="val 25000"/>
                  <a:gd name="adj2" fmla="val 21429"/>
                  <a:gd name="adj3" fmla="val 25000"/>
                  <a:gd name="adj4" fmla="val 4375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961543" y="3545840"/>
                <a:ext cx="2204720" cy="1270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PI2S</a:t>
                </a:r>
              </a:p>
              <a:p>
                <a:pPr algn="ctr"/>
                <a:r>
                  <a:rPr lang="en-US" sz="1400" dirty="0" smtClean="0"/>
                  <a:t>(“</a:t>
                </a:r>
                <a:r>
                  <a:rPr lang="en-US" sz="1400" dirty="0" err="1" smtClean="0"/>
                  <a:t>PolymerImage</a:t>
                </a:r>
                <a:r>
                  <a:rPr lang="en-US" sz="1400" dirty="0" smtClean="0"/>
                  <a:t> to Structure” effort @ UCSC)</a:t>
                </a:r>
                <a:endParaRPr lang="en-US" sz="1400" dirty="0"/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26883360" y="15876292"/>
            <a:ext cx="2441101" cy="4872904"/>
            <a:chOff x="3237383" y="3600472"/>
            <a:chExt cx="2441101" cy="4872904"/>
          </a:xfrm>
        </p:grpSpPr>
        <p:sp>
          <p:nvSpPr>
            <p:cNvPr id="66" name="Bent Arrow 65"/>
            <p:cNvSpPr/>
            <p:nvPr/>
          </p:nvSpPr>
          <p:spPr>
            <a:xfrm rot="10800000">
              <a:off x="3581398" y="4702643"/>
              <a:ext cx="413657" cy="1188174"/>
            </a:xfrm>
            <a:prstGeom prst="ben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67" name="Picture 2" descr="https://b8204121-a-973570dd-s-sites.googlegroups.com/a/acscomp.org/site2011/division/current-officers/Jane.png?attachauth=ANoY7crwXtUKJ9lSohhPcjQh63cWvUsctXTDO6TZRGg1oOwaIYxLIRdrLO_p8_MWQz_KqDn8SU53Ztp6zsVPj_DKpMZ9c57JYjreHHS6v05o_Hy-JyRaD_NmJJh0whBkTKF5Gekys0OjUuS-EV6vVVJMZKFlZL1bju9J_wtfWg-EVfnYj4o9jEDpnVmniPu-NLOugWFvC_u8069ISiYzJ5t_KJFx-ErQISkbwGVSSks8mvKY0zG6Dh8%3D&amp;attredirects=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516" y="7191737"/>
              <a:ext cx="1334106" cy="893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Oval 5"/>
            <p:cNvSpPr/>
            <p:nvPr/>
          </p:nvSpPr>
          <p:spPr>
            <a:xfrm>
              <a:off x="3237383" y="3600472"/>
              <a:ext cx="2123440" cy="12034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PN2S (“</a:t>
              </a:r>
              <a:r>
                <a:rPr lang="en-US" sz="1400" dirty="0" err="1" smtClean="0"/>
                <a:t>PolymerName</a:t>
              </a:r>
              <a:r>
                <a:rPr lang="en-US" sz="1400" dirty="0" smtClean="0"/>
                <a:t> to Structure” effort @ NTU)</a:t>
              </a:r>
              <a:endParaRPr lang="en-US" sz="14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440243" y="8104044"/>
              <a:ext cx="223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latin typeface="Calibri" pitchFamily="34" charset="0"/>
                </a:rPr>
                <a:t>Prof. Jane Tseng, NTU</a:t>
              </a:r>
              <a:endParaRPr lang="en-US" sz="1800" b="1" dirty="0">
                <a:latin typeface="Calibri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6126289" y="15870845"/>
            <a:ext cx="6418437" cy="4872303"/>
            <a:chOff x="2480312" y="3595025"/>
            <a:chExt cx="6418437" cy="4872303"/>
          </a:xfrm>
        </p:grpSpPr>
        <p:grpSp>
          <p:nvGrpSpPr>
            <p:cNvPr id="71" name="Group 2"/>
            <p:cNvGrpSpPr/>
            <p:nvPr/>
          </p:nvGrpSpPr>
          <p:grpSpPr>
            <a:xfrm>
              <a:off x="2480312" y="3595025"/>
              <a:ext cx="6418437" cy="4872303"/>
              <a:chOff x="2480312" y="3595025"/>
              <a:chExt cx="6418437" cy="4872303"/>
            </a:xfrm>
          </p:grpSpPr>
          <p:sp>
            <p:nvSpPr>
              <p:cNvPr id="73" name="Bent Arrow 72"/>
              <p:cNvSpPr/>
              <p:nvPr/>
            </p:nvSpPr>
            <p:spPr>
              <a:xfrm rot="10800000">
                <a:off x="3581398" y="4743441"/>
                <a:ext cx="2737680" cy="1414072"/>
              </a:xfrm>
              <a:prstGeom prst="bentArrow">
                <a:avLst>
                  <a:gd name="adj1" fmla="val 7102"/>
                  <a:gd name="adj2" fmla="val 7102"/>
                  <a:gd name="adj3" fmla="val 9412"/>
                  <a:gd name="adj4" fmla="val 4375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5431943" y="3595025"/>
                <a:ext cx="2187615" cy="145963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Text Extraction and </a:t>
                </a:r>
                <a:r>
                  <a:rPr lang="en-US" sz="1600" dirty="0" smtClean="0"/>
                  <a:t>Analytics</a:t>
                </a:r>
              </a:p>
              <a:p>
                <a:pPr algn="ctr"/>
                <a:r>
                  <a:rPr lang="en-US" sz="1600" dirty="0" smtClean="0"/>
                  <a:t>(SIIP @ Watson)</a:t>
                </a:r>
                <a:endParaRPr lang="en-US" sz="1600" dirty="0"/>
              </a:p>
            </p:txBody>
          </p:sp>
          <p:sp>
            <p:nvSpPr>
              <p:cNvPr id="75" name="Flowchart: Magnetic Disk 74"/>
              <p:cNvSpPr/>
              <p:nvPr/>
            </p:nvSpPr>
            <p:spPr>
              <a:xfrm>
                <a:off x="2480312" y="5433241"/>
                <a:ext cx="1061871" cy="1355272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b="1" dirty="0" smtClean="0"/>
                  <a:t>Polymer Database</a:t>
                </a:r>
                <a:endParaRPr lang="en-US" sz="1500" b="1" dirty="0"/>
              </a:p>
            </p:txBody>
          </p:sp>
          <p:pic>
            <p:nvPicPr>
              <p:cNvPr id="76" name="Picture 8" descr="http://images.tap.ibm.com:10000/image/843237897.jpg?s=115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57958" y="6232122"/>
                <a:ext cx="659481" cy="5669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8" name="Picture 10" descr="http://images.tap.ibm.com:10002/image/002078897.jpg?s=115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5656" y="6281914"/>
                <a:ext cx="616026" cy="529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9" name="TextBox 78"/>
              <p:cNvSpPr txBox="1"/>
              <p:nvPr/>
            </p:nvSpPr>
            <p:spPr>
              <a:xfrm>
                <a:off x="5884018" y="8097996"/>
                <a:ext cx="15660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 smtClean="0">
                    <a:latin typeface="Calibri" pitchFamily="34" charset="0"/>
                  </a:rPr>
                  <a:t>Watson Group</a:t>
                </a:r>
                <a:endParaRPr lang="en-US" sz="1800" b="1" dirty="0">
                  <a:latin typeface="Calibri" pitchFamily="34" charset="0"/>
                </a:endParaRPr>
              </a:p>
            </p:txBody>
          </p:sp>
          <p:pic>
            <p:nvPicPr>
              <p:cNvPr id="80" name="Picture 12" descr="http://images.tap.ibm.com:10001/image/894199897.jpg?s=115"/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53683" y="6979449"/>
                <a:ext cx="618707" cy="5318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" name="TextBox 80"/>
              <p:cNvSpPr txBox="1"/>
              <p:nvPr/>
            </p:nvSpPr>
            <p:spPr>
              <a:xfrm>
                <a:off x="7762769" y="4651763"/>
                <a:ext cx="11359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100" b="1" dirty="0"/>
              </a:p>
            </p:txBody>
          </p:sp>
          <p:pic>
            <p:nvPicPr>
              <p:cNvPr id="82" name="Picture 4" descr="http://images.tap.ibm.com:10002/image/4D6431897.jpg?s=115"/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24930" y="7461090"/>
                <a:ext cx="609809" cy="5242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3" name="TextBox 82"/>
              <p:cNvSpPr txBox="1"/>
              <p:nvPr/>
            </p:nvSpPr>
            <p:spPr>
              <a:xfrm>
                <a:off x="7356030" y="5264412"/>
                <a:ext cx="154271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100" b="1" dirty="0"/>
              </a:p>
            </p:txBody>
          </p:sp>
          <p:pic>
            <p:nvPicPr>
              <p:cNvPr id="84" name="Picture 6" descr="http://images.tap.ibm.com:10002/image/4A5297897.jpg?s=115"/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1761" y="6895744"/>
                <a:ext cx="590256" cy="5074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5" name="TextBox 84"/>
              <p:cNvSpPr txBox="1"/>
              <p:nvPr/>
            </p:nvSpPr>
            <p:spPr>
              <a:xfrm>
                <a:off x="7726325" y="5622898"/>
                <a:ext cx="117242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100" b="1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8212380" y="445844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25028434" y="20416806"/>
            <a:ext cx="133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alibri" pitchFamily="34" charset="0"/>
              </a:rPr>
              <a:t>UCSC Group</a:t>
            </a:r>
            <a:endParaRPr lang="en-US" sz="1800" b="1" dirty="0">
              <a:latin typeface="Calibri" pitchFamily="34" charset="0"/>
            </a:endParaRPr>
          </a:p>
        </p:txBody>
      </p:sp>
      <p:pic>
        <p:nvPicPr>
          <p:cNvPr id="1026" name="Picture 2" descr="C:\Users\IBM_ADMIN\Desktop\Poster&amp;PPT\aps.jpg"/>
          <p:cNvPicPr>
            <a:picLocks noChangeAspect="1" noChangeArrowheads="1"/>
          </p:cNvPicPr>
          <p:nvPr/>
        </p:nvPicPr>
        <p:blipFill>
          <a:blip r:embed="rId25"/>
          <a:srcRect/>
          <a:stretch>
            <a:fillRect/>
          </a:stretch>
        </p:blipFill>
        <p:spPr bwMode="auto">
          <a:xfrm>
            <a:off x="21830983" y="24349393"/>
            <a:ext cx="1091907" cy="6823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6181</TotalTime>
  <Words>527</Words>
  <Application>Microsoft Macintosh PowerPoint</Application>
  <PresentationFormat>Custom</PresentationFormat>
  <Paragraphs>95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Concourse</vt:lpstr>
      <vt:lpstr>Slide 1</vt:lpstr>
    </vt:vector>
  </TitlesOfParts>
  <LinksUpToDate>false</LinksUpToDate>
  <SharedDoc>false</SharedDoc>
  <HyperlinkBase>http://colinpurrington.com/tips/academic/posterdesign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subject>conference poster</dc:subject>
  <dc:creator>Colin Purrington</dc:creator>
  <cp:keywords>poster, conference, session, meeting, symposium, research, presentation</cp:keywords>
  <dc:description>This template is free for you to use to create your poster.  Do not host this file on your own server, even in adapted form. If you need to post a template, please steal somebody else's or just make your own (it's easy).  Thanks!</dc:description>
  <cp:lastModifiedBy>ADMINIBM</cp:lastModifiedBy>
  <cp:revision>637</cp:revision>
  <cp:lastPrinted>2011-10-30T12:54:45Z</cp:lastPrinted>
  <dcterms:created xsi:type="dcterms:W3CDTF">2012-06-12T14:08:55Z</dcterms:created>
  <dcterms:modified xsi:type="dcterms:W3CDTF">2014-07-30T18:38:17Z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