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7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1E3F6-EEC9-43C9-9DE9-4D5D06D26362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FDE0-5F58-4C69-A275-49EBCFB0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84" y="836613"/>
            <a:ext cx="4505325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6653" y="269264"/>
            <a:ext cx="679568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POSRA System Architecture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21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6113" y="876697"/>
            <a:ext cx="6909848" cy="589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757" y="889783"/>
            <a:ext cx="32281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Polymer Structure Recognition</a:t>
            </a:r>
          </a:p>
          <a:p>
            <a:pPr algn="ctr"/>
            <a:r>
              <a:rPr lang="en-US" b="1" dirty="0" smtClean="0"/>
              <a:t>(POSRA)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06107" y="1926756"/>
            <a:ext cx="15182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Draw Polymer Structure</a:t>
            </a:r>
            <a:endParaRPr lang="en-US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602834" y="3660343"/>
            <a:ext cx="1171852" cy="25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86121" y="895541"/>
            <a:ext cx="691926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93939" y="1051614"/>
            <a:ext cx="32281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Polymer Query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Straight Connector 2"/>
          <p:cNvCxnSpPr>
            <a:stCxn id="25" idx="0"/>
            <a:endCxn id="25" idx="2"/>
          </p:cNvCxnSpPr>
          <p:nvPr/>
        </p:nvCxnSpPr>
        <p:spPr>
          <a:xfrm>
            <a:off x="4345753" y="895541"/>
            <a:ext cx="0" cy="6463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37094" y="1668542"/>
            <a:ext cx="3082565" cy="169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79" y="1766886"/>
            <a:ext cx="1181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188822" y="3625159"/>
            <a:ext cx="197857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Upload Polymer Image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336739" y="3655139"/>
            <a:ext cx="2225079" cy="2539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>
                    <a:lumMod val="65000"/>
                  </a:schemeClr>
                </a:solidFill>
              </a:rPr>
              <a:t>image file name on local </a:t>
            </a:r>
            <a:r>
              <a:rPr lang="en-US" sz="1050" i="1" dirty="0" err="1" smtClean="0">
                <a:solidFill>
                  <a:schemeClr val="bg1">
                    <a:lumMod val="65000"/>
                  </a:schemeClr>
                </a:solidFill>
              </a:rPr>
              <a:t>filesystem</a:t>
            </a:r>
            <a:endParaRPr lang="en-US" sz="105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38221" y="4086137"/>
            <a:ext cx="4996206" cy="25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Image to Polymer Structure Recognition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21626" y="2996853"/>
            <a:ext cx="142222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>
                    <a:lumMod val="65000"/>
                  </a:schemeClr>
                </a:solidFill>
              </a:rPr>
              <a:t>CTRL-V to paste image</a:t>
            </a:r>
            <a:endParaRPr lang="en-US" sz="105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07675" y="4878975"/>
            <a:ext cx="18748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Structure Recognition Result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338662" y="4620761"/>
            <a:ext cx="3082565" cy="197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46509" y="5099906"/>
            <a:ext cx="3101419" cy="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69404" y="4692010"/>
            <a:ext cx="1100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2D (SMILES)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80400" y="5108360"/>
            <a:ext cx="1100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3D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3310439" y="4609079"/>
            <a:ext cx="2062212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dirty="0" smtClean="0">
                <a:solidFill>
                  <a:srgbClr val="DD4724"/>
                </a:solidFill>
              </a:rPr>
              <a:t>EG1</a:t>
            </a:r>
            <a:r>
              <a:rPr lang="en-US" sz="1200" b="1" dirty="0" smtClean="0"/>
              <a:t>: </a:t>
            </a:r>
            <a:r>
              <a:rPr lang="en-US" sz="1200" b="1" dirty="0" smtClean="0">
                <a:solidFill>
                  <a:srgbClr val="DD4724"/>
                </a:solidFill>
              </a:rPr>
              <a:t>CX</a:t>
            </a:r>
            <a:r>
              <a:rPr lang="en-US" sz="1200" b="1" dirty="0" smtClean="0">
                <a:solidFill>
                  <a:srgbClr val="77933C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1200" b="1" dirty="0" smtClean="0">
                <a:solidFill>
                  <a:srgbClr val="1F497D"/>
                </a:solidFill>
              </a:rPr>
              <a:t>RU</a:t>
            </a:r>
            <a:r>
              <a:rPr lang="en-US" sz="1200" b="1" dirty="0" smtClean="0"/>
              <a:t>:   </a:t>
            </a:r>
            <a:r>
              <a:rPr lang="en-US" sz="1200" b="1" dirty="0" smtClean="0">
                <a:solidFill>
                  <a:srgbClr val="77933C"/>
                </a:solidFill>
              </a:rPr>
              <a:t>X1</a:t>
            </a:r>
            <a:r>
              <a:rPr lang="en-US" sz="1200" b="1" dirty="0" smtClean="0">
                <a:solidFill>
                  <a:schemeClr val="tx2"/>
                </a:solidFill>
              </a:rPr>
              <a:t>CC(c1ccccc1) </a:t>
            </a:r>
            <a:r>
              <a:rPr lang="en-US" sz="1200" b="1" dirty="0" smtClean="0">
                <a:solidFill>
                  <a:srgbClr val="77933C"/>
                </a:solidFill>
              </a:rPr>
              <a:t>X2</a:t>
            </a:r>
          </a:p>
          <a:p>
            <a:pPr>
              <a:lnSpc>
                <a:spcPct val="80000"/>
              </a:lnSpc>
            </a:pPr>
            <a:r>
              <a:rPr lang="en-US" sz="1200" b="1" dirty="0" smtClean="0">
                <a:solidFill>
                  <a:srgbClr val="DD4724"/>
                </a:solidFill>
              </a:rPr>
              <a:t>EG2</a:t>
            </a:r>
            <a:r>
              <a:rPr lang="en-US" sz="1200" b="1" dirty="0" smtClean="0"/>
              <a:t>: </a:t>
            </a:r>
            <a:r>
              <a:rPr lang="en-US" sz="1200" b="1" dirty="0" smtClean="0">
                <a:solidFill>
                  <a:srgbClr val="77933C"/>
                </a:solidFill>
              </a:rPr>
              <a:t>X2</a:t>
            </a:r>
            <a:r>
              <a:rPr lang="en-US" sz="1200" b="1" dirty="0" smtClean="0">
                <a:solidFill>
                  <a:srgbClr val="DD4724"/>
                </a:solidFill>
              </a:rPr>
              <a:t>C</a:t>
            </a:r>
            <a:endParaRPr lang="en-US" sz="1200" b="1" dirty="0">
              <a:solidFill>
                <a:srgbClr val="DD4724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0234" y="4782589"/>
            <a:ext cx="3082565" cy="14763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39" y="5203599"/>
            <a:ext cx="938528" cy="123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42087" y="5364455"/>
            <a:ext cx="493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X1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22399" y="5337742"/>
            <a:ext cx="4938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X2</a:t>
            </a:r>
            <a:endParaRPr lang="en-US" sz="1000" b="1" dirty="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7890229" y="4873662"/>
            <a:ext cx="855482" cy="1270262"/>
          </a:xfrm>
          <a:prstGeom prst="can">
            <a:avLst>
              <a:gd name="adj" fmla="val 27778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7861950" y="4308056"/>
            <a:ext cx="664587" cy="3252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1121" y="6325998"/>
            <a:ext cx="3933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**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72692" y="3094173"/>
            <a:ext cx="3933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*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08553" y="889872"/>
            <a:ext cx="12260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**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83500" y="552078"/>
            <a:ext cx="951069" cy="9164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sz="1050" b="1" dirty="0" smtClean="0">
                <a:solidFill>
                  <a:srgbClr val="FF0000"/>
                </a:solidFill>
              </a:rPr>
              <a:t>e.g. </a:t>
            </a:r>
          </a:p>
          <a:p>
            <a:pPr>
              <a:lnSpc>
                <a:spcPct val="170000"/>
              </a:lnSpc>
            </a:pPr>
            <a:r>
              <a:rPr lang="en-US" sz="1050" b="1" dirty="0" smtClean="0">
                <a:solidFill>
                  <a:srgbClr val="FF0000"/>
                </a:solidFill>
              </a:rPr>
              <a:t>JSME</a:t>
            </a:r>
          </a:p>
          <a:p>
            <a:pPr>
              <a:lnSpc>
                <a:spcPct val="170000"/>
              </a:lnSpc>
            </a:pPr>
            <a:r>
              <a:rPr lang="en-US" sz="1050" b="1" dirty="0" err="1" smtClean="0">
                <a:solidFill>
                  <a:srgbClr val="FF0000"/>
                </a:solidFill>
              </a:rPr>
              <a:t>JSMol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75564" y="3779179"/>
            <a:ext cx="11270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+ aux. data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4719" y="99583"/>
            <a:ext cx="73717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My thoughts on what the POSRA Client may look like </a:t>
            </a:r>
          </a:p>
          <a:p>
            <a:r>
              <a:rPr lang="en-US" sz="1600" b="1" dirty="0" smtClean="0"/>
              <a:t>(replacing/extending what UCSC student will deliver by </a:t>
            </a:r>
            <a:r>
              <a:rPr lang="en-US" sz="1600" b="1" dirty="0" smtClean="0"/>
              <a:t>end of spring semester </a:t>
            </a:r>
            <a:r>
              <a:rPr lang="en-US" sz="1600" b="1" dirty="0" smtClean="0"/>
              <a:t>2014)</a:t>
            </a:r>
            <a:endParaRPr lang="en-US" sz="1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9877">
            <a:off x="3426703" y="5365092"/>
            <a:ext cx="589208" cy="37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30917" y="5384875"/>
            <a:ext cx="493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X1</a:t>
            </a:r>
            <a:endParaRPr lang="en-US" sz="1200" b="1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86456">
            <a:off x="5761238" y="5262422"/>
            <a:ext cx="484974" cy="30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693274" y="5320456"/>
            <a:ext cx="4938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X2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112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48412" y="697574"/>
            <a:ext cx="691926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8405" y="678730"/>
            <a:ext cx="6909848" cy="589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4195" y="691816"/>
            <a:ext cx="32281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Polymer Structure Recognition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(POSRA)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3242" y="1653373"/>
            <a:ext cx="16313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Draw Query Polymer Structure</a:t>
            </a:r>
            <a:endParaRPr lang="en-US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565126" y="3462376"/>
            <a:ext cx="1171852" cy="25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56231" y="853647"/>
            <a:ext cx="32281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Polymer Query</a:t>
            </a:r>
            <a:endParaRPr lang="en-US" b="1" dirty="0"/>
          </a:p>
        </p:txBody>
      </p:sp>
      <p:cxnSp>
        <p:nvCxnSpPr>
          <p:cNvPr id="3" name="Straight Connector 2"/>
          <p:cNvCxnSpPr>
            <a:stCxn id="25" idx="0"/>
            <a:endCxn id="25" idx="2"/>
          </p:cNvCxnSpPr>
          <p:nvPr/>
        </p:nvCxnSpPr>
        <p:spPr>
          <a:xfrm>
            <a:off x="4308044" y="697574"/>
            <a:ext cx="0" cy="6463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90329" y="1630834"/>
            <a:ext cx="2130464" cy="169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9" y="1757459"/>
            <a:ext cx="1181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151114" y="3427192"/>
            <a:ext cx="197857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Upload Polymer Image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99031" y="3457172"/>
            <a:ext cx="2225079" cy="2539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>
                    <a:lumMod val="65000"/>
                  </a:schemeClr>
                </a:solidFill>
              </a:rPr>
              <a:t>image file name on local </a:t>
            </a:r>
            <a:r>
              <a:rPr lang="en-US" sz="1050" i="1" dirty="0" err="1" smtClean="0">
                <a:solidFill>
                  <a:schemeClr val="bg1">
                    <a:lumMod val="65000"/>
                  </a:schemeClr>
                </a:solidFill>
              </a:rPr>
              <a:t>filesystem</a:t>
            </a:r>
            <a:endParaRPr lang="en-US" sz="105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00513" y="3888170"/>
            <a:ext cx="4996206" cy="25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Polymer Structure Query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83008" y="3043986"/>
            <a:ext cx="1290270" cy="1538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45720" tIns="0" rIns="45720" bIns="0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CTRL-V to paste image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9967" y="4681008"/>
            <a:ext cx="1874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Query Result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310382" y="4422794"/>
            <a:ext cx="2647352" cy="197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18228" y="4901939"/>
            <a:ext cx="2639505" cy="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13220" y="4390346"/>
            <a:ext cx="3933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2D 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70970" y="4184528"/>
            <a:ext cx="11270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aux. data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3282158" y="4411112"/>
            <a:ext cx="2062212" cy="53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dirty="0" smtClean="0">
                <a:solidFill>
                  <a:srgbClr val="DD4724"/>
                </a:solidFill>
              </a:rPr>
              <a:t>EG1</a:t>
            </a:r>
            <a:r>
              <a:rPr lang="en-US" sz="1200" b="1" dirty="0" smtClean="0"/>
              <a:t>: </a:t>
            </a:r>
            <a:r>
              <a:rPr lang="en-US" sz="1200" b="1" dirty="0" smtClean="0">
                <a:solidFill>
                  <a:srgbClr val="DD4724"/>
                </a:solidFill>
              </a:rPr>
              <a:t>CX</a:t>
            </a:r>
            <a:r>
              <a:rPr lang="en-US" sz="1200" b="1" dirty="0" smtClean="0">
                <a:solidFill>
                  <a:srgbClr val="77933C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1200" b="1" dirty="0" smtClean="0">
                <a:solidFill>
                  <a:srgbClr val="1F497D"/>
                </a:solidFill>
              </a:rPr>
              <a:t>RU</a:t>
            </a:r>
            <a:r>
              <a:rPr lang="en-US" sz="1200" b="1" dirty="0" smtClean="0"/>
              <a:t>:   </a:t>
            </a:r>
            <a:r>
              <a:rPr lang="en-US" sz="1200" b="1" dirty="0" smtClean="0">
                <a:solidFill>
                  <a:srgbClr val="77933C"/>
                </a:solidFill>
              </a:rPr>
              <a:t>X1</a:t>
            </a:r>
            <a:r>
              <a:rPr lang="en-US" sz="1200" b="1" dirty="0" smtClean="0">
                <a:solidFill>
                  <a:schemeClr val="tx2"/>
                </a:solidFill>
              </a:rPr>
              <a:t>CC(c1ccccc1) </a:t>
            </a:r>
            <a:r>
              <a:rPr lang="en-US" sz="1200" b="1" dirty="0" smtClean="0">
                <a:solidFill>
                  <a:srgbClr val="77933C"/>
                </a:solidFill>
              </a:rPr>
              <a:t>X2</a:t>
            </a:r>
          </a:p>
          <a:p>
            <a:pPr>
              <a:lnSpc>
                <a:spcPct val="80000"/>
              </a:lnSpc>
            </a:pPr>
            <a:r>
              <a:rPr lang="en-US" sz="1200" b="1" dirty="0" smtClean="0">
                <a:solidFill>
                  <a:srgbClr val="DD4724"/>
                </a:solidFill>
              </a:rPr>
              <a:t>EG2</a:t>
            </a:r>
            <a:r>
              <a:rPr lang="en-US" sz="1200" b="1" dirty="0" smtClean="0"/>
              <a:t>: </a:t>
            </a:r>
            <a:r>
              <a:rPr lang="en-US" sz="1200" b="1" dirty="0" smtClean="0">
                <a:solidFill>
                  <a:srgbClr val="77933C"/>
                </a:solidFill>
              </a:rPr>
              <a:t>X2</a:t>
            </a:r>
            <a:r>
              <a:rPr lang="en-US" sz="1200" b="1" dirty="0" smtClean="0">
                <a:solidFill>
                  <a:srgbClr val="DD4724"/>
                </a:solidFill>
              </a:rPr>
              <a:t>C</a:t>
            </a:r>
            <a:endParaRPr lang="en-US" sz="1200" b="1" dirty="0">
              <a:solidFill>
                <a:srgbClr val="DD4724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11954" y="4584622"/>
            <a:ext cx="2645780" cy="14763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58" y="5005632"/>
            <a:ext cx="938528" cy="123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13806" y="5166488"/>
            <a:ext cx="493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X1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994118" y="5139775"/>
            <a:ext cx="4938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X2</a:t>
            </a:r>
            <a:endParaRPr lang="en-US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2300131" y="4424367"/>
            <a:ext cx="942682" cy="197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90704" y="4402318"/>
            <a:ext cx="93525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dirty="0"/>
              <a:t>p</a:t>
            </a:r>
            <a:r>
              <a:rPr lang="en-US" sz="1200" b="1" dirty="0" smtClean="0"/>
              <a:t>olystyrene</a:t>
            </a:r>
          </a:p>
          <a:p>
            <a:pPr>
              <a:lnSpc>
                <a:spcPct val="80000"/>
              </a:lnSpc>
            </a:pPr>
            <a:r>
              <a:rPr lang="en-US" sz="1200" b="1" dirty="0"/>
              <a:t>p</a:t>
            </a:r>
            <a:r>
              <a:rPr lang="en-US" sz="1200" b="1" dirty="0" smtClean="0"/>
              <a:t>olymer1</a:t>
            </a:r>
          </a:p>
          <a:p>
            <a:pPr>
              <a:lnSpc>
                <a:spcPct val="80000"/>
              </a:lnSpc>
            </a:pPr>
            <a:r>
              <a:rPr lang="en-US" sz="1200" b="1" dirty="0" smtClean="0"/>
              <a:t>polymer2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2286008" y="4454218"/>
            <a:ext cx="947378" cy="127209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11788" y="4435365"/>
            <a:ext cx="942682" cy="1978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14788" y="4900972"/>
            <a:ext cx="3933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3</a:t>
            </a:r>
            <a:r>
              <a:rPr lang="en-US" sz="1400" b="1" dirty="0" smtClean="0"/>
              <a:t>D 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30642" y="4432168"/>
            <a:ext cx="89614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dirty="0" smtClean="0"/>
              <a:t>source: …</a:t>
            </a:r>
          </a:p>
          <a:p>
            <a:pPr>
              <a:lnSpc>
                <a:spcPct val="80000"/>
              </a:lnSpc>
            </a:pPr>
            <a:r>
              <a:rPr lang="en-US" sz="1200" b="1" dirty="0" smtClean="0"/>
              <a:t>year: …</a:t>
            </a:r>
          </a:p>
          <a:p>
            <a:pPr>
              <a:lnSpc>
                <a:spcPct val="80000"/>
              </a:lnSpc>
            </a:pPr>
            <a:r>
              <a:rPr lang="en-US" sz="1200" b="1" dirty="0" smtClean="0"/>
              <a:t>authors: …</a:t>
            </a:r>
            <a:endParaRPr lang="en-US" sz="1200" b="1" dirty="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7852521" y="4675695"/>
            <a:ext cx="855482" cy="1270262"/>
          </a:xfrm>
          <a:prstGeom prst="can">
            <a:avLst>
              <a:gd name="adj" fmla="val 27778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Bent Arrow 35"/>
          <p:cNvSpPr/>
          <p:nvPr/>
        </p:nvSpPr>
        <p:spPr>
          <a:xfrm rot="10800000" flipV="1">
            <a:off x="7946784" y="3930978"/>
            <a:ext cx="339367" cy="6787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35100" y="1641832"/>
            <a:ext cx="2130464" cy="169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71588" y="1603138"/>
            <a:ext cx="11270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252744" y="3017277"/>
            <a:ext cx="836213" cy="1538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45720" tIns="0" rIns="45720" bIns="0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ompose SQL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360" y="618055"/>
            <a:ext cx="679568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language to use for POSRA web UI ?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1345" y="1270076"/>
            <a:ext cx="679568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Vast libraries available, e.g. </a:t>
            </a:r>
            <a:r>
              <a:rPr lang="en-US" sz="1600" b="1" dirty="0" err="1" smtClean="0"/>
              <a:t>JChemPaint</a:t>
            </a:r>
            <a:r>
              <a:rPr lang="en-US" sz="1600" b="1" dirty="0" smtClean="0"/>
              <a:t>,  </a:t>
            </a:r>
            <a:r>
              <a:rPr lang="en-US" sz="1600" b="1" dirty="0" err="1" smtClean="0"/>
              <a:t>JMol</a:t>
            </a:r>
            <a:endParaRPr lang="en-US" sz="1600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Would restrict deployment </a:t>
            </a:r>
            <a:r>
              <a:rPr lang="en-US" sz="1600" b="1" smtClean="0"/>
              <a:t>to conventional desktops</a:t>
            </a:r>
            <a:r>
              <a:rPr lang="en-US" sz="1600" b="1" dirty="0" smtClean="0"/>
              <a:t>, laptops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JavaScript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Compilers are improving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1600" b="1" dirty="0" smtClean="0"/>
              <a:t>Library support is improving, </a:t>
            </a:r>
            <a:r>
              <a:rPr lang="en-US" sz="1600" b="1" dirty="0"/>
              <a:t>e.g. </a:t>
            </a:r>
            <a:r>
              <a:rPr lang="en-US" sz="1600" b="1" dirty="0" err="1" smtClean="0"/>
              <a:t>JSMol</a:t>
            </a:r>
            <a:endParaRPr lang="en-US" sz="1600" b="1" dirty="0" smtClean="0"/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1600" b="1" dirty="0" smtClean="0"/>
              <a:t>Graphics is improving (</a:t>
            </a:r>
            <a:r>
              <a:rPr lang="en-US" sz="1600" b="1" dirty="0" err="1" smtClean="0"/>
              <a:t>WebGL</a:t>
            </a:r>
            <a:r>
              <a:rPr lang="en-US" sz="1600" b="1" dirty="0" smtClean="0"/>
              <a:t>, JavaScript 3D)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1600" b="1" dirty="0" smtClean="0"/>
              <a:t>Would open deployment on mobile devices (Android/</a:t>
            </a:r>
            <a:r>
              <a:rPr lang="en-US" sz="1600" b="1" dirty="0" err="1" smtClean="0"/>
              <a:t>iOS</a:t>
            </a:r>
            <a:r>
              <a:rPr lang="en-US" sz="1600" b="1" dirty="0" smtClean="0"/>
              <a:t> powered)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en-US" sz="1600" b="1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600" b="1" dirty="0" smtClean="0"/>
              <a:t>A hybrid solution?</a:t>
            </a:r>
            <a:endParaRPr lang="en-US" sz="1600" b="1" dirty="0"/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9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221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</dc:creator>
  <cp:lastModifiedBy>hans</cp:lastModifiedBy>
  <cp:revision>29</cp:revision>
  <dcterms:created xsi:type="dcterms:W3CDTF">2013-02-22T23:45:01Z</dcterms:created>
  <dcterms:modified xsi:type="dcterms:W3CDTF">2014-06-13T15:09:22Z</dcterms:modified>
</cp:coreProperties>
</file>