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4" r:id="rId2"/>
    <p:sldId id="265" r:id="rId3"/>
    <p:sldId id="267" r:id="rId4"/>
    <p:sldId id="266" r:id="rId5"/>
    <p:sldId id="268" r:id="rId6"/>
    <p:sldId id="269" r:id="rId7"/>
    <p:sldId id="27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317" autoAdjust="0"/>
  </p:normalViewPr>
  <p:slideViewPr>
    <p:cSldViewPr snapToGrid="0" snapToObjects="1">
      <p:cViewPr>
        <p:scale>
          <a:sx n="100" d="100"/>
          <a:sy n="100" d="100"/>
        </p:scale>
        <p:origin x="-1860" y="-5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F62F2-2B81-46E5-9A04-0D714A6D595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F1A8001-4FAB-42B9-8AF0-C3D4ED93A59A}">
      <dgm:prSet phldrT="[Text]"/>
      <dgm:spPr/>
      <dgm:t>
        <a:bodyPr/>
        <a:lstStyle/>
        <a:p>
          <a:r>
            <a:rPr lang="en-US" dirty="0" smtClean="0"/>
            <a:t>Scientific Literature and Patents</a:t>
          </a:r>
          <a:endParaRPr lang="en-US" dirty="0"/>
        </a:p>
      </dgm:t>
    </dgm:pt>
    <dgm:pt modelId="{E9073EB6-2B20-49F9-8E14-1E4F5958E5E0}" type="parTrans" cxnId="{888069CA-05E2-4C6F-95F5-15687A55E251}">
      <dgm:prSet/>
      <dgm:spPr/>
      <dgm:t>
        <a:bodyPr/>
        <a:lstStyle/>
        <a:p>
          <a:endParaRPr lang="en-US"/>
        </a:p>
      </dgm:t>
    </dgm:pt>
    <dgm:pt modelId="{BCA6A442-2496-4D3E-A4D5-8172CEBAB8B4}" type="sibTrans" cxnId="{888069CA-05E2-4C6F-95F5-15687A55E251}">
      <dgm:prSet/>
      <dgm:spPr/>
      <dgm:t>
        <a:bodyPr/>
        <a:lstStyle/>
        <a:p>
          <a:endParaRPr lang="en-US"/>
        </a:p>
      </dgm:t>
    </dgm:pt>
    <dgm:pt modelId="{DDE15DBD-7AEB-4377-865C-4B51588AA3B7}">
      <dgm:prSet phldrT="[Text]"/>
      <dgm:spPr/>
      <dgm:t>
        <a:bodyPr/>
        <a:lstStyle/>
        <a:p>
          <a:r>
            <a:rPr lang="en-US" dirty="0" smtClean="0"/>
            <a:t>Polymer Diagrams</a:t>
          </a:r>
          <a:endParaRPr lang="en-US" dirty="0"/>
        </a:p>
      </dgm:t>
    </dgm:pt>
    <dgm:pt modelId="{910E9CF2-AF8C-4E4F-A3AA-310F92B4DDDB}" type="parTrans" cxnId="{302E2A5A-A09E-4D88-ADA1-5217FEB33A61}">
      <dgm:prSet/>
      <dgm:spPr/>
      <dgm:t>
        <a:bodyPr/>
        <a:lstStyle/>
        <a:p>
          <a:endParaRPr lang="en-US"/>
        </a:p>
      </dgm:t>
    </dgm:pt>
    <dgm:pt modelId="{49C60893-D6B6-488C-A84C-880A32B9A978}" type="sibTrans" cxnId="{302E2A5A-A09E-4D88-ADA1-5217FEB33A61}">
      <dgm:prSet/>
      <dgm:spPr/>
      <dgm:t>
        <a:bodyPr/>
        <a:lstStyle/>
        <a:p>
          <a:endParaRPr lang="en-US"/>
        </a:p>
      </dgm:t>
    </dgm:pt>
    <dgm:pt modelId="{487A448C-19D6-4DDF-9E54-1E59380404FC}">
      <dgm:prSet phldrT="[Text]"/>
      <dgm:spPr/>
      <dgm:t>
        <a:bodyPr/>
        <a:lstStyle/>
        <a:p>
          <a:r>
            <a:rPr lang="en-US" dirty="0" smtClean="0"/>
            <a:t>Polymer Names</a:t>
          </a:r>
          <a:endParaRPr lang="en-US" dirty="0"/>
        </a:p>
      </dgm:t>
    </dgm:pt>
    <dgm:pt modelId="{3B990A8F-A549-4687-A745-23763B37E0DF}" type="parTrans" cxnId="{D87A6674-CAA7-4BFA-85E0-54CA3E14044F}">
      <dgm:prSet/>
      <dgm:spPr/>
      <dgm:t>
        <a:bodyPr/>
        <a:lstStyle/>
        <a:p>
          <a:endParaRPr lang="en-US"/>
        </a:p>
      </dgm:t>
    </dgm:pt>
    <dgm:pt modelId="{880AD585-B9FF-4A9B-A9FC-55CE65A01C9A}" type="sibTrans" cxnId="{D87A6674-CAA7-4BFA-85E0-54CA3E14044F}">
      <dgm:prSet/>
      <dgm:spPr/>
      <dgm:t>
        <a:bodyPr/>
        <a:lstStyle/>
        <a:p>
          <a:endParaRPr lang="en-US"/>
        </a:p>
      </dgm:t>
    </dgm:pt>
    <dgm:pt modelId="{70BF0585-014B-4C7E-AFCA-AE2D11E08F49}">
      <dgm:prSet phldrT="[Text]"/>
      <dgm:spPr/>
      <dgm:t>
        <a:bodyPr/>
        <a:lstStyle/>
        <a:p>
          <a:r>
            <a:rPr lang="en-US" dirty="0" smtClean="0"/>
            <a:t>Tables and other textual info</a:t>
          </a:r>
          <a:endParaRPr lang="en-US" dirty="0"/>
        </a:p>
      </dgm:t>
    </dgm:pt>
    <dgm:pt modelId="{6A1B1460-F09F-4139-AD5E-C1572A054A64}" type="parTrans" cxnId="{C4267B85-C08D-4C80-9CBD-59D03127BA61}">
      <dgm:prSet/>
      <dgm:spPr/>
      <dgm:t>
        <a:bodyPr/>
        <a:lstStyle/>
        <a:p>
          <a:endParaRPr lang="en-US"/>
        </a:p>
      </dgm:t>
    </dgm:pt>
    <dgm:pt modelId="{A303253E-1FC2-4A7A-AC18-091DAB81819B}" type="sibTrans" cxnId="{C4267B85-C08D-4C80-9CBD-59D03127BA61}">
      <dgm:prSet/>
      <dgm:spPr/>
      <dgm:t>
        <a:bodyPr/>
        <a:lstStyle/>
        <a:p>
          <a:endParaRPr lang="en-US"/>
        </a:p>
      </dgm:t>
    </dgm:pt>
    <dgm:pt modelId="{97E2506B-5965-4D35-9B69-ADA8B8038363}" type="pres">
      <dgm:prSet presAssocID="{5CEF62F2-2B81-46E5-9A04-0D714A6D5959}" presName="hierChild1" presStyleCnt="0">
        <dgm:presLayoutVars>
          <dgm:orgChart val="1"/>
          <dgm:chPref val="1"/>
          <dgm:dir/>
          <dgm:animOne val="branch"/>
          <dgm:animLvl val="lvl"/>
          <dgm:resizeHandles/>
        </dgm:presLayoutVars>
      </dgm:prSet>
      <dgm:spPr/>
      <dgm:t>
        <a:bodyPr/>
        <a:lstStyle/>
        <a:p>
          <a:endParaRPr lang="en-US"/>
        </a:p>
      </dgm:t>
    </dgm:pt>
    <dgm:pt modelId="{E725D8E2-8A04-420C-BB63-67CDE33C5FE2}" type="pres">
      <dgm:prSet presAssocID="{CF1A8001-4FAB-42B9-8AF0-C3D4ED93A59A}" presName="hierRoot1" presStyleCnt="0">
        <dgm:presLayoutVars>
          <dgm:hierBranch val="init"/>
        </dgm:presLayoutVars>
      </dgm:prSet>
      <dgm:spPr/>
    </dgm:pt>
    <dgm:pt modelId="{062AE79D-423E-4AA3-861B-4F853915BE0A}" type="pres">
      <dgm:prSet presAssocID="{CF1A8001-4FAB-42B9-8AF0-C3D4ED93A59A}" presName="rootComposite1" presStyleCnt="0"/>
      <dgm:spPr/>
    </dgm:pt>
    <dgm:pt modelId="{BD738377-3190-43A1-A0C9-7603B4C4596B}" type="pres">
      <dgm:prSet presAssocID="{CF1A8001-4FAB-42B9-8AF0-C3D4ED93A59A}" presName="rootText1" presStyleLbl="node0" presStyleIdx="0" presStyleCnt="1">
        <dgm:presLayoutVars>
          <dgm:chPref val="3"/>
        </dgm:presLayoutVars>
      </dgm:prSet>
      <dgm:spPr/>
      <dgm:t>
        <a:bodyPr/>
        <a:lstStyle/>
        <a:p>
          <a:endParaRPr lang="en-US"/>
        </a:p>
      </dgm:t>
    </dgm:pt>
    <dgm:pt modelId="{06BCC1DB-E842-4A3E-8274-07F4646051C9}" type="pres">
      <dgm:prSet presAssocID="{CF1A8001-4FAB-42B9-8AF0-C3D4ED93A59A}" presName="rootConnector1" presStyleLbl="node1" presStyleIdx="0" presStyleCnt="0"/>
      <dgm:spPr/>
      <dgm:t>
        <a:bodyPr/>
        <a:lstStyle/>
        <a:p>
          <a:endParaRPr lang="en-US"/>
        </a:p>
      </dgm:t>
    </dgm:pt>
    <dgm:pt modelId="{4BFE72F5-A8C3-4C35-AA41-288667F9D511}" type="pres">
      <dgm:prSet presAssocID="{CF1A8001-4FAB-42B9-8AF0-C3D4ED93A59A}" presName="hierChild2" presStyleCnt="0"/>
      <dgm:spPr/>
    </dgm:pt>
    <dgm:pt modelId="{40FB939B-7269-48FB-828A-2E3E7349C87A}" type="pres">
      <dgm:prSet presAssocID="{910E9CF2-AF8C-4E4F-A3AA-310F92B4DDDB}" presName="Name37" presStyleLbl="parChTrans1D2" presStyleIdx="0" presStyleCnt="3"/>
      <dgm:spPr/>
      <dgm:t>
        <a:bodyPr/>
        <a:lstStyle/>
        <a:p>
          <a:endParaRPr lang="en-US"/>
        </a:p>
      </dgm:t>
    </dgm:pt>
    <dgm:pt modelId="{86110E0A-1CA9-42EE-A50F-17E3D51BCE1F}" type="pres">
      <dgm:prSet presAssocID="{DDE15DBD-7AEB-4377-865C-4B51588AA3B7}" presName="hierRoot2" presStyleCnt="0">
        <dgm:presLayoutVars>
          <dgm:hierBranch val="init"/>
        </dgm:presLayoutVars>
      </dgm:prSet>
      <dgm:spPr/>
    </dgm:pt>
    <dgm:pt modelId="{125DCE61-51C6-42AD-B14F-CC6F4E456D07}" type="pres">
      <dgm:prSet presAssocID="{DDE15DBD-7AEB-4377-865C-4B51588AA3B7}" presName="rootComposite" presStyleCnt="0"/>
      <dgm:spPr/>
    </dgm:pt>
    <dgm:pt modelId="{06794DCD-688B-4F4E-83CC-06DF7E2D501C}" type="pres">
      <dgm:prSet presAssocID="{DDE15DBD-7AEB-4377-865C-4B51588AA3B7}" presName="rootText" presStyleLbl="node2" presStyleIdx="0" presStyleCnt="3">
        <dgm:presLayoutVars>
          <dgm:chPref val="3"/>
        </dgm:presLayoutVars>
      </dgm:prSet>
      <dgm:spPr/>
      <dgm:t>
        <a:bodyPr/>
        <a:lstStyle/>
        <a:p>
          <a:endParaRPr lang="en-US"/>
        </a:p>
      </dgm:t>
    </dgm:pt>
    <dgm:pt modelId="{B0579DBE-F4B7-4B96-9B5B-A7B00842BF84}" type="pres">
      <dgm:prSet presAssocID="{DDE15DBD-7AEB-4377-865C-4B51588AA3B7}" presName="rootConnector" presStyleLbl="node2" presStyleIdx="0" presStyleCnt="3"/>
      <dgm:spPr/>
      <dgm:t>
        <a:bodyPr/>
        <a:lstStyle/>
        <a:p>
          <a:endParaRPr lang="en-US"/>
        </a:p>
      </dgm:t>
    </dgm:pt>
    <dgm:pt modelId="{0122F661-F2A1-4C35-B3C4-117976BAE2CC}" type="pres">
      <dgm:prSet presAssocID="{DDE15DBD-7AEB-4377-865C-4B51588AA3B7}" presName="hierChild4" presStyleCnt="0"/>
      <dgm:spPr/>
    </dgm:pt>
    <dgm:pt modelId="{AE70208B-8BBE-4516-A820-06DEC6822581}" type="pres">
      <dgm:prSet presAssocID="{DDE15DBD-7AEB-4377-865C-4B51588AA3B7}" presName="hierChild5" presStyleCnt="0"/>
      <dgm:spPr/>
    </dgm:pt>
    <dgm:pt modelId="{6A5C6264-7AED-4308-9236-93D8AB1A9984}" type="pres">
      <dgm:prSet presAssocID="{3B990A8F-A549-4687-A745-23763B37E0DF}" presName="Name37" presStyleLbl="parChTrans1D2" presStyleIdx="1" presStyleCnt="3"/>
      <dgm:spPr/>
      <dgm:t>
        <a:bodyPr/>
        <a:lstStyle/>
        <a:p>
          <a:endParaRPr lang="en-US"/>
        </a:p>
      </dgm:t>
    </dgm:pt>
    <dgm:pt modelId="{CD109076-CE1D-4B8C-B9D3-9E1EDC17F25D}" type="pres">
      <dgm:prSet presAssocID="{487A448C-19D6-4DDF-9E54-1E59380404FC}" presName="hierRoot2" presStyleCnt="0">
        <dgm:presLayoutVars>
          <dgm:hierBranch val="init"/>
        </dgm:presLayoutVars>
      </dgm:prSet>
      <dgm:spPr/>
    </dgm:pt>
    <dgm:pt modelId="{972CC49B-7AA5-48C4-A822-2B8152AB39D6}" type="pres">
      <dgm:prSet presAssocID="{487A448C-19D6-4DDF-9E54-1E59380404FC}" presName="rootComposite" presStyleCnt="0"/>
      <dgm:spPr/>
    </dgm:pt>
    <dgm:pt modelId="{B99680DB-4168-4A48-9D1D-864E1968335B}" type="pres">
      <dgm:prSet presAssocID="{487A448C-19D6-4DDF-9E54-1E59380404FC}" presName="rootText" presStyleLbl="node2" presStyleIdx="1" presStyleCnt="3">
        <dgm:presLayoutVars>
          <dgm:chPref val="3"/>
        </dgm:presLayoutVars>
      </dgm:prSet>
      <dgm:spPr/>
      <dgm:t>
        <a:bodyPr/>
        <a:lstStyle/>
        <a:p>
          <a:endParaRPr lang="en-US"/>
        </a:p>
      </dgm:t>
    </dgm:pt>
    <dgm:pt modelId="{188BF234-045F-4D16-9102-2D6E56AA8FE5}" type="pres">
      <dgm:prSet presAssocID="{487A448C-19D6-4DDF-9E54-1E59380404FC}" presName="rootConnector" presStyleLbl="node2" presStyleIdx="1" presStyleCnt="3"/>
      <dgm:spPr/>
      <dgm:t>
        <a:bodyPr/>
        <a:lstStyle/>
        <a:p>
          <a:endParaRPr lang="en-US"/>
        </a:p>
      </dgm:t>
    </dgm:pt>
    <dgm:pt modelId="{37368888-7677-4655-8187-4D07732D4572}" type="pres">
      <dgm:prSet presAssocID="{487A448C-19D6-4DDF-9E54-1E59380404FC}" presName="hierChild4" presStyleCnt="0"/>
      <dgm:spPr/>
    </dgm:pt>
    <dgm:pt modelId="{37BB6F0B-84E1-469B-BAB8-33009B93F5B7}" type="pres">
      <dgm:prSet presAssocID="{487A448C-19D6-4DDF-9E54-1E59380404FC}" presName="hierChild5" presStyleCnt="0"/>
      <dgm:spPr/>
    </dgm:pt>
    <dgm:pt modelId="{6DB01D34-2DA1-4117-8B62-077AC91632B1}" type="pres">
      <dgm:prSet presAssocID="{6A1B1460-F09F-4139-AD5E-C1572A054A64}" presName="Name37" presStyleLbl="parChTrans1D2" presStyleIdx="2" presStyleCnt="3"/>
      <dgm:spPr/>
      <dgm:t>
        <a:bodyPr/>
        <a:lstStyle/>
        <a:p>
          <a:endParaRPr lang="en-US"/>
        </a:p>
      </dgm:t>
    </dgm:pt>
    <dgm:pt modelId="{043E4FEF-4F1C-4DB5-A819-F3E490E2429D}" type="pres">
      <dgm:prSet presAssocID="{70BF0585-014B-4C7E-AFCA-AE2D11E08F49}" presName="hierRoot2" presStyleCnt="0">
        <dgm:presLayoutVars>
          <dgm:hierBranch val="init"/>
        </dgm:presLayoutVars>
      </dgm:prSet>
      <dgm:spPr/>
    </dgm:pt>
    <dgm:pt modelId="{1E8F46BA-B1F8-46BE-848B-4EB4D67BC4CA}" type="pres">
      <dgm:prSet presAssocID="{70BF0585-014B-4C7E-AFCA-AE2D11E08F49}" presName="rootComposite" presStyleCnt="0"/>
      <dgm:spPr/>
    </dgm:pt>
    <dgm:pt modelId="{5C63F629-30CB-459C-BCDB-4B507FA4288C}" type="pres">
      <dgm:prSet presAssocID="{70BF0585-014B-4C7E-AFCA-AE2D11E08F49}" presName="rootText" presStyleLbl="node2" presStyleIdx="2" presStyleCnt="3">
        <dgm:presLayoutVars>
          <dgm:chPref val="3"/>
        </dgm:presLayoutVars>
      </dgm:prSet>
      <dgm:spPr/>
      <dgm:t>
        <a:bodyPr/>
        <a:lstStyle/>
        <a:p>
          <a:endParaRPr lang="en-US"/>
        </a:p>
      </dgm:t>
    </dgm:pt>
    <dgm:pt modelId="{055FD5FC-0DB3-48D9-B1B6-D5306C072981}" type="pres">
      <dgm:prSet presAssocID="{70BF0585-014B-4C7E-AFCA-AE2D11E08F49}" presName="rootConnector" presStyleLbl="node2" presStyleIdx="2" presStyleCnt="3"/>
      <dgm:spPr/>
      <dgm:t>
        <a:bodyPr/>
        <a:lstStyle/>
        <a:p>
          <a:endParaRPr lang="en-US"/>
        </a:p>
      </dgm:t>
    </dgm:pt>
    <dgm:pt modelId="{3A36D0E1-71C3-4162-BE41-5365B878323E}" type="pres">
      <dgm:prSet presAssocID="{70BF0585-014B-4C7E-AFCA-AE2D11E08F49}" presName="hierChild4" presStyleCnt="0"/>
      <dgm:spPr/>
    </dgm:pt>
    <dgm:pt modelId="{316173D3-86A3-47B9-86A2-2FF942A08D95}" type="pres">
      <dgm:prSet presAssocID="{70BF0585-014B-4C7E-AFCA-AE2D11E08F49}" presName="hierChild5" presStyleCnt="0"/>
      <dgm:spPr/>
    </dgm:pt>
    <dgm:pt modelId="{387CBF89-1C06-41B9-AE15-EAB2D1AE6AD5}" type="pres">
      <dgm:prSet presAssocID="{CF1A8001-4FAB-42B9-8AF0-C3D4ED93A59A}" presName="hierChild3" presStyleCnt="0"/>
      <dgm:spPr/>
    </dgm:pt>
  </dgm:ptLst>
  <dgm:cxnLst>
    <dgm:cxn modelId="{D87A6674-CAA7-4BFA-85E0-54CA3E14044F}" srcId="{CF1A8001-4FAB-42B9-8AF0-C3D4ED93A59A}" destId="{487A448C-19D6-4DDF-9E54-1E59380404FC}" srcOrd="1" destOrd="0" parTransId="{3B990A8F-A549-4687-A745-23763B37E0DF}" sibTransId="{880AD585-B9FF-4A9B-A9FC-55CE65A01C9A}"/>
    <dgm:cxn modelId="{C4267B85-C08D-4C80-9CBD-59D03127BA61}" srcId="{CF1A8001-4FAB-42B9-8AF0-C3D4ED93A59A}" destId="{70BF0585-014B-4C7E-AFCA-AE2D11E08F49}" srcOrd="2" destOrd="0" parTransId="{6A1B1460-F09F-4139-AD5E-C1572A054A64}" sibTransId="{A303253E-1FC2-4A7A-AC18-091DAB81819B}"/>
    <dgm:cxn modelId="{47D336B2-294A-41B1-9B42-1A3D61578BA2}" type="presOf" srcId="{CF1A8001-4FAB-42B9-8AF0-C3D4ED93A59A}" destId="{06BCC1DB-E842-4A3E-8274-07F4646051C9}" srcOrd="1" destOrd="0" presId="urn:microsoft.com/office/officeart/2005/8/layout/orgChart1"/>
    <dgm:cxn modelId="{D610925D-B50A-4A8D-BEC5-D178D9568EF8}" type="presOf" srcId="{5CEF62F2-2B81-46E5-9A04-0D714A6D5959}" destId="{97E2506B-5965-4D35-9B69-ADA8B8038363}" srcOrd="0" destOrd="0" presId="urn:microsoft.com/office/officeart/2005/8/layout/orgChart1"/>
    <dgm:cxn modelId="{66972751-7286-4998-9934-64D768FCA485}" type="presOf" srcId="{70BF0585-014B-4C7E-AFCA-AE2D11E08F49}" destId="{055FD5FC-0DB3-48D9-B1B6-D5306C072981}" srcOrd="1" destOrd="0" presId="urn:microsoft.com/office/officeart/2005/8/layout/orgChart1"/>
    <dgm:cxn modelId="{AFC7D0E5-7265-46F3-9865-1F2CF39EB6DB}" type="presOf" srcId="{DDE15DBD-7AEB-4377-865C-4B51588AA3B7}" destId="{B0579DBE-F4B7-4B96-9B5B-A7B00842BF84}" srcOrd="1" destOrd="0" presId="urn:microsoft.com/office/officeart/2005/8/layout/orgChart1"/>
    <dgm:cxn modelId="{4F719D54-01FA-43DC-816B-010507DFD655}" type="presOf" srcId="{487A448C-19D6-4DDF-9E54-1E59380404FC}" destId="{B99680DB-4168-4A48-9D1D-864E1968335B}" srcOrd="0" destOrd="0" presId="urn:microsoft.com/office/officeart/2005/8/layout/orgChart1"/>
    <dgm:cxn modelId="{26A0FAF8-F975-4B3E-94D3-E013E2D8C5C4}" type="presOf" srcId="{6A1B1460-F09F-4139-AD5E-C1572A054A64}" destId="{6DB01D34-2DA1-4117-8B62-077AC91632B1}" srcOrd="0" destOrd="0" presId="urn:microsoft.com/office/officeart/2005/8/layout/orgChart1"/>
    <dgm:cxn modelId="{5BB9BEB7-0D28-417A-8494-C06F531430F4}" type="presOf" srcId="{DDE15DBD-7AEB-4377-865C-4B51588AA3B7}" destId="{06794DCD-688B-4F4E-83CC-06DF7E2D501C}" srcOrd="0" destOrd="0" presId="urn:microsoft.com/office/officeart/2005/8/layout/orgChart1"/>
    <dgm:cxn modelId="{A663EBC0-090F-4851-BF48-82E135230C1A}" type="presOf" srcId="{910E9CF2-AF8C-4E4F-A3AA-310F92B4DDDB}" destId="{40FB939B-7269-48FB-828A-2E3E7349C87A}" srcOrd="0" destOrd="0" presId="urn:microsoft.com/office/officeart/2005/8/layout/orgChart1"/>
    <dgm:cxn modelId="{E11FC066-6588-42AF-9F33-7E2D1DEA6501}" type="presOf" srcId="{3B990A8F-A549-4687-A745-23763B37E0DF}" destId="{6A5C6264-7AED-4308-9236-93D8AB1A9984}" srcOrd="0" destOrd="0" presId="urn:microsoft.com/office/officeart/2005/8/layout/orgChart1"/>
    <dgm:cxn modelId="{647A641F-33A2-4037-AF4D-12D46799BD3E}" type="presOf" srcId="{70BF0585-014B-4C7E-AFCA-AE2D11E08F49}" destId="{5C63F629-30CB-459C-BCDB-4B507FA4288C}" srcOrd="0" destOrd="0" presId="urn:microsoft.com/office/officeart/2005/8/layout/orgChart1"/>
    <dgm:cxn modelId="{302E2A5A-A09E-4D88-ADA1-5217FEB33A61}" srcId="{CF1A8001-4FAB-42B9-8AF0-C3D4ED93A59A}" destId="{DDE15DBD-7AEB-4377-865C-4B51588AA3B7}" srcOrd="0" destOrd="0" parTransId="{910E9CF2-AF8C-4E4F-A3AA-310F92B4DDDB}" sibTransId="{49C60893-D6B6-488C-A84C-880A32B9A978}"/>
    <dgm:cxn modelId="{E0BADD9B-70E9-40ED-B25B-C8F07100E0BC}" type="presOf" srcId="{487A448C-19D6-4DDF-9E54-1E59380404FC}" destId="{188BF234-045F-4D16-9102-2D6E56AA8FE5}" srcOrd="1" destOrd="0" presId="urn:microsoft.com/office/officeart/2005/8/layout/orgChart1"/>
    <dgm:cxn modelId="{888069CA-05E2-4C6F-95F5-15687A55E251}" srcId="{5CEF62F2-2B81-46E5-9A04-0D714A6D5959}" destId="{CF1A8001-4FAB-42B9-8AF0-C3D4ED93A59A}" srcOrd="0" destOrd="0" parTransId="{E9073EB6-2B20-49F9-8E14-1E4F5958E5E0}" sibTransId="{BCA6A442-2496-4D3E-A4D5-8172CEBAB8B4}"/>
    <dgm:cxn modelId="{1DF35642-3EAA-4E65-AB31-7E0AEBF49A4F}" type="presOf" srcId="{CF1A8001-4FAB-42B9-8AF0-C3D4ED93A59A}" destId="{BD738377-3190-43A1-A0C9-7603B4C4596B}" srcOrd="0" destOrd="0" presId="urn:microsoft.com/office/officeart/2005/8/layout/orgChart1"/>
    <dgm:cxn modelId="{57F3A76F-F36D-4C72-8B19-70AC2E15BE20}" type="presParOf" srcId="{97E2506B-5965-4D35-9B69-ADA8B8038363}" destId="{E725D8E2-8A04-420C-BB63-67CDE33C5FE2}" srcOrd="0" destOrd="0" presId="urn:microsoft.com/office/officeart/2005/8/layout/orgChart1"/>
    <dgm:cxn modelId="{17C4AECE-35DE-459C-A804-70E24AA23ADC}" type="presParOf" srcId="{E725D8E2-8A04-420C-BB63-67CDE33C5FE2}" destId="{062AE79D-423E-4AA3-861B-4F853915BE0A}" srcOrd="0" destOrd="0" presId="urn:microsoft.com/office/officeart/2005/8/layout/orgChart1"/>
    <dgm:cxn modelId="{A9BC8186-D2B6-4967-99AB-7A51EA3D6511}" type="presParOf" srcId="{062AE79D-423E-4AA3-861B-4F853915BE0A}" destId="{BD738377-3190-43A1-A0C9-7603B4C4596B}" srcOrd="0" destOrd="0" presId="urn:microsoft.com/office/officeart/2005/8/layout/orgChart1"/>
    <dgm:cxn modelId="{9060F470-0EA2-41C2-828B-0AF70E888F8E}" type="presParOf" srcId="{062AE79D-423E-4AA3-861B-4F853915BE0A}" destId="{06BCC1DB-E842-4A3E-8274-07F4646051C9}" srcOrd="1" destOrd="0" presId="urn:microsoft.com/office/officeart/2005/8/layout/orgChart1"/>
    <dgm:cxn modelId="{C0F6B7D6-DD94-45BC-BC96-BE80F2B7F1D9}" type="presParOf" srcId="{E725D8E2-8A04-420C-BB63-67CDE33C5FE2}" destId="{4BFE72F5-A8C3-4C35-AA41-288667F9D511}" srcOrd="1" destOrd="0" presId="urn:microsoft.com/office/officeart/2005/8/layout/orgChart1"/>
    <dgm:cxn modelId="{17B6B9B4-6D68-40A8-8B46-689DAA7E9214}" type="presParOf" srcId="{4BFE72F5-A8C3-4C35-AA41-288667F9D511}" destId="{40FB939B-7269-48FB-828A-2E3E7349C87A}" srcOrd="0" destOrd="0" presId="urn:microsoft.com/office/officeart/2005/8/layout/orgChart1"/>
    <dgm:cxn modelId="{CF5A7C82-2F42-4E9C-8DCC-09143FE05EFF}" type="presParOf" srcId="{4BFE72F5-A8C3-4C35-AA41-288667F9D511}" destId="{86110E0A-1CA9-42EE-A50F-17E3D51BCE1F}" srcOrd="1" destOrd="0" presId="urn:microsoft.com/office/officeart/2005/8/layout/orgChart1"/>
    <dgm:cxn modelId="{5DA60C23-890B-4DE0-A58B-E544A61884EF}" type="presParOf" srcId="{86110E0A-1CA9-42EE-A50F-17E3D51BCE1F}" destId="{125DCE61-51C6-42AD-B14F-CC6F4E456D07}" srcOrd="0" destOrd="0" presId="urn:microsoft.com/office/officeart/2005/8/layout/orgChart1"/>
    <dgm:cxn modelId="{DA0E0DC2-BA02-40A6-92B5-2A61C722AAAA}" type="presParOf" srcId="{125DCE61-51C6-42AD-B14F-CC6F4E456D07}" destId="{06794DCD-688B-4F4E-83CC-06DF7E2D501C}" srcOrd="0" destOrd="0" presId="urn:microsoft.com/office/officeart/2005/8/layout/orgChart1"/>
    <dgm:cxn modelId="{33F33545-781B-471D-8345-666089822756}" type="presParOf" srcId="{125DCE61-51C6-42AD-B14F-CC6F4E456D07}" destId="{B0579DBE-F4B7-4B96-9B5B-A7B00842BF84}" srcOrd="1" destOrd="0" presId="urn:microsoft.com/office/officeart/2005/8/layout/orgChart1"/>
    <dgm:cxn modelId="{19C8D8B6-691D-4AAD-839B-5AF3DCB47C92}" type="presParOf" srcId="{86110E0A-1CA9-42EE-A50F-17E3D51BCE1F}" destId="{0122F661-F2A1-4C35-B3C4-117976BAE2CC}" srcOrd="1" destOrd="0" presId="urn:microsoft.com/office/officeart/2005/8/layout/orgChart1"/>
    <dgm:cxn modelId="{F16C6D4D-66FD-4657-81BD-D1566C03C51A}" type="presParOf" srcId="{86110E0A-1CA9-42EE-A50F-17E3D51BCE1F}" destId="{AE70208B-8BBE-4516-A820-06DEC6822581}" srcOrd="2" destOrd="0" presId="urn:microsoft.com/office/officeart/2005/8/layout/orgChart1"/>
    <dgm:cxn modelId="{55CF99BC-7278-46B8-B8EC-E467E551B41A}" type="presParOf" srcId="{4BFE72F5-A8C3-4C35-AA41-288667F9D511}" destId="{6A5C6264-7AED-4308-9236-93D8AB1A9984}" srcOrd="2" destOrd="0" presId="urn:microsoft.com/office/officeart/2005/8/layout/orgChart1"/>
    <dgm:cxn modelId="{5A88893F-AFD1-46E2-A5DA-BC57FCD9C5B8}" type="presParOf" srcId="{4BFE72F5-A8C3-4C35-AA41-288667F9D511}" destId="{CD109076-CE1D-4B8C-B9D3-9E1EDC17F25D}" srcOrd="3" destOrd="0" presId="urn:microsoft.com/office/officeart/2005/8/layout/orgChart1"/>
    <dgm:cxn modelId="{072BD38E-AC69-440B-A0F9-C765DB338C20}" type="presParOf" srcId="{CD109076-CE1D-4B8C-B9D3-9E1EDC17F25D}" destId="{972CC49B-7AA5-48C4-A822-2B8152AB39D6}" srcOrd="0" destOrd="0" presId="urn:microsoft.com/office/officeart/2005/8/layout/orgChart1"/>
    <dgm:cxn modelId="{81BD7795-8811-42C7-95A7-C0A0BA7F5B36}" type="presParOf" srcId="{972CC49B-7AA5-48C4-A822-2B8152AB39D6}" destId="{B99680DB-4168-4A48-9D1D-864E1968335B}" srcOrd="0" destOrd="0" presId="urn:microsoft.com/office/officeart/2005/8/layout/orgChart1"/>
    <dgm:cxn modelId="{65D2F733-E6FC-4B96-8D06-12C6AC615669}" type="presParOf" srcId="{972CC49B-7AA5-48C4-A822-2B8152AB39D6}" destId="{188BF234-045F-4D16-9102-2D6E56AA8FE5}" srcOrd="1" destOrd="0" presId="urn:microsoft.com/office/officeart/2005/8/layout/orgChart1"/>
    <dgm:cxn modelId="{C1D0872B-518B-4A3D-B7CE-F2D627D6EF64}" type="presParOf" srcId="{CD109076-CE1D-4B8C-B9D3-9E1EDC17F25D}" destId="{37368888-7677-4655-8187-4D07732D4572}" srcOrd="1" destOrd="0" presId="urn:microsoft.com/office/officeart/2005/8/layout/orgChart1"/>
    <dgm:cxn modelId="{72FCCBBC-9ED0-4068-87A5-19A4A8EA385C}" type="presParOf" srcId="{CD109076-CE1D-4B8C-B9D3-9E1EDC17F25D}" destId="{37BB6F0B-84E1-469B-BAB8-33009B93F5B7}" srcOrd="2" destOrd="0" presId="urn:microsoft.com/office/officeart/2005/8/layout/orgChart1"/>
    <dgm:cxn modelId="{3251D853-B2C3-4DC9-998A-53E6B774706E}" type="presParOf" srcId="{4BFE72F5-A8C3-4C35-AA41-288667F9D511}" destId="{6DB01D34-2DA1-4117-8B62-077AC91632B1}" srcOrd="4" destOrd="0" presId="urn:microsoft.com/office/officeart/2005/8/layout/orgChart1"/>
    <dgm:cxn modelId="{74E7985B-1A3A-4D6A-A678-DBA7F7285627}" type="presParOf" srcId="{4BFE72F5-A8C3-4C35-AA41-288667F9D511}" destId="{043E4FEF-4F1C-4DB5-A819-F3E490E2429D}" srcOrd="5" destOrd="0" presId="urn:microsoft.com/office/officeart/2005/8/layout/orgChart1"/>
    <dgm:cxn modelId="{8486EFEB-95B0-437F-B3C2-A10107BD5F41}" type="presParOf" srcId="{043E4FEF-4F1C-4DB5-A819-F3E490E2429D}" destId="{1E8F46BA-B1F8-46BE-848B-4EB4D67BC4CA}" srcOrd="0" destOrd="0" presId="urn:microsoft.com/office/officeart/2005/8/layout/orgChart1"/>
    <dgm:cxn modelId="{2DE84996-4715-47BB-8319-E53BEB0B196E}" type="presParOf" srcId="{1E8F46BA-B1F8-46BE-848B-4EB4D67BC4CA}" destId="{5C63F629-30CB-459C-BCDB-4B507FA4288C}" srcOrd="0" destOrd="0" presId="urn:microsoft.com/office/officeart/2005/8/layout/orgChart1"/>
    <dgm:cxn modelId="{970FD1B2-793C-49FA-B65D-11A3616844B8}" type="presParOf" srcId="{1E8F46BA-B1F8-46BE-848B-4EB4D67BC4CA}" destId="{055FD5FC-0DB3-48D9-B1B6-D5306C072981}" srcOrd="1" destOrd="0" presId="urn:microsoft.com/office/officeart/2005/8/layout/orgChart1"/>
    <dgm:cxn modelId="{AEE7143B-AB5E-4D05-B58F-753111C3C70F}" type="presParOf" srcId="{043E4FEF-4F1C-4DB5-A819-F3E490E2429D}" destId="{3A36D0E1-71C3-4162-BE41-5365B878323E}" srcOrd="1" destOrd="0" presId="urn:microsoft.com/office/officeart/2005/8/layout/orgChart1"/>
    <dgm:cxn modelId="{CFEC0938-F2C0-4C4B-9532-2E7FF4AC2701}" type="presParOf" srcId="{043E4FEF-4F1C-4DB5-A819-F3E490E2429D}" destId="{316173D3-86A3-47B9-86A2-2FF942A08D95}" srcOrd="2" destOrd="0" presId="urn:microsoft.com/office/officeart/2005/8/layout/orgChart1"/>
    <dgm:cxn modelId="{E8B8DEF8-5813-485D-90EE-EBAEF5E57EE0}" type="presParOf" srcId="{E725D8E2-8A04-420C-BB63-67CDE33C5FE2}" destId="{387CBF89-1C06-41B9-AE15-EAB2D1AE6AD5}" srcOrd="2" destOrd="0" presId="urn:microsoft.com/office/officeart/2005/8/layout/orgChart1"/>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01D34-2DA1-4117-8B62-077AC91632B1}">
      <dsp:nvSpPr>
        <dsp:cNvPr id="0" name=""/>
        <dsp:cNvSpPr/>
      </dsp:nvSpPr>
      <dsp:spPr>
        <a:xfrm>
          <a:off x="3318782" y="866584"/>
          <a:ext cx="2095609" cy="363700"/>
        </a:xfrm>
        <a:custGeom>
          <a:avLst/>
          <a:gdLst/>
          <a:ahLst/>
          <a:cxnLst/>
          <a:rect l="0" t="0" r="0" b="0"/>
          <a:pathLst>
            <a:path>
              <a:moveTo>
                <a:pt x="0" y="0"/>
              </a:moveTo>
              <a:lnTo>
                <a:pt x="0" y="181850"/>
              </a:lnTo>
              <a:lnTo>
                <a:pt x="2095609" y="181850"/>
              </a:lnTo>
              <a:lnTo>
                <a:pt x="2095609" y="3637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5C6264-7AED-4308-9236-93D8AB1A9984}">
      <dsp:nvSpPr>
        <dsp:cNvPr id="0" name=""/>
        <dsp:cNvSpPr/>
      </dsp:nvSpPr>
      <dsp:spPr>
        <a:xfrm>
          <a:off x="3273062" y="866584"/>
          <a:ext cx="91440" cy="363700"/>
        </a:xfrm>
        <a:custGeom>
          <a:avLst/>
          <a:gdLst/>
          <a:ahLst/>
          <a:cxnLst/>
          <a:rect l="0" t="0" r="0" b="0"/>
          <a:pathLst>
            <a:path>
              <a:moveTo>
                <a:pt x="45720" y="0"/>
              </a:moveTo>
              <a:lnTo>
                <a:pt x="45720" y="3637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FB939B-7269-48FB-828A-2E3E7349C87A}">
      <dsp:nvSpPr>
        <dsp:cNvPr id="0" name=""/>
        <dsp:cNvSpPr/>
      </dsp:nvSpPr>
      <dsp:spPr>
        <a:xfrm>
          <a:off x="1223173" y="866584"/>
          <a:ext cx="2095609" cy="363700"/>
        </a:xfrm>
        <a:custGeom>
          <a:avLst/>
          <a:gdLst/>
          <a:ahLst/>
          <a:cxnLst/>
          <a:rect l="0" t="0" r="0" b="0"/>
          <a:pathLst>
            <a:path>
              <a:moveTo>
                <a:pt x="2095609" y="0"/>
              </a:moveTo>
              <a:lnTo>
                <a:pt x="2095609" y="181850"/>
              </a:lnTo>
              <a:lnTo>
                <a:pt x="0" y="181850"/>
              </a:lnTo>
              <a:lnTo>
                <a:pt x="0" y="3637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738377-3190-43A1-A0C9-7603B4C4596B}">
      <dsp:nvSpPr>
        <dsp:cNvPr id="0" name=""/>
        <dsp:cNvSpPr/>
      </dsp:nvSpPr>
      <dsp:spPr>
        <a:xfrm>
          <a:off x="2452828" y="629"/>
          <a:ext cx="1731908" cy="865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Scientific Literature and Patents</a:t>
          </a:r>
          <a:endParaRPr lang="en-US" sz="2000" kern="1200" dirty="0"/>
        </a:p>
      </dsp:txBody>
      <dsp:txXfrm>
        <a:off x="2452828" y="629"/>
        <a:ext cx="1731908" cy="865954"/>
      </dsp:txXfrm>
    </dsp:sp>
    <dsp:sp modelId="{06794DCD-688B-4F4E-83CC-06DF7E2D501C}">
      <dsp:nvSpPr>
        <dsp:cNvPr id="0" name=""/>
        <dsp:cNvSpPr/>
      </dsp:nvSpPr>
      <dsp:spPr>
        <a:xfrm>
          <a:off x="357218" y="1230284"/>
          <a:ext cx="1731908" cy="865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Polymer Diagrams</a:t>
          </a:r>
          <a:endParaRPr lang="en-US" sz="2000" kern="1200" dirty="0"/>
        </a:p>
      </dsp:txBody>
      <dsp:txXfrm>
        <a:off x="357218" y="1230284"/>
        <a:ext cx="1731908" cy="865954"/>
      </dsp:txXfrm>
    </dsp:sp>
    <dsp:sp modelId="{B99680DB-4168-4A48-9D1D-864E1968335B}">
      <dsp:nvSpPr>
        <dsp:cNvPr id="0" name=""/>
        <dsp:cNvSpPr/>
      </dsp:nvSpPr>
      <dsp:spPr>
        <a:xfrm>
          <a:off x="2452828" y="1230284"/>
          <a:ext cx="1731908" cy="865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Polymer Names</a:t>
          </a:r>
          <a:endParaRPr lang="en-US" sz="2000" kern="1200" dirty="0"/>
        </a:p>
      </dsp:txBody>
      <dsp:txXfrm>
        <a:off x="2452828" y="1230284"/>
        <a:ext cx="1731908" cy="865954"/>
      </dsp:txXfrm>
    </dsp:sp>
    <dsp:sp modelId="{5C63F629-30CB-459C-BCDB-4B507FA4288C}">
      <dsp:nvSpPr>
        <dsp:cNvPr id="0" name=""/>
        <dsp:cNvSpPr/>
      </dsp:nvSpPr>
      <dsp:spPr>
        <a:xfrm>
          <a:off x="4548437" y="1230284"/>
          <a:ext cx="1731908" cy="865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Tables and other textual info</a:t>
          </a:r>
          <a:endParaRPr lang="en-US" sz="2000" kern="1200" dirty="0"/>
        </a:p>
      </dsp:txBody>
      <dsp:txXfrm>
        <a:off x="4548437" y="1230284"/>
        <a:ext cx="1731908" cy="86595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03D35-F237-45FB-8E06-7792A0B37429}" type="datetimeFigureOut">
              <a:rPr lang="en-US" smtClean="0"/>
              <a:t>7/1/2014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09A4A-A0D1-454E-BBF5-18582FEA871A}" type="slidenum">
              <a:rPr lang="en-US" smtClean="0"/>
              <a:t>‹#›</a:t>
            </a:fld>
            <a:endParaRPr lang="en-US"/>
          </a:p>
        </p:txBody>
      </p:sp>
    </p:spTree>
    <p:extLst>
      <p:ext uri="{BB962C8B-B14F-4D97-AF65-F5344CB8AC3E}">
        <p14:creationId xmlns:p14="http://schemas.microsoft.com/office/powerpoint/2010/main" val="6490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PN2S: uses * for bracket (* is wildcard supported by standard SMILES) and forgets about anything else</a:t>
            </a:r>
            <a:endParaRPr lang="en-US" dirty="0"/>
          </a:p>
        </p:txBody>
      </p:sp>
      <p:sp>
        <p:nvSpPr>
          <p:cNvPr id="4" name="Slide Number Placeholder 3"/>
          <p:cNvSpPr>
            <a:spLocks noGrp="1"/>
          </p:cNvSpPr>
          <p:nvPr>
            <p:ph type="sldNum" sz="quarter" idx="10"/>
          </p:nvPr>
        </p:nvSpPr>
        <p:spPr/>
        <p:txBody>
          <a:bodyPr/>
          <a:lstStyle/>
          <a:p>
            <a:fld id="{0CE09A4A-A0D1-454E-BBF5-18582FEA871A}" type="slidenum">
              <a:rPr lang="en-US" smtClean="0"/>
              <a:t>4</a:t>
            </a:fld>
            <a:endParaRPr lang="en-US"/>
          </a:p>
        </p:txBody>
      </p:sp>
    </p:spTree>
    <p:extLst>
      <p:ext uri="{BB962C8B-B14F-4D97-AF65-F5344CB8AC3E}">
        <p14:creationId xmlns:p14="http://schemas.microsoft.com/office/powerpoint/2010/main" val="60551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data modeling existed since the 1970s</a:t>
            </a:r>
          </a:p>
          <a:p>
            <a:r>
              <a:rPr lang="en-US" dirty="0" smtClean="0"/>
              <a:t>ERMs are hard to define, need to be “normalized” (error-prone,</a:t>
            </a:r>
            <a:r>
              <a:rPr lang="en-US" baseline="0" dirty="0" smtClean="0"/>
              <a:t> manual)</a:t>
            </a:r>
            <a:endParaRPr lang="en-US" dirty="0"/>
          </a:p>
        </p:txBody>
      </p:sp>
      <p:sp>
        <p:nvSpPr>
          <p:cNvPr id="4" name="Slide Number Placeholder 3"/>
          <p:cNvSpPr>
            <a:spLocks noGrp="1"/>
          </p:cNvSpPr>
          <p:nvPr>
            <p:ph type="sldNum" sz="quarter" idx="10"/>
          </p:nvPr>
        </p:nvSpPr>
        <p:spPr/>
        <p:txBody>
          <a:bodyPr/>
          <a:lstStyle/>
          <a:p>
            <a:fld id="{0CE09A4A-A0D1-454E-BBF5-18582FEA871A}" type="slidenum">
              <a:rPr lang="en-US" smtClean="0"/>
              <a:t>5</a:t>
            </a:fld>
            <a:endParaRPr lang="en-US"/>
          </a:p>
        </p:txBody>
      </p:sp>
    </p:spTree>
    <p:extLst>
      <p:ext uri="{BB962C8B-B14F-4D97-AF65-F5344CB8AC3E}">
        <p14:creationId xmlns:p14="http://schemas.microsoft.com/office/powerpoint/2010/main" val="757292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data modeling existed since the 1970s</a:t>
            </a:r>
          </a:p>
          <a:p>
            <a:r>
              <a:rPr lang="en-US" dirty="0" smtClean="0"/>
              <a:t>ERMs are hard to define, need to be “normalized” (error-prone,</a:t>
            </a:r>
            <a:r>
              <a:rPr lang="en-US" baseline="0" dirty="0" smtClean="0"/>
              <a:t> manual)</a:t>
            </a:r>
            <a:endParaRPr lang="en-US" dirty="0"/>
          </a:p>
        </p:txBody>
      </p:sp>
      <p:sp>
        <p:nvSpPr>
          <p:cNvPr id="4" name="Slide Number Placeholder 3"/>
          <p:cNvSpPr>
            <a:spLocks noGrp="1"/>
          </p:cNvSpPr>
          <p:nvPr>
            <p:ph type="sldNum" sz="quarter" idx="10"/>
          </p:nvPr>
        </p:nvSpPr>
        <p:spPr/>
        <p:txBody>
          <a:bodyPr/>
          <a:lstStyle/>
          <a:p>
            <a:fld id="{0CE09A4A-A0D1-454E-BBF5-18582FEA871A}" type="slidenum">
              <a:rPr lang="en-US" smtClean="0"/>
              <a:t>6</a:t>
            </a:fld>
            <a:endParaRPr lang="en-US"/>
          </a:p>
        </p:txBody>
      </p:sp>
    </p:spTree>
    <p:extLst>
      <p:ext uri="{BB962C8B-B14F-4D97-AF65-F5344CB8AC3E}">
        <p14:creationId xmlns:p14="http://schemas.microsoft.com/office/powerpoint/2010/main" val="75729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data modeling existed since the 1970s</a:t>
            </a:r>
          </a:p>
          <a:p>
            <a:r>
              <a:rPr lang="en-US" dirty="0" smtClean="0"/>
              <a:t>ERMs are hard to define, need to be “normalized” (error-prone,</a:t>
            </a:r>
            <a:r>
              <a:rPr lang="en-US" baseline="0" dirty="0" smtClean="0"/>
              <a:t> manual)</a:t>
            </a:r>
            <a:endParaRPr lang="en-US" dirty="0"/>
          </a:p>
        </p:txBody>
      </p:sp>
      <p:sp>
        <p:nvSpPr>
          <p:cNvPr id="4" name="Slide Number Placeholder 3"/>
          <p:cNvSpPr>
            <a:spLocks noGrp="1"/>
          </p:cNvSpPr>
          <p:nvPr>
            <p:ph type="sldNum" sz="quarter" idx="10"/>
          </p:nvPr>
        </p:nvSpPr>
        <p:spPr/>
        <p:txBody>
          <a:bodyPr/>
          <a:lstStyle/>
          <a:p>
            <a:fld id="{0CE09A4A-A0D1-454E-BBF5-18582FEA871A}" type="slidenum">
              <a:rPr lang="en-US" smtClean="0"/>
              <a:t>7</a:t>
            </a:fld>
            <a:endParaRPr lang="en-US"/>
          </a:p>
        </p:txBody>
      </p:sp>
    </p:spTree>
    <p:extLst>
      <p:ext uri="{BB962C8B-B14F-4D97-AF65-F5344CB8AC3E}">
        <p14:creationId xmlns:p14="http://schemas.microsoft.com/office/powerpoint/2010/main" val="757292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1AB886-C58C-E04A-A1A5-89119FBFA308}" type="datetimeFigureOut">
              <a:rPr lang="en-US" smtClean="0"/>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178141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AB886-C58C-E04A-A1A5-89119FBFA308}" type="datetimeFigureOut">
              <a:rPr lang="en-US" smtClean="0"/>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29111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AB886-C58C-E04A-A1A5-89119FBFA308}" type="datetimeFigureOut">
              <a:rPr lang="en-US" smtClean="0"/>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256094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AB886-C58C-E04A-A1A5-89119FBFA308}" type="datetimeFigureOut">
              <a:rPr lang="en-US" smtClean="0"/>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176871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AB886-C58C-E04A-A1A5-89119FBFA308}" type="datetimeFigureOut">
              <a:rPr lang="en-US" smtClean="0"/>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255456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1AB886-C58C-E04A-A1A5-89119FBFA308}" type="datetimeFigureOut">
              <a:rPr lang="en-US" smtClean="0"/>
              <a:t>7/1/2014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354427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AB886-C58C-E04A-A1A5-89119FBFA308}" type="datetimeFigureOut">
              <a:rPr lang="en-US" smtClean="0"/>
              <a:t>7/1/2014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327853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1AB886-C58C-E04A-A1A5-89119FBFA308}" type="datetimeFigureOut">
              <a:rPr lang="en-US" smtClean="0"/>
              <a:t>7/1/2014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58684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AB886-C58C-E04A-A1A5-89119FBFA308}" type="datetimeFigureOut">
              <a:rPr lang="en-US" smtClean="0"/>
              <a:t>7/1/2014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98380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AB886-C58C-E04A-A1A5-89119FBFA308}" type="datetimeFigureOut">
              <a:rPr lang="en-US" smtClean="0"/>
              <a:t>7/1/2014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255758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AB886-C58C-E04A-A1A5-89119FBFA308}" type="datetimeFigureOut">
              <a:rPr lang="en-US" smtClean="0"/>
              <a:t>7/1/2014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5F4D-67BA-2043-B4FA-2B1A402302C1}" type="slidenum">
              <a:rPr lang="en-US" smtClean="0"/>
              <a:t>‹#›</a:t>
            </a:fld>
            <a:endParaRPr lang="en-US"/>
          </a:p>
        </p:txBody>
      </p:sp>
    </p:spTree>
    <p:extLst>
      <p:ext uri="{BB962C8B-B14F-4D97-AF65-F5344CB8AC3E}">
        <p14:creationId xmlns:p14="http://schemas.microsoft.com/office/powerpoint/2010/main" val="378247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AB886-C58C-E04A-A1A5-89119FBFA308}" type="datetimeFigureOut">
              <a:rPr lang="en-US" smtClean="0"/>
              <a:t>7/1/2014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IBM Confidential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D5F4D-67BA-2043-B4FA-2B1A402302C1}" type="slidenum">
              <a:rPr lang="en-US" smtClean="0"/>
              <a:t>‹#›</a:t>
            </a:fld>
            <a:endParaRPr lang="en-US"/>
          </a:p>
        </p:txBody>
      </p:sp>
    </p:spTree>
    <p:extLst>
      <p:ext uri="{BB962C8B-B14F-4D97-AF65-F5344CB8AC3E}">
        <p14:creationId xmlns:p14="http://schemas.microsoft.com/office/powerpoint/2010/main" val="338965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diagramLayout" Target="../diagrams/layout1.xml"/><Relationship Id="rId7" Type="http://schemas.openxmlformats.org/officeDocument/2006/relationships/image" Target="../media/image1.jpeg"/><Relationship Id="rId12"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5.jpeg"/><Relationship Id="rId5" Type="http://schemas.openxmlformats.org/officeDocument/2006/relationships/diagramColors" Target="../diagrams/colors1.xml"/><Relationship Id="rId10" Type="http://schemas.openxmlformats.org/officeDocument/2006/relationships/image" Target="../media/image4.jpeg"/><Relationship Id="rId4" Type="http://schemas.openxmlformats.org/officeDocument/2006/relationships/diagramQuickStyle" Target="../diagrams/quickStyle1.xml"/><Relationship Id="rId9"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hyperlink" Target="http://polymer.nims.go.jp/index_en.html"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cactus.nci.nih.gov/cgi-bin/osra/index.cgi" TargetMode="Externa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ourceforge.net/apps/mediawiki/osra/"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5561" y="1033458"/>
            <a:ext cx="7885419" cy="369332"/>
          </a:xfrm>
          <a:prstGeom prst="rect">
            <a:avLst/>
          </a:prstGeom>
          <a:noFill/>
        </p:spPr>
        <p:txBody>
          <a:bodyPr wrap="square" rtlCol="0">
            <a:spAutoFit/>
          </a:bodyPr>
          <a:lstStyle/>
          <a:p>
            <a:r>
              <a:rPr lang="en-US" b="1" dirty="0" smtClean="0"/>
              <a:t>First Steps: </a:t>
            </a:r>
            <a:r>
              <a:rPr lang="en-US" dirty="0" smtClean="0"/>
              <a:t>turn non-structured data in literature and patents into </a:t>
            </a:r>
            <a:r>
              <a:rPr lang="en-US" dirty="0" err="1" smtClean="0"/>
              <a:t>queryable</a:t>
            </a:r>
            <a:r>
              <a:rPr lang="en-US" dirty="0" smtClean="0"/>
              <a:t> data</a:t>
            </a:r>
            <a:endParaRPr lang="en-US" dirty="0"/>
          </a:p>
        </p:txBody>
      </p:sp>
      <p:graphicFrame>
        <p:nvGraphicFramePr>
          <p:cNvPr id="5" name="Diagram 4"/>
          <p:cNvGraphicFramePr/>
          <p:nvPr>
            <p:extLst>
              <p:ext uri="{D42A27DB-BD31-4B8C-83A1-F6EECF244321}">
                <p14:modId xmlns:p14="http://schemas.microsoft.com/office/powerpoint/2010/main" val="3576573229"/>
              </p:ext>
            </p:extLst>
          </p:nvPr>
        </p:nvGraphicFramePr>
        <p:xfrm>
          <a:off x="930728" y="1385199"/>
          <a:ext cx="6637565" cy="2096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p:cNvGrpSpPr/>
          <p:nvPr/>
        </p:nvGrpSpPr>
        <p:grpSpPr>
          <a:xfrm>
            <a:off x="163298" y="3589596"/>
            <a:ext cx="2971854" cy="2329511"/>
            <a:chOff x="163298" y="3589596"/>
            <a:chExt cx="2971854" cy="2329511"/>
          </a:xfrm>
        </p:grpSpPr>
        <p:pic>
          <p:nvPicPr>
            <p:cNvPr id="14" name="Picture 2" descr="polymer-team54-40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98" y="4750901"/>
              <a:ext cx="1816554" cy="99002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102247" y="3589596"/>
              <a:ext cx="2032905" cy="2329511"/>
              <a:chOff x="1102247" y="3589596"/>
              <a:chExt cx="2032905" cy="2329511"/>
            </a:xfrm>
          </p:grpSpPr>
          <p:sp>
            <p:nvSpPr>
              <p:cNvPr id="18" name="Bent Arrow 17"/>
              <p:cNvSpPr/>
              <p:nvPr/>
            </p:nvSpPr>
            <p:spPr>
              <a:xfrm rot="10800000" flipH="1">
                <a:off x="2041071" y="4795171"/>
                <a:ext cx="457200" cy="1123936"/>
              </a:xfrm>
              <a:prstGeom prst="bentArrow">
                <a:avLst>
                  <a:gd name="adj1" fmla="val 25000"/>
                  <a:gd name="adj2" fmla="val 21429"/>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1102247" y="3589596"/>
                <a:ext cx="2032905" cy="12055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PI2S</a:t>
                </a:r>
              </a:p>
              <a:p>
                <a:pPr algn="ctr"/>
                <a:r>
                  <a:rPr lang="en-US" sz="1400" dirty="0" smtClean="0"/>
                  <a:t>(“</a:t>
                </a:r>
                <a:r>
                  <a:rPr lang="en-US" sz="1400" dirty="0" err="1" smtClean="0"/>
                  <a:t>PolymerImage</a:t>
                </a:r>
                <a:r>
                  <a:rPr lang="en-US" sz="1400" dirty="0" smtClean="0"/>
                  <a:t> to Structure” effort @ UCSC)</a:t>
                </a:r>
                <a:endParaRPr lang="en-US" sz="1400" dirty="0"/>
              </a:p>
            </p:txBody>
          </p:sp>
        </p:grpSp>
      </p:grpSp>
      <p:grpSp>
        <p:nvGrpSpPr>
          <p:cNvPr id="4" name="Group 3"/>
          <p:cNvGrpSpPr/>
          <p:nvPr/>
        </p:nvGrpSpPr>
        <p:grpSpPr>
          <a:xfrm>
            <a:off x="3216637" y="3600472"/>
            <a:ext cx="2166345" cy="2290345"/>
            <a:chOff x="3216637" y="3600472"/>
            <a:chExt cx="2166345" cy="2290345"/>
          </a:xfrm>
        </p:grpSpPr>
        <p:sp>
          <p:nvSpPr>
            <p:cNvPr id="20" name="Bent Arrow 19"/>
            <p:cNvSpPr/>
            <p:nvPr/>
          </p:nvSpPr>
          <p:spPr>
            <a:xfrm rot="10800000">
              <a:off x="3581398" y="4702643"/>
              <a:ext cx="413657" cy="118817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https://b8204121-a-973570dd-s-sites.googlegroups.com/a/acscomp.org/site2011/division/current-officers/Jane.png?attachauth=ANoY7crwXtUKJ9lSohhPcjQh63cWvUsctXTDO6TZRGg1oOwaIYxLIRdrLO_p8_MWQz_KqDn8SU53Ztp6zsVPj_DKpMZ9c57JYjreHHS6v05o_Hy-JyRaD_NmJJh0whBkTKF5Gekys0OjUuS-EV6vVVJMZKFlZL1bju9J_wtfWg-EVfnYj4o9jEDpnVmniPu-NLOugWFvC_u8069ISiYzJ5t_KJFx-ErQISkbwGVSSks8mvKY0zG6Dh8%3D&amp;attredirects=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8876" y="4682217"/>
              <a:ext cx="1334106" cy="89398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216637" y="3600472"/>
              <a:ext cx="2032905" cy="120348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PN2S (“</a:t>
              </a:r>
              <a:r>
                <a:rPr lang="en-US" sz="1400" dirty="0" err="1" smtClean="0"/>
                <a:t>PolymerName</a:t>
              </a:r>
              <a:r>
                <a:rPr lang="en-US" sz="1400" dirty="0" smtClean="0"/>
                <a:t> to Structure” effort @ NTU)</a:t>
              </a:r>
              <a:endParaRPr lang="en-US" sz="1400" dirty="0"/>
            </a:p>
          </p:txBody>
        </p:sp>
        <p:sp>
          <p:nvSpPr>
            <p:cNvPr id="10" name="TextBox 9"/>
            <p:cNvSpPr txBox="1"/>
            <p:nvPr/>
          </p:nvSpPr>
          <p:spPr>
            <a:xfrm>
              <a:off x="3216723" y="4730924"/>
              <a:ext cx="1559594" cy="276999"/>
            </a:xfrm>
            <a:prstGeom prst="rect">
              <a:avLst/>
            </a:prstGeom>
            <a:noFill/>
          </p:spPr>
          <p:txBody>
            <a:bodyPr wrap="none" rtlCol="0">
              <a:spAutoFit/>
            </a:bodyPr>
            <a:lstStyle/>
            <a:p>
              <a:r>
                <a:rPr lang="en-US" sz="1200" b="1" dirty="0" smtClean="0"/>
                <a:t>Prof. Jane Tseng, NTU</a:t>
              </a:r>
              <a:endParaRPr lang="en-US" sz="1200" b="1" dirty="0"/>
            </a:p>
          </p:txBody>
        </p:sp>
      </p:grpSp>
      <p:grpSp>
        <p:nvGrpSpPr>
          <p:cNvPr id="12" name="Group 11"/>
          <p:cNvGrpSpPr/>
          <p:nvPr/>
        </p:nvGrpSpPr>
        <p:grpSpPr>
          <a:xfrm>
            <a:off x="2571752" y="3595025"/>
            <a:ext cx="6517791" cy="3173168"/>
            <a:chOff x="2571752" y="3595025"/>
            <a:chExt cx="6517791" cy="3173168"/>
          </a:xfrm>
        </p:grpSpPr>
        <p:grpSp>
          <p:nvGrpSpPr>
            <p:cNvPr id="3" name="Group 2"/>
            <p:cNvGrpSpPr/>
            <p:nvPr/>
          </p:nvGrpSpPr>
          <p:grpSpPr>
            <a:xfrm>
              <a:off x="2571752" y="3595025"/>
              <a:ext cx="6326997" cy="3173168"/>
              <a:chOff x="2571752" y="3595025"/>
              <a:chExt cx="6326997" cy="3173168"/>
            </a:xfrm>
          </p:grpSpPr>
          <p:sp>
            <p:nvSpPr>
              <p:cNvPr id="21" name="Bent Arrow 20"/>
              <p:cNvSpPr/>
              <p:nvPr/>
            </p:nvSpPr>
            <p:spPr>
              <a:xfrm rot="10800000">
                <a:off x="3581398" y="4743441"/>
                <a:ext cx="2737680" cy="1414072"/>
              </a:xfrm>
              <a:prstGeom prst="bentArrow">
                <a:avLst>
                  <a:gd name="adj1" fmla="val 7102"/>
                  <a:gd name="adj2" fmla="val 7102"/>
                  <a:gd name="adj3" fmla="val 9412"/>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5355783" y="3595025"/>
                <a:ext cx="2032905" cy="12055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Text Extraction and </a:t>
                </a:r>
                <a:r>
                  <a:rPr lang="en-US" sz="1600" dirty="0" smtClean="0"/>
                  <a:t>Analytics</a:t>
                </a:r>
              </a:p>
              <a:p>
                <a:pPr algn="ctr"/>
                <a:r>
                  <a:rPr lang="en-US" sz="1600" dirty="0" smtClean="0"/>
                  <a:t>(SIIP)</a:t>
                </a:r>
                <a:endParaRPr lang="en-US" sz="1600" dirty="0"/>
              </a:p>
            </p:txBody>
          </p:sp>
          <p:sp>
            <p:nvSpPr>
              <p:cNvPr id="13" name="Flowchart: Magnetic Disk 12"/>
              <p:cNvSpPr/>
              <p:nvPr/>
            </p:nvSpPr>
            <p:spPr>
              <a:xfrm>
                <a:off x="2571752" y="5412921"/>
                <a:ext cx="947057" cy="135527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dirty="0" smtClean="0"/>
                  <a:t>Polymer Database</a:t>
                </a:r>
                <a:endParaRPr lang="en-US" sz="1500" b="1" dirty="0"/>
              </a:p>
            </p:txBody>
          </p:sp>
          <p:pic>
            <p:nvPicPr>
              <p:cNvPr id="1032" name="Picture 8" descr="http://images.tap.ibm.com:10000/image/843237897.jpg?s=1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3946" y="3868846"/>
                <a:ext cx="659481" cy="566944"/>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613277" y="3808927"/>
                <a:ext cx="887959" cy="261610"/>
              </a:xfrm>
              <a:prstGeom prst="rect">
                <a:avLst/>
              </a:prstGeom>
              <a:noFill/>
            </p:spPr>
            <p:txBody>
              <a:bodyPr wrap="square" rtlCol="0">
                <a:spAutoFit/>
              </a:bodyPr>
              <a:lstStyle/>
              <a:p>
                <a:r>
                  <a:rPr lang="en-US" sz="1100" b="1" dirty="0" smtClean="0"/>
                  <a:t>Ying Chen</a:t>
                </a:r>
                <a:endParaRPr lang="en-US" sz="1100" b="1" dirty="0"/>
              </a:p>
            </p:txBody>
          </p:sp>
          <p:pic>
            <p:nvPicPr>
              <p:cNvPr id="1034" name="Picture 10" descr="http://images.tap.ibm.com:10002/image/002078897.jpg?s=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92776" y="4138154"/>
                <a:ext cx="616026" cy="5295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595218" y="4379436"/>
                <a:ext cx="1259576" cy="307777"/>
              </a:xfrm>
              <a:prstGeom prst="rect">
                <a:avLst/>
              </a:prstGeom>
              <a:noFill/>
            </p:spPr>
            <p:txBody>
              <a:bodyPr wrap="none" rtlCol="0">
                <a:spAutoFit/>
              </a:bodyPr>
              <a:lstStyle/>
              <a:p>
                <a:r>
                  <a:rPr lang="en-US" sz="1400" b="1" dirty="0" smtClean="0"/>
                  <a:t>Watson Group</a:t>
                </a:r>
                <a:endParaRPr lang="en-US" sz="1400" b="1" dirty="0"/>
              </a:p>
            </p:txBody>
          </p:sp>
          <p:pic>
            <p:nvPicPr>
              <p:cNvPr id="1036" name="Picture 12" descr="http://images.tap.ibm.com:10001/image/894199897.jpg?s=1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03923" y="4652809"/>
                <a:ext cx="618707" cy="53189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762769" y="4651763"/>
                <a:ext cx="1135980" cy="261610"/>
              </a:xfrm>
              <a:prstGeom prst="rect">
                <a:avLst/>
              </a:prstGeom>
              <a:noFill/>
            </p:spPr>
            <p:txBody>
              <a:bodyPr wrap="square" rtlCol="0">
                <a:spAutoFit/>
              </a:bodyPr>
              <a:lstStyle/>
              <a:p>
                <a:r>
                  <a:rPr lang="en-US" sz="1100" b="1" dirty="0" smtClean="0"/>
                  <a:t>Scott Spangler</a:t>
                </a:r>
                <a:endParaRPr lang="en-US" sz="1100" b="1" dirty="0"/>
              </a:p>
            </p:txBody>
          </p:sp>
          <p:pic>
            <p:nvPicPr>
              <p:cNvPr id="1028" name="Picture 4" descr="http://images.tap.ibm.com:10002/image/4D6431897.jpg?s=1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8210" y="5175090"/>
                <a:ext cx="609809" cy="52424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7356030" y="5264412"/>
                <a:ext cx="1542719" cy="261610"/>
              </a:xfrm>
              <a:prstGeom prst="rect">
                <a:avLst/>
              </a:prstGeom>
              <a:noFill/>
            </p:spPr>
            <p:txBody>
              <a:bodyPr wrap="square" rtlCol="0">
                <a:spAutoFit/>
              </a:bodyPr>
              <a:lstStyle/>
              <a:p>
                <a:r>
                  <a:rPr lang="en-US" sz="1100" b="1" dirty="0" err="1" smtClean="0"/>
                  <a:t>Cartic</a:t>
                </a:r>
                <a:r>
                  <a:rPr lang="en-US" sz="1100" b="1" dirty="0" smtClean="0"/>
                  <a:t> </a:t>
                </a:r>
                <a:r>
                  <a:rPr lang="en-US" sz="1100" b="1" dirty="0" err="1" smtClean="0"/>
                  <a:t>Ramakrishnan</a:t>
                </a:r>
                <a:endParaRPr lang="en-US" sz="1100" b="1" dirty="0"/>
              </a:p>
            </p:txBody>
          </p:sp>
          <p:pic>
            <p:nvPicPr>
              <p:cNvPr id="1030" name="Picture 6" descr="http://images.tap.ibm.com:10002/image/4A5297897.jpg?s=1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65121" y="5676544"/>
                <a:ext cx="590256" cy="50743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726325" y="5622898"/>
                <a:ext cx="1172423" cy="261610"/>
              </a:xfrm>
              <a:prstGeom prst="rect">
                <a:avLst/>
              </a:prstGeom>
              <a:noFill/>
            </p:spPr>
            <p:txBody>
              <a:bodyPr wrap="square" rtlCol="0">
                <a:spAutoFit/>
              </a:bodyPr>
              <a:lstStyle/>
              <a:p>
                <a:r>
                  <a:rPr lang="en-US" sz="1100" b="1" dirty="0" smtClean="0"/>
                  <a:t>Roxana </a:t>
                </a:r>
                <a:r>
                  <a:rPr lang="en-US" sz="1100" b="1" dirty="0" err="1" smtClean="0"/>
                  <a:t>Stanoi</a:t>
                </a:r>
                <a:endParaRPr lang="en-US" sz="1100" b="1" dirty="0"/>
              </a:p>
            </p:txBody>
          </p:sp>
        </p:grpSp>
        <p:sp>
          <p:nvSpPr>
            <p:cNvPr id="29" name="TextBox 28"/>
            <p:cNvSpPr txBox="1"/>
            <p:nvPr/>
          </p:nvSpPr>
          <p:spPr>
            <a:xfrm>
              <a:off x="8212380" y="4458440"/>
              <a:ext cx="877163" cy="261610"/>
            </a:xfrm>
            <a:prstGeom prst="rect">
              <a:avLst/>
            </a:prstGeom>
            <a:noFill/>
          </p:spPr>
          <p:txBody>
            <a:bodyPr wrap="none" rtlCol="0">
              <a:spAutoFit/>
            </a:bodyPr>
            <a:lstStyle/>
            <a:p>
              <a:r>
                <a:rPr lang="en-US" sz="1100" b="1" dirty="0" smtClean="0"/>
                <a:t>Jeff </a:t>
              </a:r>
              <a:r>
                <a:rPr lang="en-US" sz="1100" b="1" dirty="0" err="1" smtClean="0"/>
                <a:t>Kreulen</a:t>
              </a:r>
              <a:endParaRPr lang="en-US" sz="1100" b="1" dirty="0"/>
            </a:p>
          </p:txBody>
        </p:sp>
      </p:grpSp>
      <p:sp>
        <p:nvSpPr>
          <p:cNvPr id="30" name="Title 3"/>
          <p:cNvSpPr txBox="1">
            <a:spLocks/>
          </p:cNvSpPr>
          <p:nvPr/>
        </p:nvSpPr>
        <p:spPr>
          <a:xfrm>
            <a:off x="420473" y="16330"/>
            <a:ext cx="8229600" cy="545645"/>
          </a:xfrm>
          <a:prstGeom prst="rect">
            <a:avLst/>
          </a:prstGeom>
        </p:spPr>
        <p:txBody>
          <a:bodyP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Technical Presentation: </a:t>
            </a:r>
            <a:r>
              <a:rPr lang="en-US" sz="3200" b="1" dirty="0" err="1" smtClean="0"/>
              <a:t>PolymerInformatics</a:t>
            </a:r>
            <a:endParaRPr lang="en-US" sz="3200" b="1" dirty="0"/>
          </a:p>
        </p:txBody>
      </p:sp>
      <p:sp>
        <p:nvSpPr>
          <p:cNvPr id="32" name="Title 3"/>
          <p:cNvSpPr txBox="1">
            <a:spLocks/>
          </p:cNvSpPr>
          <p:nvPr/>
        </p:nvSpPr>
        <p:spPr>
          <a:xfrm>
            <a:off x="344273" y="565377"/>
            <a:ext cx="8229600" cy="545645"/>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smtClean="0"/>
              <a:t>What if all polymer information was easily accessible?</a:t>
            </a:r>
            <a:endParaRPr lang="en-US" sz="2400" b="1" dirty="0"/>
          </a:p>
        </p:txBody>
      </p:sp>
    </p:spTree>
    <p:extLst>
      <p:ext uri="{BB962C8B-B14F-4D97-AF65-F5344CB8AC3E}">
        <p14:creationId xmlns:p14="http://schemas.microsoft.com/office/powerpoint/2010/main" val="137527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2037" y="771641"/>
            <a:ext cx="1527143" cy="51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284939" y="1094493"/>
            <a:ext cx="3570657" cy="1169551"/>
          </a:xfrm>
          <a:prstGeom prst="rect">
            <a:avLst/>
          </a:prstGeom>
          <a:noFill/>
        </p:spPr>
        <p:txBody>
          <a:bodyPr wrap="none" rtlCol="0">
            <a:spAutoFit/>
          </a:bodyPr>
          <a:lstStyle/>
          <a:p>
            <a:pPr marL="112713" indent="-112713">
              <a:buFontTx/>
              <a:buChar char="-"/>
            </a:pPr>
            <a:r>
              <a:rPr lang="en-US" sz="1400" b="1" dirty="0"/>
              <a:t>n</a:t>
            </a:r>
            <a:r>
              <a:rPr lang="en-US" sz="1400" b="1" dirty="0" smtClean="0"/>
              <a:t>ot new;  </a:t>
            </a:r>
            <a:r>
              <a:rPr lang="en-US" sz="1400" b="1" dirty="0" err="1" smtClean="0"/>
              <a:t>PolyInfo</a:t>
            </a:r>
            <a:r>
              <a:rPr lang="en-US" sz="1400" b="1" dirty="0" smtClean="0"/>
              <a:t> </a:t>
            </a:r>
            <a:r>
              <a:rPr lang="en-US" sz="1400" b="1" dirty="0"/>
              <a:t>database </a:t>
            </a:r>
            <a:endParaRPr lang="en-US" sz="1400" b="1" dirty="0" smtClean="0"/>
          </a:p>
          <a:p>
            <a:pPr marL="112713" indent="-112713"/>
            <a:r>
              <a:rPr lang="en-US" sz="1400" b="1" dirty="0"/>
              <a:t> </a:t>
            </a:r>
            <a:r>
              <a:rPr lang="en-US" sz="1400" b="1" dirty="0" smtClean="0"/>
              <a:t>      </a:t>
            </a:r>
            <a:r>
              <a:rPr lang="en-US" sz="1400" b="1" dirty="0" smtClean="0">
                <a:hlinkClick r:id="rId3"/>
              </a:rPr>
              <a:t>http</a:t>
            </a:r>
            <a:r>
              <a:rPr lang="en-US" sz="1400" b="1" dirty="0">
                <a:hlinkClick r:id="rId3"/>
              </a:rPr>
              <a:t>://</a:t>
            </a:r>
            <a:r>
              <a:rPr lang="en-US" sz="1400" b="1" dirty="0" smtClean="0">
                <a:hlinkClick r:id="rId3"/>
              </a:rPr>
              <a:t>polymer.nims.go.jp/index_en.html</a:t>
            </a:r>
            <a:endParaRPr lang="en-US" sz="1400" b="1" dirty="0" smtClean="0"/>
          </a:p>
          <a:p>
            <a:pPr marL="112713" indent="-112713">
              <a:buFontTx/>
              <a:buChar char="-"/>
            </a:pPr>
            <a:r>
              <a:rPr lang="en-US" sz="1400" b="1" dirty="0" smtClean="0"/>
              <a:t>however, </a:t>
            </a:r>
          </a:p>
          <a:p>
            <a:pPr marL="227013" lvl="1" indent="-114300">
              <a:buFontTx/>
              <a:buChar char="-"/>
            </a:pPr>
            <a:r>
              <a:rPr lang="en-US" sz="1400" b="1" dirty="0" smtClean="0"/>
              <a:t>end group and degree info lacking</a:t>
            </a:r>
          </a:p>
          <a:p>
            <a:pPr marL="227013" lvl="1" indent="-114300">
              <a:buFontTx/>
              <a:buChar char="-"/>
            </a:pPr>
            <a:r>
              <a:rPr lang="en-US" sz="1400" b="1" dirty="0" smtClean="0"/>
              <a:t>structural info insufficient</a:t>
            </a:r>
          </a:p>
        </p:txBody>
      </p:sp>
      <p:sp>
        <p:nvSpPr>
          <p:cNvPr id="17" name="Flowchart: Magnetic Disk 16"/>
          <p:cNvSpPr/>
          <p:nvPr/>
        </p:nvSpPr>
        <p:spPr>
          <a:xfrm>
            <a:off x="685740" y="745960"/>
            <a:ext cx="1537983" cy="163984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Polymer Database</a:t>
            </a:r>
            <a:endParaRPr lang="en-US" b="1" dirty="0"/>
          </a:p>
        </p:txBody>
      </p:sp>
      <p:sp>
        <p:nvSpPr>
          <p:cNvPr id="2" name="Rectangle 1"/>
          <p:cNvSpPr/>
          <p:nvPr/>
        </p:nvSpPr>
        <p:spPr>
          <a:xfrm>
            <a:off x="6025755" y="658517"/>
            <a:ext cx="2903455" cy="2462213"/>
          </a:xfrm>
          <a:prstGeom prst="rect">
            <a:avLst/>
          </a:prstGeom>
        </p:spPr>
        <p:txBody>
          <a:bodyPr wrap="square">
            <a:spAutoFit/>
          </a:bodyPr>
          <a:lstStyle/>
          <a:p>
            <a:r>
              <a:rPr lang="en-US" sz="1100" dirty="0" smtClean="0"/>
              <a:t>“…Information </a:t>
            </a:r>
            <a:r>
              <a:rPr lang="en-US" sz="1100" dirty="0"/>
              <a:t>on polymers including properties, chemical structures, IUPAC names, processing methods of measured samples, measurement conditions, used monomers and polymerization methods are stored in a object database. About 100 types of properties including thermal, electrical and mechanical properties are covered. Homopolymers, copolymers, furthermore polymer blends, composites and compounds that consist of homopolymers and copolymers are open to the public. Property Prediction Subsystem, Nomenclature System and NMR Database are also available as advanced </a:t>
            </a:r>
            <a:r>
              <a:rPr lang="en-US" sz="1100" dirty="0" smtClean="0"/>
              <a:t>functions….”</a:t>
            </a:r>
            <a:endParaRPr lang="en-US" sz="1100" dirty="0"/>
          </a:p>
        </p:txBody>
      </p:sp>
      <p:sp>
        <p:nvSpPr>
          <p:cNvPr id="9" name="TextBox 8"/>
          <p:cNvSpPr txBox="1"/>
          <p:nvPr/>
        </p:nvSpPr>
        <p:spPr>
          <a:xfrm>
            <a:off x="1779821" y="2451111"/>
            <a:ext cx="4186402" cy="307777"/>
          </a:xfrm>
          <a:prstGeom prst="rect">
            <a:avLst/>
          </a:prstGeom>
          <a:noFill/>
        </p:spPr>
        <p:txBody>
          <a:bodyPr wrap="none" rtlCol="0">
            <a:spAutoFit/>
          </a:bodyPr>
          <a:lstStyle/>
          <a:p>
            <a:r>
              <a:rPr lang="en-US" sz="1400" b="1" dirty="0" smtClean="0"/>
              <a:t>need data model that better deals with structural info </a:t>
            </a:r>
          </a:p>
        </p:txBody>
      </p:sp>
      <p:sp>
        <p:nvSpPr>
          <p:cNvPr id="3" name="TextBox 2"/>
          <p:cNvSpPr txBox="1"/>
          <p:nvPr/>
        </p:nvSpPr>
        <p:spPr>
          <a:xfrm>
            <a:off x="612321" y="3551431"/>
            <a:ext cx="7764236" cy="3000821"/>
          </a:xfrm>
          <a:prstGeom prst="rect">
            <a:avLst/>
          </a:prstGeom>
          <a:noFill/>
        </p:spPr>
        <p:txBody>
          <a:bodyPr wrap="square" rtlCol="0">
            <a:spAutoFit/>
          </a:bodyPr>
          <a:lstStyle/>
          <a:p>
            <a:pPr>
              <a:lnSpc>
                <a:spcPct val="150000"/>
              </a:lnSpc>
            </a:pPr>
            <a:r>
              <a:rPr lang="en-US" b="1" dirty="0" smtClean="0"/>
              <a:t>Objectives for “PI2S” </a:t>
            </a:r>
            <a:r>
              <a:rPr lang="en-US" b="1" dirty="0" err="1" smtClean="0"/>
              <a:t>PolymerInformatics</a:t>
            </a:r>
            <a:r>
              <a:rPr lang="en-US" b="1" dirty="0" smtClean="0"/>
              <a:t> Project:</a:t>
            </a:r>
          </a:p>
          <a:p>
            <a:pPr>
              <a:lnSpc>
                <a:spcPct val="150000"/>
              </a:lnSpc>
            </a:pPr>
            <a:r>
              <a:rPr lang="en-US" dirty="0" smtClean="0"/>
              <a:t>We want to</a:t>
            </a:r>
          </a:p>
          <a:p>
            <a:pPr marL="285750" indent="-285750">
              <a:lnSpc>
                <a:spcPct val="150000"/>
              </a:lnSpc>
              <a:buFontTx/>
              <a:buChar char="-"/>
            </a:pPr>
            <a:r>
              <a:rPr lang="en-US" dirty="0"/>
              <a:t>c</a:t>
            </a:r>
            <a:r>
              <a:rPr lang="en-US" dirty="0" smtClean="0"/>
              <a:t>onvert polymer diagrams to SMILES strings (need polymer SMILES extension)</a:t>
            </a:r>
          </a:p>
          <a:p>
            <a:pPr marL="285750" indent="-285750">
              <a:lnSpc>
                <a:spcPct val="150000"/>
              </a:lnSpc>
              <a:buFontTx/>
              <a:buChar char="-"/>
            </a:pPr>
            <a:r>
              <a:rPr lang="en-US" dirty="0"/>
              <a:t>p</a:t>
            </a:r>
            <a:r>
              <a:rPr lang="en-US" dirty="0" smtClean="0"/>
              <a:t>reserve degree information and end groups (</a:t>
            </a:r>
            <a:r>
              <a:rPr lang="en-US" dirty="0"/>
              <a:t>better </a:t>
            </a:r>
            <a:r>
              <a:rPr lang="en-US" dirty="0" smtClean="0"/>
              <a:t>than PN2S)</a:t>
            </a:r>
          </a:p>
          <a:p>
            <a:pPr marL="285750" indent="-285750">
              <a:lnSpc>
                <a:spcPct val="150000"/>
              </a:lnSpc>
              <a:buFontTx/>
              <a:buChar char="-"/>
            </a:pPr>
            <a:r>
              <a:rPr lang="en-US" dirty="0"/>
              <a:t>h</a:t>
            </a:r>
            <a:r>
              <a:rPr lang="en-US" dirty="0" smtClean="0"/>
              <a:t>ave a data model that can accommodate the above (better than </a:t>
            </a:r>
            <a:r>
              <a:rPr lang="en-US" dirty="0" err="1" smtClean="0"/>
              <a:t>PolyInfo</a:t>
            </a:r>
            <a:r>
              <a:rPr lang="en-US" dirty="0" smtClean="0"/>
              <a:t>)</a:t>
            </a:r>
          </a:p>
          <a:p>
            <a:pPr marL="285750" indent="-285750">
              <a:lnSpc>
                <a:spcPct val="150000"/>
              </a:lnSpc>
              <a:buFontTx/>
              <a:buChar char="-"/>
            </a:pPr>
            <a:r>
              <a:rPr lang="en-US" dirty="0"/>
              <a:t>h</a:t>
            </a:r>
            <a:r>
              <a:rPr lang="en-US" dirty="0" smtClean="0"/>
              <a:t>ave the ability to create 3D representations  when needed</a:t>
            </a:r>
          </a:p>
          <a:p>
            <a:pPr marL="285750" indent="-285750">
              <a:lnSpc>
                <a:spcPct val="150000"/>
              </a:lnSpc>
              <a:buFontTx/>
              <a:buChar char="-"/>
            </a:pPr>
            <a:r>
              <a:rPr lang="en-US" dirty="0"/>
              <a:t>b</a:t>
            </a:r>
            <a:r>
              <a:rPr lang="en-US" dirty="0" smtClean="0"/>
              <a:t>uild upon open source software</a:t>
            </a:r>
          </a:p>
        </p:txBody>
      </p:sp>
    </p:spTree>
    <p:extLst>
      <p:ext uri="{BB962C8B-B14F-4D97-AF65-F5344CB8AC3E}">
        <p14:creationId xmlns:p14="http://schemas.microsoft.com/office/powerpoint/2010/main" val="3763827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41832"/>
            <a:ext cx="9144000" cy="1352316"/>
          </a:xfrm>
          <a:prstGeom prst="rect">
            <a:avLst/>
          </a:prstGeom>
        </p:spPr>
      </p:pic>
      <p:pic>
        <p:nvPicPr>
          <p:cNvPr id="4" name="Picture 2" descr="http://sourceforge.net/apps/mediawiki/osra/nfs/project/o/os/osra/7/70/MediaWikiSideba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6179" y="342979"/>
            <a:ext cx="815974" cy="74344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6328" y="5044412"/>
            <a:ext cx="9144000" cy="1676103"/>
            <a:chOff x="0" y="3068162"/>
            <a:chExt cx="9144000" cy="1676103"/>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68162"/>
              <a:ext cx="9144000" cy="1352316"/>
            </a:xfrm>
            <a:prstGeom prst="rect">
              <a:avLst/>
            </a:prstGeom>
          </p:spPr>
        </p:pic>
        <p:sp>
          <p:nvSpPr>
            <p:cNvPr id="13" name="TextBox 12"/>
            <p:cNvSpPr txBox="1"/>
            <p:nvPr/>
          </p:nvSpPr>
          <p:spPr>
            <a:xfrm>
              <a:off x="612321" y="4436488"/>
              <a:ext cx="8437086" cy="307777"/>
            </a:xfrm>
            <a:prstGeom prst="rect">
              <a:avLst/>
            </a:prstGeom>
            <a:noFill/>
          </p:spPr>
          <p:txBody>
            <a:bodyPr wrap="square" rtlCol="0">
              <a:spAutoFit/>
            </a:bodyPr>
            <a:lstStyle/>
            <a:p>
              <a:r>
                <a:rPr lang="en-US" sz="1400" dirty="0" smtClean="0"/>
                <a:t>… teach it bracket notation							       … and store result in database</a:t>
              </a:r>
              <a:endParaRPr lang="en-US" sz="1400" dirty="0"/>
            </a:p>
          </p:txBody>
        </p:sp>
      </p:grpSp>
      <p:sp>
        <p:nvSpPr>
          <p:cNvPr id="3" name="TextBox 2"/>
          <p:cNvSpPr txBox="1"/>
          <p:nvPr/>
        </p:nvSpPr>
        <p:spPr>
          <a:xfrm>
            <a:off x="522514" y="342979"/>
            <a:ext cx="7533665" cy="584775"/>
          </a:xfrm>
          <a:prstGeom prst="rect">
            <a:avLst/>
          </a:prstGeom>
          <a:noFill/>
        </p:spPr>
        <p:txBody>
          <a:bodyPr wrap="square" rtlCol="0">
            <a:spAutoFit/>
          </a:bodyPr>
          <a:lstStyle/>
          <a:p>
            <a:r>
              <a:rPr lang="en-US" b="1" dirty="0" smtClean="0"/>
              <a:t>PI2S </a:t>
            </a:r>
            <a:r>
              <a:rPr lang="en-US" dirty="0" smtClean="0"/>
              <a:t> </a:t>
            </a:r>
          </a:p>
          <a:p>
            <a:r>
              <a:rPr lang="en-US" sz="1400" dirty="0" smtClean="0"/>
              <a:t>Take open-source </a:t>
            </a:r>
            <a:r>
              <a:rPr lang="en-US" sz="1400" dirty="0"/>
              <a:t>program </a:t>
            </a:r>
            <a:r>
              <a:rPr lang="en-US" sz="1400" dirty="0" smtClean="0"/>
              <a:t>“</a:t>
            </a:r>
            <a:r>
              <a:rPr lang="en-US" sz="1400" b="1" dirty="0" smtClean="0"/>
              <a:t>OSRA</a:t>
            </a:r>
            <a:r>
              <a:rPr lang="en-US" sz="1400" dirty="0" smtClean="0"/>
              <a:t>” (</a:t>
            </a:r>
            <a:r>
              <a:rPr lang="en-US" sz="1400" b="1" dirty="0" smtClean="0">
                <a:hlinkClick r:id="rId5"/>
              </a:rPr>
              <a:t>http</a:t>
            </a:r>
            <a:r>
              <a:rPr lang="en-US" sz="1400" b="1" dirty="0">
                <a:hlinkClick r:id="rId5"/>
              </a:rPr>
              <a:t>://</a:t>
            </a:r>
            <a:r>
              <a:rPr lang="en-US" sz="1400" b="1" dirty="0" smtClean="0">
                <a:hlinkClick r:id="rId5"/>
              </a:rPr>
              <a:t>sourceforge.net/apps/mediawiki/osra</a:t>
            </a:r>
            <a:r>
              <a:rPr lang="en-US" sz="1400" dirty="0" smtClean="0"/>
              <a:t>; NIH, Igor </a:t>
            </a:r>
            <a:r>
              <a:rPr lang="en-US" sz="1400" dirty="0" err="1" smtClean="0"/>
              <a:t>Fillipov</a:t>
            </a:r>
            <a:r>
              <a:rPr lang="en-US" sz="1400" dirty="0" smtClean="0"/>
              <a:t>)</a:t>
            </a:r>
          </a:p>
        </p:txBody>
      </p:sp>
      <p:sp>
        <p:nvSpPr>
          <p:cNvPr id="18" name="Rectangle 17"/>
          <p:cNvSpPr/>
          <p:nvPr/>
        </p:nvSpPr>
        <p:spPr>
          <a:xfrm>
            <a:off x="612321" y="2107136"/>
            <a:ext cx="3502479" cy="1569660"/>
          </a:xfrm>
          <a:prstGeom prst="rect">
            <a:avLst/>
          </a:prstGeom>
        </p:spPr>
        <p:txBody>
          <a:bodyPr wrap="square">
            <a:spAutoFit/>
          </a:bodyPr>
          <a:lstStyle/>
          <a:p>
            <a:r>
              <a:rPr lang="en-US" sz="1200" b="1" dirty="0" smtClean="0"/>
              <a:t>Uses myriad of other open source libraries:</a:t>
            </a:r>
          </a:p>
          <a:p>
            <a:pPr marL="171450" indent="-171450">
              <a:buFont typeface="Arial" pitchFamily="34" charset="0"/>
              <a:buChar char="•"/>
            </a:pPr>
            <a:r>
              <a:rPr lang="en-US" sz="1200" b="1" dirty="0" smtClean="0"/>
              <a:t>TCLAP		command line processing	</a:t>
            </a:r>
          </a:p>
          <a:p>
            <a:pPr marL="171450" indent="-171450">
              <a:buFont typeface="Arial" pitchFamily="34" charset="0"/>
              <a:buChar char="•"/>
            </a:pPr>
            <a:r>
              <a:rPr lang="en-US" sz="1200" b="1" dirty="0" err="1" smtClean="0"/>
              <a:t>GraphicsMagic</a:t>
            </a:r>
            <a:r>
              <a:rPr lang="en-US" sz="1200" b="1" dirty="0" smtClean="0"/>
              <a:t>	image processing</a:t>
            </a:r>
          </a:p>
          <a:p>
            <a:pPr marL="171450" indent="-171450">
              <a:buFont typeface="Arial" pitchFamily="34" charset="0"/>
              <a:buChar char="•"/>
            </a:pPr>
            <a:r>
              <a:rPr lang="en-US" sz="1200" b="1" dirty="0" err="1" smtClean="0"/>
              <a:t>potrace</a:t>
            </a:r>
            <a:r>
              <a:rPr lang="en-US" sz="1200" b="1" dirty="0" smtClean="0"/>
              <a:t>		image </a:t>
            </a:r>
            <a:r>
              <a:rPr lang="en-US" sz="1200" b="1" dirty="0" err="1" smtClean="0"/>
              <a:t>vectorization</a:t>
            </a:r>
            <a:endParaRPr lang="en-US" sz="1200" b="1" dirty="0" smtClean="0"/>
          </a:p>
          <a:p>
            <a:pPr marL="171450" indent="-171450">
              <a:buFont typeface="Arial" pitchFamily="34" charset="0"/>
              <a:buChar char="•"/>
            </a:pPr>
            <a:r>
              <a:rPr lang="en-US" sz="1200" b="1" dirty="0" smtClean="0"/>
              <a:t>GOCR, OCRAD	OCR</a:t>
            </a:r>
          </a:p>
          <a:p>
            <a:pPr marL="171450" indent="-171450">
              <a:buFont typeface="Arial" pitchFamily="34" charset="0"/>
              <a:buChar char="•"/>
            </a:pPr>
            <a:r>
              <a:rPr lang="en-US" sz="1200" b="1" dirty="0" err="1" smtClean="0"/>
              <a:t>OpenBabel</a:t>
            </a:r>
            <a:r>
              <a:rPr lang="en-US" sz="1200" b="1" dirty="0" smtClean="0"/>
              <a:t>		SMILES processing</a:t>
            </a:r>
          </a:p>
          <a:p>
            <a:pPr marL="171450" indent="-171450">
              <a:buFont typeface="Arial" pitchFamily="34" charset="0"/>
              <a:buChar char="•"/>
            </a:pPr>
            <a:endParaRPr lang="en-US" sz="1200" b="1" dirty="0"/>
          </a:p>
          <a:p>
            <a:r>
              <a:rPr lang="en-US" sz="1200" b="1" dirty="0" smtClean="0"/>
              <a:t>(can buy binaries for $$)</a:t>
            </a:r>
            <a:endParaRPr lang="en-US" sz="1200" b="1" dirty="0"/>
          </a:p>
        </p:txBody>
      </p:sp>
      <p:grpSp>
        <p:nvGrpSpPr>
          <p:cNvPr id="6" name="Group 5"/>
          <p:cNvGrpSpPr/>
          <p:nvPr/>
        </p:nvGrpSpPr>
        <p:grpSpPr>
          <a:xfrm>
            <a:off x="3704933" y="1139373"/>
            <a:ext cx="5439067" cy="3927570"/>
            <a:chOff x="3704933" y="1139373"/>
            <a:chExt cx="5439067" cy="3927570"/>
          </a:xfrm>
        </p:grpSpPr>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1471" y="1139373"/>
              <a:ext cx="3902529" cy="392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704933" y="1781512"/>
              <a:ext cx="3668486" cy="261610"/>
            </a:xfrm>
            <a:prstGeom prst="rect">
              <a:avLst/>
            </a:prstGeom>
            <a:noFill/>
          </p:spPr>
          <p:txBody>
            <a:bodyPr wrap="square" rtlCol="0">
              <a:spAutoFit/>
            </a:bodyPr>
            <a:lstStyle/>
            <a:p>
              <a:r>
                <a:rPr lang="en-US" sz="1050" b="1" dirty="0" smtClean="0">
                  <a:hlinkClick r:id="rId7"/>
                </a:rPr>
                <a:t>http</a:t>
              </a:r>
              <a:r>
                <a:rPr lang="en-US" sz="1050" b="1" dirty="0">
                  <a:hlinkClick r:id="rId7"/>
                </a:rPr>
                <a:t>://</a:t>
              </a:r>
              <a:r>
                <a:rPr lang="en-US" sz="1050" b="1" dirty="0" smtClean="0">
                  <a:hlinkClick r:id="rId7"/>
                </a:rPr>
                <a:t>cactus.nci.nih.gov/cgi-bin/osra/index.cgi</a:t>
              </a:r>
              <a:endParaRPr lang="en-US" sz="1050" b="1" dirty="0" smtClean="0"/>
            </a:p>
          </p:txBody>
        </p:sp>
      </p:grpSp>
      <p:sp>
        <p:nvSpPr>
          <p:cNvPr id="10" name="Rectangle 9"/>
          <p:cNvSpPr/>
          <p:nvPr/>
        </p:nvSpPr>
        <p:spPr>
          <a:xfrm>
            <a:off x="3118778" y="903457"/>
            <a:ext cx="2899417" cy="507831"/>
          </a:xfrm>
          <a:prstGeom prst="rect">
            <a:avLst/>
          </a:prstGeom>
        </p:spPr>
        <p:txBody>
          <a:bodyPr wrap="square">
            <a:spAutoFit/>
          </a:bodyPr>
          <a:lstStyle/>
          <a:p>
            <a:r>
              <a:rPr lang="en-US" sz="900" b="1" dirty="0" smtClean="0"/>
              <a:t>“</a:t>
            </a:r>
            <a:r>
              <a:rPr lang="en-US" sz="900" b="1" dirty="0"/>
              <a:t>Optical Structure Recognition Software To </a:t>
            </a:r>
            <a:r>
              <a:rPr lang="en-US" sz="900" b="1" dirty="0" smtClean="0"/>
              <a:t>Recover Chemical </a:t>
            </a:r>
            <a:r>
              <a:rPr lang="en-US" sz="900" b="1" dirty="0"/>
              <a:t>Information: OSRA, An Open Source Solution</a:t>
            </a:r>
            <a:r>
              <a:rPr lang="en-US" sz="900" b="1" dirty="0" smtClean="0"/>
              <a:t>”; I. </a:t>
            </a:r>
            <a:r>
              <a:rPr lang="en-US" sz="900" b="1" dirty="0" err="1" smtClean="0"/>
              <a:t>Fillipov</a:t>
            </a:r>
            <a:r>
              <a:rPr lang="en-US" sz="900" b="1" dirty="0" smtClean="0"/>
              <a:t> et al;  J</a:t>
            </a:r>
            <a:r>
              <a:rPr lang="en-US" sz="900" b="1" dirty="0"/>
              <a:t>. Chem. Inf. Model., 2009, 49, 740</a:t>
            </a:r>
          </a:p>
        </p:txBody>
      </p:sp>
      <p:sp>
        <p:nvSpPr>
          <p:cNvPr id="14" name="Rectangle 13"/>
          <p:cNvSpPr/>
          <p:nvPr/>
        </p:nvSpPr>
        <p:spPr>
          <a:xfrm>
            <a:off x="1013921" y="378041"/>
            <a:ext cx="4798108" cy="307777"/>
          </a:xfrm>
          <a:prstGeom prst="rect">
            <a:avLst/>
          </a:prstGeom>
        </p:spPr>
        <p:txBody>
          <a:bodyPr wrap="none">
            <a:spAutoFit/>
          </a:bodyPr>
          <a:lstStyle/>
          <a:p>
            <a:r>
              <a:rPr lang="en-US" sz="1400" b="1" dirty="0" smtClean="0"/>
              <a:t>(POSRA: “Polymer </a:t>
            </a:r>
            <a:r>
              <a:rPr lang="en-US" sz="1400" b="1" dirty="0"/>
              <a:t>Optical Structure </a:t>
            </a:r>
            <a:r>
              <a:rPr lang="en-US" sz="1400" b="1" dirty="0" smtClean="0"/>
              <a:t>Recognition Application”)</a:t>
            </a:r>
            <a:endParaRPr lang="en-US" sz="1400" b="1" dirty="0"/>
          </a:p>
        </p:txBody>
      </p:sp>
    </p:spTree>
    <p:extLst>
      <p:ext uri="{BB962C8B-B14F-4D97-AF65-F5344CB8AC3E}">
        <p14:creationId xmlns:p14="http://schemas.microsoft.com/office/powerpoint/2010/main" val="64771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223453" y="993897"/>
            <a:ext cx="3223657" cy="1803496"/>
            <a:chOff x="2877300" y="2283855"/>
            <a:chExt cx="7163682" cy="4007768"/>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7157" y="2640565"/>
              <a:ext cx="2663825" cy="3651058"/>
            </a:xfrm>
            <a:prstGeom prst="rect">
              <a:avLst/>
            </a:prstGeom>
          </p:spPr>
        </p:pic>
        <p:cxnSp>
          <p:nvCxnSpPr>
            <p:cNvPr id="5" name="Straight Connector 4"/>
            <p:cNvCxnSpPr>
              <a:stCxn id="12" idx="0"/>
              <a:endCxn id="11" idx="0"/>
            </p:cNvCxnSpPr>
            <p:nvPr/>
          </p:nvCxnSpPr>
          <p:spPr>
            <a:xfrm flipH="1" flipV="1">
              <a:off x="4160946" y="2283857"/>
              <a:ext cx="3701554" cy="160937"/>
            </a:xfrm>
            <a:prstGeom prst="line">
              <a:avLst/>
            </a:prstGeom>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705356" y="2988945"/>
              <a:ext cx="3252311" cy="1744980"/>
            </a:xfrm>
            <a:prstGeom prst="line">
              <a:avLst/>
            </a:prstGeom>
            <a:ln w="571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006913" y="3290500"/>
              <a:ext cx="223138" cy="300082"/>
            </a:xfrm>
            <a:prstGeom prst="rect">
              <a:avLst/>
            </a:prstGeom>
          </p:spPr>
          <p:txBody>
            <a:bodyPr wrap="none">
              <a:spAutoFit/>
            </a:bodyPr>
            <a:lstStyle/>
            <a:p>
              <a:r>
                <a:rPr lang="en-US" sz="1350" dirty="0"/>
                <a:t> </a:t>
              </a:r>
            </a:p>
          </p:txBody>
        </p:sp>
        <p:sp>
          <p:nvSpPr>
            <p:cNvPr id="8" name="Rectangle 7"/>
            <p:cNvSpPr/>
            <p:nvPr/>
          </p:nvSpPr>
          <p:spPr>
            <a:xfrm>
              <a:off x="6006913" y="3290500"/>
              <a:ext cx="223138" cy="300082"/>
            </a:xfrm>
            <a:prstGeom prst="rect">
              <a:avLst/>
            </a:prstGeom>
          </p:spPr>
          <p:txBody>
            <a:bodyPr wrap="none">
              <a:spAutoFit/>
            </a:bodyPr>
            <a:lstStyle/>
            <a:p>
              <a:r>
                <a:rPr lang="en-US" sz="1350" dirty="0"/>
                <a:t> </a:t>
              </a:r>
            </a:p>
          </p:txBody>
        </p:sp>
        <p:sp>
          <p:nvSpPr>
            <p:cNvPr id="9" name="Rectangle 8"/>
            <p:cNvSpPr/>
            <p:nvPr/>
          </p:nvSpPr>
          <p:spPr>
            <a:xfrm>
              <a:off x="6006913" y="3290500"/>
              <a:ext cx="223138" cy="300082"/>
            </a:xfrm>
            <a:prstGeom prst="rect">
              <a:avLst/>
            </a:prstGeom>
          </p:spPr>
          <p:txBody>
            <a:bodyPr wrap="none">
              <a:spAutoFit/>
            </a:bodyPr>
            <a:lstStyle/>
            <a:p>
              <a:r>
                <a:rPr lang="en-US" sz="1350" dirty="0"/>
                <a:t> </a:t>
              </a:r>
            </a:p>
          </p:txBody>
        </p:sp>
        <p:sp>
          <p:nvSpPr>
            <p:cNvPr id="10" name="Rectangle 9"/>
            <p:cNvSpPr/>
            <p:nvPr/>
          </p:nvSpPr>
          <p:spPr>
            <a:xfrm>
              <a:off x="6006913" y="3290500"/>
              <a:ext cx="223138" cy="300082"/>
            </a:xfrm>
            <a:prstGeom prst="rect">
              <a:avLst/>
            </a:prstGeom>
          </p:spPr>
          <p:txBody>
            <a:bodyPr wrap="none">
              <a:spAutoFit/>
            </a:bodyPr>
            <a:lstStyle/>
            <a:p>
              <a:r>
                <a:rPr lang="en-US" sz="1350" dirty="0"/>
                <a:t> </a:t>
              </a:r>
            </a:p>
          </p:txBody>
        </p:sp>
        <p:pic>
          <p:nvPicPr>
            <p:cNvPr id="11" name="Picture 10" descr="cursor.png"/>
            <p:cNvPicPr>
              <a:picLocks noChangeAspect="1"/>
            </p:cNvPicPr>
            <p:nvPr/>
          </p:nvPicPr>
          <p:blipFill>
            <a:blip r:embed="rId4"/>
            <a:stretch>
              <a:fillRect/>
            </a:stretch>
          </p:blipFill>
          <p:spPr>
            <a:xfrm>
              <a:off x="2877300" y="2283855"/>
              <a:ext cx="2567297" cy="2567297"/>
            </a:xfrm>
            <a:prstGeom prst="ellipse">
              <a:avLst/>
            </a:prstGeom>
            <a:ln w="63500" cap="rnd">
              <a:solidFill>
                <a:schemeClr val="tx1"/>
              </a:solidFill>
            </a:ln>
            <a:effectLst/>
          </p:spPr>
        </p:pic>
        <p:sp>
          <p:nvSpPr>
            <p:cNvPr id="12" name="Oval 11"/>
            <p:cNvSpPr/>
            <p:nvPr/>
          </p:nvSpPr>
          <p:spPr>
            <a:xfrm>
              <a:off x="7581905" y="2444794"/>
              <a:ext cx="561193" cy="561193"/>
            </a:xfrm>
            <a:prstGeom prst="ellipse">
              <a:avLst/>
            </a:prstGeom>
            <a:noFill/>
            <a:ln w="5715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sp>
        <p:nvSpPr>
          <p:cNvPr id="13" name="TextBox 12"/>
          <p:cNvSpPr txBox="1"/>
          <p:nvPr/>
        </p:nvSpPr>
        <p:spPr>
          <a:xfrm>
            <a:off x="473809" y="363035"/>
            <a:ext cx="2973301" cy="369332"/>
          </a:xfrm>
          <a:prstGeom prst="rect">
            <a:avLst/>
          </a:prstGeom>
          <a:noFill/>
        </p:spPr>
        <p:txBody>
          <a:bodyPr wrap="square" rtlCol="0">
            <a:spAutoFit/>
          </a:bodyPr>
          <a:lstStyle/>
          <a:p>
            <a:r>
              <a:rPr lang="en-US" b="1" dirty="0" smtClean="0"/>
              <a:t>Bracket recognition 	</a:t>
            </a:r>
            <a:endParaRPr lang="en-US" b="1" dirty="0"/>
          </a:p>
        </p:txBody>
      </p:sp>
      <p:grpSp>
        <p:nvGrpSpPr>
          <p:cNvPr id="62" name="Group 61"/>
          <p:cNvGrpSpPr/>
          <p:nvPr/>
        </p:nvGrpSpPr>
        <p:grpSpPr>
          <a:xfrm>
            <a:off x="397609" y="3062702"/>
            <a:ext cx="7992555" cy="3535230"/>
            <a:chOff x="397609" y="3062702"/>
            <a:chExt cx="7992555" cy="3535230"/>
          </a:xfrm>
        </p:grpSpPr>
        <p:grpSp>
          <p:nvGrpSpPr>
            <p:cNvPr id="42" name="Group 41"/>
            <p:cNvGrpSpPr>
              <a:grpSpLocks noChangeAspect="1"/>
            </p:cNvGrpSpPr>
            <p:nvPr/>
          </p:nvGrpSpPr>
          <p:grpSpPr>
            <a:xfrm>
              <a:off x="1278447" y="3411399"/>
              <a:ext cx="5706884" cy="3186533"/>
              <a:chOff x="22732612" y="19507199"/>
              <a:chExt cx="11791106" cy="6583750"/>
            </a:xfrm>
          </p:grpSpPr>
          <p:pic>
            <p:nvPicPr>
              <p:cNvPr id="43" name="Picture 42" descr="PolyTMC shadow (1).png"/>
              <p:cNvPicPr>
                <a:picLocks noChangeAspect="1"/>
              </p:cNvPicPr>
              <p:nvPr/>
            </p:nvPicPr>
            <p:blipFill>
              <a:blip r:embed="rId5"/>
              <a:stretch>
                <a:fillRect/>
              </a:stretch>
            </p:blipFill>
            <p:spPr>
              <a:xfrm>
                <a:off x="23698200" y="19507199"/>
                <a:ext cx="9799594" cy="4330816"/>
              </a:xfrm>
              <a:prstGeom prst="rect">
                <a:avLst/>
              </a:prstGeom>
            </p:spPr>
          </p:pic>
          <p:sp>
            <p:nvSpPr>
              <p:cNvPr id="44" name="Curved Right Arrow 43"/>
              <p:cNvSpPr/>
              <p:nvPr/>
            </p:nvSpPr>
            <p:spPr>
              <a:xfrm>
                <a:off x="22732612" y="23955181"/>
                <a:ext cx="533402" cy="1143001"/>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solidFill>
                    <a:schemeClr val="tx1"/>
                  </a:solidFill>
                </a:endParaRPr>
              </a:p>
            </p:txBody>
          </p:sp>
          <p:sp>
            <p:nvSpPr>
              <p:cNvPr id="45" name="Rectangle 44"/>
              <p:cNvSpPr/>
              <p:nvPr/>
            </p:nvSpPr>
            <p:spPr>
              <a:xfrm>
                <a:off x="23266012" y="23650381"/>
                <a:ext cx="11257706" cy="635903"/>
              </a:xfrm>
              <a:prstGeom prst="rect">
                <a:avLst/>
              </a:prstGeom>
            </p:spPr>
            <p:txBody>
              <a:bodyPr wrap="square">
                <a:spAutoFit/>
              </a:bodyPr>
              <a:lstStyle/>
              <a:p>
                <a:r>
                  <a:rPr lang="en-US" sz="1400" b="1" dirty="0" smtClean="0">
                    <a:solidFill>
                      <a:srgbClr val="DD4724"/>
                    </a:solidFill>
                  </a:rPr>
                  <a:t>CC(=O)</a:t>
                </a:r>
                <a:r>
                  <a:rPr lang="en-US" sz="1400" b="1" dirty="0" smtClean="0">
                    <a:solidFill>
                      <a:schemeClr val="accent3">
                        <a:lumMod val="75000"/>
                      </a:schemeClr>
                    </a:solidFill>
                  </a:rPr>
                  <a:t>[</a:t>
                </a:r>
                <a:r>
                  <a:rPr lang="en-US" sz="1400" b="1" dirty="0" err="1" smtClean="0">
                    <a:solidFill>
                      <a:schemeClr val="accent3">
                        <a:lumMod val="75000"/>
                      </a:schemeClr>
                    </a:solidFill>
                  </a:rPr>
                  <a:t>Po:n</a:t>
                </a:r>
                <a:r>
                  <a:rPr lang="en-US" sz="1400" b="1" dirty="0" smtClean="0">
                    <a:solidFill>
                      <a:schemeClr val="accent3">
                        <a:lumMod val="75000"/>
                      </a:schemeClr>
                    </a:solidFill>
                  </a:rPr>
                  <a:t>]</a:t>
                </a:r>
                <a:r>
                  <a:rPr lang="en-US" sz="1400" b="1" dirty="0" smtClean="0">
                    <a:solidFill>
                      <a:schemeClr val="tx2"/>
                    </a:solidFill>
                  </a:rPr>
                  <a:t>OCCCOC(=O)</a:t>
                </a:r>
                <a:r>
                  <a:rPr lang="en-US" sz="1400" b="1" dirty="0" smtClean="0">
                    <a:solidFill>
                      <a:srgbClr val="77933C"/>
                    </a:solidFill>
                  </a:rPr>
                  <a:t>[</a:t>
                </a:r>
                <a:r>
                  <a:rPr lang="en-US" sz="1400" b="1" dirty="0" err="1" smtClean="0">
                    <a:solidFill>
                      <a:srgbClr val="77933C"/>
                    </a:solidFill>
                  </a:rPr>
                  <a:t>Lv:n</a:t>
                </a:r>
                <a:r>
                  <a:rPr lang="en-US" sz="1400" b="1" dirty="0" smtClean="0">
                    <a:solidFill>
                      <a:srgbClr val="77933C"/>
                    </a:solidFill>
                  </a:rPr>
                  <a:t>]</a:t>
                </a:r>
                <a:r>
                  <a:rPr lang="en-US" sz="1400" b="1" dirty="0" smtClean="0">
                    <a:solidFill>
                      <a:srgbClr val="DD4724"/>
                    </a:solidFill>
                  </a:rPr>
                  <a:t>OCCCCc1ccc2ccc3cccc4ccc1c2c34</a:t>
                </a:r>
                <a:endParaRPr lang="en-US" sz="1400" b="1" dirty="0">
                  <a:solidFill>
                    <a:srgbClr val="DD4724"/>
                  </a:solidFill>
                </a:endParaRPr>
              </a:p>
            </p:txBody>
          </p:sp>
          <p:sp>
            <p:nvSpPr>
              <p:cNvPr id="46" name="Rectangle 45"/>
              <p:cNvSpPr/>
              <p:nvPr/>
            </p:nvSpPr>
            <p:spPr>
              <a:xfrm>
                <a:off x="23266014" y="24564783"/>
                <a:ext cx="7696210" cy="1526166"/>
              </a:xfrm>
              <a:prstGeom prst="rect">
                <a:avLst/>
              </a:prstGeom>
            </p:spPr>
            <p:txBody>
              <a:bodyPr wrap="square">
                <a:spAutoFit/>
              </a:bodyPr>
              <a:lstStyle/>
              <a:p>
                <a:r>
                  <a:rPr lang="en-US" sz="1400" b="1" dirty="0" smtClean="0">
                    <a:solidFill>
                      <a:srgbClr val="DD4724"/>
                    </a:solidFill>
                  </a:rPr>
                  <a:t>EG1</a:t>
                </a:r>
                <a:r>
                  <a:rPr lang="en-US" sz="1400" b="1" dirty="0" smtClean="0"/>
                  <a:t>: </a:t>
                </a:r>
                <a:r>
                  <a:rPr lang="en-US" sz="1400" b="1" dirty="0" smtClean="0">
                    <a:solidFill>
                      <a:srgbClr val="DD4724"/>
                    </a:solidFill>
                  </a:rPr>
                  <a:t>CC(=O)</a:t>
                </a:r>
                <a:r>
                  <a:rPr lang="en-US" sz="1400" b="1" dirty="0" smtClean="0">
                    <a:solidFill>
                      <a:srgbClr val="77933C"/>
                    </a:solidFill>
                  </a:rPr>
                  <a:t>X1</a:t>
                </a:r>
              </a:p>
              <a:p>
                <a:r>
                  <a:rPr lang="en-US" sz="1400" b="1" dirty="0" smtClean="0">
                    <a:solidFill>
                      <a:srgbClr val="1F497D"/>
                    </a:solidFill>
                  </a:rPr>
                  <a:t>RU</a:t>
                </a:r>
                <a:r>
                  <a:rPr lang="en-US" sz="1400" b="1" dirty="0" smtClean="0"/>
                  <a:t>:   </a:t>
                </a:r>
                <a:r>
                  <a:rPr lang="en-US" sz="1400" b="1" dirty="0" smtClean="0">
                    <a:solidFill>
                      <a:srgbClr val="77933C"/>
                    </a:solidFill>
                  </a:rPr>
                  <a:t>X1</a:t>
                </a:r>
                <a:r>
                  <a:rPr lang="en-US" sz="1400" b="1" dirty="0" smtClean="0">
                    <a:solidFill>
                      <a:schemeClr val="tx2"/>
                    </a:solidFill>
                  </a:rPr>
                  <a:t>OCCCOC(=O)</a:t>
                </a:r>
                <a:r>
                  <a:rPr lang="en-US" sz="1400" b="1" dirty="0" smtClean="0">
                    <a:solidFill>
                      <a:srgbClr val="77933C"/>
                    </a:solidFill>
                  </a:rPr>
                  <a:t>X2, n</a:t>
                </a:r>
              </a:p>
              <a:p>
                <a:r>
                  <a:rPr lang="en-US" sz="1400" b="1" dirty="0" smtClean="0">
                    <a:solidFill>
                      <a:srgbClr val="DD4724"/>
                    </a:solidFill>
                  </a:rPr>
                  <a:t>EG2</a:t>
                </a:r>
                <a:r>
                  <a:rPr lang="en-US" sz="1400" b="1" dirty="0" smtClean="0"/>
                  <a:t>: </a:t>
                </a:r>
                <a:r>
                  <a:rPr lang="en-US" sz="1400" b="1" dirty="0" smtClean="0">
                    <a:solidFill>
                      <a:srgbClr val="77933C"/>
                    </a:solidFill>
                  </a:rPr>
                  <a:t>X2</a:t>
                </a:r>
                <a:r>
                  <a:rPr lang="en-US" sz="1400" b="1" dirty="0" smtClean="0">
                    <a:solidFill>
                      <a:srgbClr val="DD4724"/>
                    </a:solidFill>
                  </a:rPr>
                  <a:t>OCCCCc1ccc2ccc3cccc4ccc1c2c34</a:t>
                </a:r>
                <a:endParaRPr lang="en-US" sz="1400" b="1" dirty="0">
                  <a:solidFill>
                    <a:srgbClr val="DD4724"/>
                  </a:solidFill>
                </a:endParaRPr>
              </a:p>
            </p:txBody>
          </p:sp>
        </p:grpSp>
        <p:sp>
          <p:nvSpPr>
            <p:cNvPr id="47" name="TextBox 46"/>
            <p:cNvSpPr txBox="1"/>
            <p:nvPr/>
          </p:nvSpPr>
          <p:spPr>
            <a:xfrm>
              <a:off x="397609" y="3062702"/>
              <a:ext cx="7992555" cy="369332"/>
            </a:xfrm>
            <a:prstGeom prst="rect">
              <a:avLst/>
            </a:prstGeom>
            <a:noFill/>
          </p:spPr>
          <p:txBody>
            <a:bodyPr wrap="square" rtlCol="0">
              <a:spAutoFit/>
            </a:bodyPr>
            <a:lstStyle/>
            <a:p>
              <a:r>
                <a:rPr lang="en-US" b="1" dirty="0" smtClean="0"/>
                <a:t>Proposed Extension to SMILES Notation (“X-notation”)</a:t>
              </a:r>
              <a:endParaRPr lang="en-US" b="1" dirty="0"/>
            </a:p>
          </p:txBody>
        </p:sp>
      </p:grpSp>
      <p:grpSp>
        <p:nvGrpSpPr>
          <p:cNvPr id="61" name="Group 60"/>
          <p:cNvGrpSpPr/>
          <p:nvPr/>
        </p:nvGrpSpPr>
        <p:grpSpPr>
          <a:xfrm>
            <a:off x="4583294" y="360319"/>
            <a:ext cx="4089459" cy="2438534"/>
            <a:chOff x="4583294" y="360319"/>
            <a:chExt cx="4089459" cy="2438534"/>
          </a:xfrm>
        </p:grpSpPr>
        <p:grpSp>
          <p:nvGrpSpPr>
            <p:cNvPr id="14" name="Group 13"/>
            <p:cNvGrpSpPr>
              <a:grpSpLocks noChangeAspect="1"/>
            </p:cNvGrpSpPr>
            <p:nvPr/>
          </p:nvGrpSpPr>
          <p:grpSpPr>
            <a:xfrm>
              <a:off x="4583294" y="1169312"/>
              <a:ext cx="4089459" cy="1629541"/>
              <a:chOff x="754990" y="1836964"/>
              <a:chExt cx="10761734" cy="4288264"/>
            </a:xfrm>
          </p:grpSpPr>
          <p:sp>
            <p:nvSpPr>
              <p:cNvPr id="15" name="Rectangle 14"/>
              <p:cNvSpPr/>
              <p:nvPr/>
            </p:nvSpPr>
            <p:spPr>
              <a:xfrm>
                <a:off x="5876758" y="3248980"/>
                <a:ext cx="201655" cy="300082"/>
              </a:xfrm>
              <a:prstGeom prst="rect">
                <a:avLst/>
              </a:prstGeom>
            </p:spPr>
            <p:txBody>
              <a:bodyPr wrap="square">
                <a:spAutoFit/>
              </a:bodyPr>
              <a:lstStyle/>
              <a:p>
                <a:r>
                  <a:rPr lang="en-US" sz="1350" dirty="0"/>
                  <a:t> </a:t>
                </a:r>
              </a:p>
            </p:txBody>
          </p:sp>
          <p:sp>
            <p:nvSpPr>
              <p:cNvPr id="16" name="Rectangle 15"/>
              <p:cNvSpPr/>
              <p:nvPr/>
            </p:nvSpPr>
            <p:spPr>
              <a:xfrm>
                <a:off x="5876758" y="3248980"/>
                <a:ext cx="201655" cy="300082"/>
              </a:xfrm>
              <a:prstGeom prst="rect">
                <a:avLst/>
              </a:prstGeom>
            </p:spPr>
            <p:txBody>
              <a:bodyPr wrap="square">
                <a:spAutoFit/>
              </a:bodyPr>
              <a:lstStyle/>
              <a:p>
                <a:r>
                  <a:rPr lang="en-US" sz="1350" dirty="0"/>
                  <a:t> </a:t>
                </a:r>
              </a:p>
            </p:txBody>
          </p:sp>
          <p:sp>
            <p:nvSpPr>
              <p:cNvPr id="17" name="Rectangle 16"/>
              <p:cNvSpPr/>
              <p:nvPr/>
            </p:nvSpPr>
            <p:spPr>
              <a:xfrm>
                <a:off x="6521268" y="1836964"/>
                <a:ext cx="3722195" cy="300082"/>
              </a:xfrm>
              <a:prstGeom prst="rect">
                <a:avLst/>
              </a:prstGeom>
            </p:spPr>
            <p:txBody>
              <a:bodyPr wrap="square">
                <a:spAutoFit/>
              </a:bodyPr>
              <a:lstStyle/>
              <a:p>
                <a:r>
                  <a:rPr lang="en-US" sz="1350" dirty="0"/>
                  <a:t> </a:t>
                </a:r>
              </a:p>
            </p:txBody>
          </p:sp>
          <p:sp>
            <p:nvSpPr>
              <p:cNvPr id="18" name="Rectangle 17"/>
              <p:cNvSpPr/>
              <p:nvPr/>
            </p:nvSpPr>
            <p:spPr>
              <a:xfrm>
                <a:off x="5876758" y="3248980"/>
                <a:ext cx="201655" cy="300082"/>
              </a:xfrm>
              <a:prstGeom prst="rect">
                <a:avLst/>
              </a:prstGeom>
            </p:spPr>
            <p:txBody>
              <a:bodyPr wrap="square">
                <a:spAutoFit/>
              </a:bodyPr>
              <a:lstStyle/>
              <a:p>
                <a:r>
                  <a:rPr lang="en-US" sz="1350" dirty="0"/>
                  <a:t> </a:t>
                </a:r>
              </a:p>
            </p:txBody>
          </p:sp>
          <p:sp>
            <p:nvSpPr>
              <p:cNvPr id="19" name="Rectangle 18"/>
              <p:cNvSpPr/>
              <p:nvPr/>
            </p:nvSpPr>
            <p:spPr>
              <a:xfrm>
                <a:off x="5876758" y="3248980"/>
                <a:ext cx="201655" cy="300082"/>
              </a:xfrm>
              <a:prstGeom prst="rect">
                <a:avLst/>
              </a:prstGeom>
            </p:spPr>
            <p:txBody>
              <a:bodyPr wrap="square">
                <a:spAutoFit/>
              </a:bodyPr>
              <a:lstStyle/>
              <a:p>
                <a:r>
                  <a:rPr lang="en-US" sz="1350" dirty="0"/>
                  <a:t> </a:t>
                </a:r>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990" y="1955295"/>
                <a:ext cx="3217267" cy="4169933"/>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6341" y="1955294"/>
                <a:ext cx="3204859" cy="4169934"/>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45284" y="1955295"/>
                <a:ext cx="3271440" cy="4169933"/>
              </a:xfrm>
              <a:prstGeom prst="rect">
                <a:avLst/>
              </a:prstGeom>
            </p:spPr>
          </p:pic>
          <p:sp>
            <p:nvSpPr>
              <p:cNvPr id="23" name="Right Arrow 22"/>
              <p:cNvSpPr/>
              <p:nvPr/>
            </p:nvSpPr>
            <p:spPr>
              <a:xfrm>
                <a:off x="7973820" y="3571061"/>
                <a:ext cx="951887" cy="605790"/>
              </a:xfrm>
              <a:prstGeom prst="rightArrow">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24" name="Right Arrow 23"/>
              <p:cNvSpPr/>
              <p:nvPr/>
            </p:nvSpPr>
            <p:spPr>
              <a:xfrm>
                <a:off x="4243721" y="3571061"/>
                <a:ext cx="951887" cy="605790"/>
              </a:xfrm>
              <a:prstGeom prst="rightArrow">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grpSp>
        <p:sp>
          <p:nvSpPr>
            <p:cNvPr id="60" name="TextBox 59"/>
            <p:cNvSpPr txBox="1"/>
            <p:nvPr/>
          </p:nvSpPr>
          <p:spPr>
            <a:xfrm>
              <a:off x="4700045" y="360319"/>
              <a:ext cx="3957085" cy="369332"/>
            </a:xfrm>
            <a:prstGeom prst="rect">
              <a:avLst/>
            </a:prstGeom>
            <a:noFill/>
          </p:spPr>
          <p:txBody>
            <a:bodyPr wrap="square" rtlCol="0">
              <a:spAutoFit/>
            </a:bodyPr>
            <a:lstStyle/>
            <a:p>
              <a:r>
                <a:rPr lang="en-US" b="1" dirty="0" smtClean="0"/>
                <a:t>and removal</a:t>
              </a:r>
              <a:endParaRPr lang="en-US" b="1" dirty="0"/>
            </a:p>
          </p:txBody>
        </p:sp>
      </p:grpSp>
      <p:sp>
        <p:nvSpPr>
          <p:cNvPr id="34" name="TextBox 33"/>
          <p:cNvSpPr txBox="1"/>
          <p:nvPr/>
        </p:nvSpPr>
        <p:spPr>
          <a:xfrm>
            <a:off x="108921" y="5673551"/>
            <a:ext cx="1069430" cy="292388"/>
          </a:xfrm>
          <a:prstGeom prst="rect">
            <a:avLst/>
          </a:prstGeom>
          <a:solidFill>
            <a:srgbClr val="FFFF00">
              <a:alpha val="49000"/>
            </a:srgbClr>
          </a:solidFill>
          <a:ln>
            <a:solidFill>
              <a:schemeClr val="accent1"/>
            </a:solidFill>
          </a:ln>
        </p:spPr>
        <p:txBody>
          <a:bodyPr wrap="square" lIns="91440" rIns="91440" rtlCol="0">
            <a:spAutoFit/>
          </a:bodyPr>
          <a:lstStyle/>
          <a:p>
            <a:r>
              <a:rPr lang="en-US" sz="1300" b="1" dirty="0" smtClean="0">
                <a:solidFill>
                  <a:srgbClr val="4D4D4D"/>
                </a:solidFill>
              </a:rPr>
              <a:t>SMILES </a:t>
            </a:r>
            <a:r>
              <a:rPr lang="en-US" sz="1300" b="1" dirty="0" err="1" smtClean="0">
                <a:solidFill>
                  <a:srgbClr val="4D4D4D"/>
                </a:solidFill>
              </a:rPr>
              <a:t>Utils</a:t>
            </a:r>
            <a:endParaRPr lang="en-US" sz="1300" b="1" dirty="0">
              <a:solidFill>
                <a:srgbClr val="4D4D4D"/>
              </a:solidFill>
            </a:endParaRPr>
          </a:p>
        </p:txBody>
      </p:sp>
    </p:spTree>
    <p:extLst>
      <p:ext uri="{BB962C8B-B14F-4D97-AF65-F5344CB8AC3E}">
        <p14:creationId xmlns:p14="http://schemas.microsoft.com/office/powerpoint/2010/main" val="384661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862" y="1778731"/>
            <a:ext cx="5633193" cy="33927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06215" y="1778733"/>
            <a:ext cx="3000635" cy="33927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036863" y="5244895"/>
            <a:ext cx="2735035" cy="338554"/>
          </a:xfrm>
          <a:prstGeom prst="rect">
            <a:avLst/>
          </a:prstGeom>
        </p:spPr>
        <p:txBody>
          <a:bodyPr wrap="square">
            <a:spAutoFit/>
          </a:bodyPr>
          <a:lstStyle/>
          <a:p>
            <a:r>
              <a:rPr lang="en-US" sz="1600" b="1" dirty="0"/>
              <a:t>object role </a:t>
            </a:r>
            <a:r>
              <a:rPr lang="en-US" sz="1600" b="1" dirty="0" smtClean="0"/>
              <a:t>model (ORM)</a:t>
            </a:r>
            <a:endParaRPr lang="en-US" sz="1600" b="1" dirty="0"/>
          </a:p>
        </p:txBody>
      </p:sp>
      <p:sp>
        <p:nvSpPr>
          <p:cNvPr id="5" name="Rectangle 4"/>
          <p:cNvSpPr/>
          <p:nvPr/>
        </p:nvSpPr>
        <p:spPr>
          <a:xfrm>
            <a:off x="5967919" y="5244895"/>
            <a:ext cx="2996465" cy="338554"/>
          </a:xfrm>
          <a:prstGeom prst="rect">
            <a:avLst/>
          </a:prstGeom>
        </p:spPr>
        <p:txBody>
          <a:bodyPr wrap="square">
            <a:spAutoFit/>
          </a:bodyPr>
          <a:lstStyle/>
          <a:p>
            <a:r>
              <a:rPr lang="en-US" sz="1600" b="1" dirty="0" smtClean="0"/>
              <a:t>entity relationship model (ERM) </a:t>
            </a:r>
            <a:endParaRPr lang="en-US" sz="1600" b="1" dirty="0"/>
          </a:p>
        </p:txBody>
      </p:sp>
      <p:sp>
        <p:nvSpPr>
          <p:cNvPr id="6" name="TextBox 5"/>
          <p:cNvSpPr txBox="1"/>
          <p:nvPr/>
        </p:nvSpPr>
        <p:spPr>
          <a:xfrm>
            <a:off x="307802" y="515464"/>
            <a:ext cx="7992555" cy="1354217"/>
          </a:xfrm>
          <a:prstGeom prst="rect">
            <a:avLst/>
          </a:prstGeom>
          <a:noFill/>
        </p:spPr>
        <p:txBody>
          <a:bodyPr wrap="square" rtlCol="0">
            <a:spAutoFit/>
          </a:bodyPr>
          <a:lstStyle/>
          <a:p>
            <a:r>
              <a:rPr lang="en-US" b="1" dirty="0" smtClean="0"/>
              <a:t>The Polymer </a:t>
            </a:r>
            <a:r>
              <a:rPr lang="en-US" b="1" dirty="0" err="1" smtClean="0"/>
              <a:t>Datamodel</a:t>
            </a:r>
            <a:r>
              <a:rPr lang="en-US" b="1" dirty="0" smtClean="0"/>
              <a:t> : </a:t>
            </a:r>
            <a:r>
              <a:rPr lang="en-US" dirty="0" smtClean="0"/>
              <a:t>Need to store </a:t>
            </a:r>
            <a:r>
              <a:rPr lang="en-US" dirty="0"/>
              <a:t>polymer </a:t>
            </a:r>
            <a:r>
              <a:rPr lang="en-US" dirty="0" smtClean="0"/>
              <a:t>data </a:t>
            </a:r>
          </a:p>
          <a:p>
            <a:endParaRPr lang="en-US" sz="1400" dirty="0"/>
          </a:p>
          <a:p>
            <a:r>
              <a:rPr lang="en-US" sz="1600" dirty="0" err="1" smtClean="0"/>
              <a:t>Datamodel</a:t>
            </a:r>
            <a:r>
              <a:rPr lang="en-US" sz="1600" dirty="0" smtClean="0"/>
              <a:t> must support complex </a:t>
            </a:r>
            <a:r>
              <a:rPr lang="en-US" sz="1600" dirty="0"/>
              <a:t>chemical relationships and constraints while providing the ability to query the data.</a:t>
            </a:r>
          </a:p>
          <a:p>
            <a:endParaRPr lang="en-US" b="1" dirty="0"/>
          </a:p>
        </p:txBody>
      </p:sp>
      <p:sp>
        <p:nvSpPr>
          <p:cNvPr id="7" name="Rectangle 6"/>
          <p:cNvSpPr/>
          <p:nvPr/>
        </p:nvSpPr>
        <p:spPr>
          <a:xfrm>
            <a:off x="522515" y="5611096"/>
            <a:ext cx="5021034" cy="954107"/>
          </a:xfrm>
          <a:prstGeom prst="rect">
            <a:avLst/>
          </a:prstGeom>
        </p:spPr>
        <p:txBody>
          <a:bodyPr wrap="square">
            <a:spAutoFit/>
          </a:bodyPr>
          <a:lstStyle/>
          <a:p>
            <a:pPr marL="171450" indent="-171450">
              <a:buFont typeface="Arial" pitchFamily="34" charset="0"/>
              <a:buChar char="•"/>
            </a:pPr>
            <a:r>
              <a:rPr lang="en-US" sz="1400" dirty="0" smtClean="0"/>
              <a:t>tools to create an ORM from a textual description</a:t>
            </a:r>
          </a:p>
          <a:p>
            <a:pPr marL="171450" indent="-171450">
              <a:buFont typeface="Arial" pitchFamily="34" charset="0"/>
              <a:buChar char="•"/>
            </a:pPr>
            <a:r>
              <a:rPr lang="en-US" sz="1400" dirty="0"/>
              <a:t>tools to create </a:t>
            </a:r>
            <a:r>
              <a:rPr lang="en-US" sz="1400" dirty="0" smtClean="0"/>
              <a:t>database tables from an ORM</a:t>
            </a:r>
          </a:p>
          <a:p>
            <a:pPr marL="171450" indent="-171450">
              <a:buFont typeface="Arial" pitchFamily="34" charset="0"/>
              <a:buChar char="•"/>
            </a:pPr>
            <a:r>
              <a:rPr lang="en-US" sz="1400" dirty="0"/>
              <a:t>tools to create database </a:t>
            </a:r>
            <a:r>
              <a:rPr lang="en-US" sz="1400" dirty="0" smtClean="0"/>
              <a:t>access layer (i.e. code) with constraints from an  ORM</a:t>
            </a:r>
          </a:p>
        </p:txBody>
      </p:sp>
    </p:spTree>
    <p:extLst>
      <p:ext uri="{BB962C8B-B14F-4D97-AF65-F5344CB8AC3E}">
        <p14:creationId xmlns:p14="http://schemas.microsoft.com/office/powerpoint/2010/main" val="820275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7801" y="515464"/>
            <a:ext cx="3839655" cy="923330"/>
          </a:xfrm>
          <a:prstGeom prst="rect">
            <a:avLst/>
          </a:prstGeom>
          <a:noFill/>
        </p:spPr>
        <p:txBody>
          <a:bodyPr wrap="square" rtlCol="0">
            <a:spAutoFit/>
          </a:bodyPr>
          <a:lstStyle/>
          <a:p>
            <a:r>
              <a:rPr lang="en-US" b="1" dirty="0" smtClean="0"/>
              <a:t>The POSRA Architecture – </a:t>
            </a:r>
          </a:p>
          <a:p>
            <a:r>
              <a:rPr lang="en-US" sz="1600" b="1" dirty="0" smtClean="0"/>
              <a:t>how the bits will fit together</a:t>
            </a:r>
            <a:endParaRPr lang="en-US" sz="1400" dirty="0"/>
          </a:p>
          <a:p>
            <a:endParaRPr lang="en-US"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734" y="89808"/>
            <a:ext cx="5414752" cy="675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5631333" y="3159579"/>
            <a:ext cx="3512666" cy="1445078"/>
            <a:chOff x="5829300" y="3159579"/>
            <a:chExt cx="3512666" cy="1445078"/>
          </a:xfrm>
        </p:grpSpPr>
        <p:sp>
          <p:nvSpPr>
            <p:cNvPr id="8" name="&quot;No&quot; Symbol 7"/>
            <p:cNvSpPr/>
            <p:nvPr/>
          </p:nvSpPr>
          <p:spPr>
            <a:xfrm>
              <a:off x="5829300" y="3159579"/>
              <a:ext cx="881743" cy="832757"/>
            </a:xfrm>
            <a:prstGeom prst="noSmoking">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Arc 8"/>
            <p:cNvSpPr/>
            <p:nvPr/>
          </p:nvSpPr>
          <p:spPr>
            <a:xfrm>
              <a:off x="6164035" y="3314700"/>
              <a:ext cx="1355272" cy="1289957"/>
            </a:xfrm>
            <a:prstGeom prst="arc">
              <a:avLst>
                <a:gd name="adj1" fmla="val 16200000"/>
                <a:gd name="adj2" fmla="val 5273901"/>
              </a:avLst>
            </a:prstGeom>
            <a:ln>
              <a:solidFill>
                <a:schemeClr val="tx1"/>
              </a:solidFill>
              <a:headEnd type="none"/>
              <a:tailEnd type="triangle" w="med"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6972295" y="3853836"/>
              <a:ext cx="2369671" cy="292388"/>
            </a:xfrm>
            <a:prstGeom prst="rect">
              <a:avLst/>
            </a:prstGeom>
            <a:solidFill>
              <a:schemeClr val="bg1"/>
            </a:solidFill>
          </p:spPr>
          <p:txBody>
            <a:bodyPr wrap="square" lIns="0" rIns="0" rtlCol="0">
              <a:spAutoFit/>
            </a:bodyPr>
            <a:lstStyle/>
            <a:p>
              <a:r>
                <a:rPr lang="en-US" sz="1300" b="1" dirty="0" smtClean="0">
                  <a:solidFill>
                    <a:srgbClr val="4D4D4D"/>
                  </a:solidFill>
                </a:rPr>
                <a:t>System call and SMILES OUTPUT</a:t>
              </a:r>
              <a:endParaRPr lang="en-US" sz="1300" b="1" dirty="0">
                <a:solidFill>
                  <a:srgbClr val="4D4D4D"/>
                </a:solidFill>
              </a:endParaRPr>
            </a:p>
          </p:txBody>
        </p:sp>
      </p:grpSp>
      <p:sp>
        <p:nvSpPr>
          <p:cNvPr id="12" name="Cloud 11"/>
          <p:cNvSpPr/>
          <p:nvPr/>
        </p:nvSpPr>
        <p:spPr>
          <a:xfrm>
            <a:off x="4449451" y="826053"/>
            <a:ext cx="1706251" cy="408860"/>
          </a:xfrm>
          <a:prstGeom prst="cloud">
            <a:avLst/>
          </a:prstGeom>
          <a:gradFill>
            <a:gsLst>
              <a:gs pos="86000">
                <a:schemeClr val="accent1">
                  <a:tint val="100000"/>
                  <a:shade val="100000"/>
                  <a:satMod val="130000"/>
                  <a:alpha val="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3129699" y="2507530"/>
            <a:ext cx="1319752" cy="28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129699" y="2790334"/>
            <a:ext cx="1319752" cy="2733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800124" y="2512165"/>
            <a:ext cx="1624953" cy="492443"/>
          </a:xfrm>
          <a:prstGeom prst="rect">
            <a:avLst/>
          </a:prstGeom>
          <a:solidFill>
            <a:schemeClr val="bg1">
              <a:alpha val="0"/>
            </a:schemeClr>
          </a:solidFill>
        </p:spPr>
        <p:txBody>
          <a:bodyPr wrap="square" lIns="0" rIns="0" rtlCol="0">
            <a:spAutoFit/>
          </a:bodyPr>
          <a:lstStyle/>
          <a:p>
            <a:r>
              <a:rPr lang="en-US" sz="1300" b="1" dirty="0" smtClean="0">
                <a:solidFill>
                  <a:srgbClr val="4D4D4D"/>
                </a:solidFill>
              </a:rPr>
              <a:t>Still waiting for glue code from UCSC</a:t>
            </a:r>
            <a:endParaRPr lang="en-US" sz="1300" b="1" dirty="0">
              <a:solidFill>
                <a:srgbClr val="4D4D4D"/>
              </a:solidFill>
            </a:endParaRPr>
          </a:p>
        </p:txBody>
      </p:sp>
      <p:cxnSp>
        <p:nvCxnSpPr>
          <p:cNvPr id="15" name="Straight Arrow Connector 14"/>
          <p:cNvCxnSpPr/>
          <p:nvPr/>
        </p:nvCxnSpPr>
        <p:spPr>
          <a:xfrm flipV="1">
            <a:off x="2622223" y="3314700"/>
            <a:ext cx="1319752" cy="248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487278" y="3431200"/>
            <a:ext cx="1624953" cy="292388"/>
          </a:xfrm>
          <a:prstGeom prst="rect">
            <a:avLst/>
          </a:prstGeom>
          <a:solidFill>
            <a:schemeClr val="bg1">
              <a:alpha val="0"/>
            </a:schemeClr>
          </a:solidFill>
        </p:spPr>
        <p:txBody>
          <a:bodyPr wrap="square" lIns="0" rIns="0" rtlCol="0">
            <a:spAutoFit/>
          </a:bodyPr>
          <a:lstStyle/>
          <a:p>
            <a:r>
              <a:rPr lang="en-US" sz="1300" b="1" dirty="0" smtClean="0">
                <a:solidFill>
                  <a:srgbClr val="4D4D4D"/>
                </a:solidFill>
              </a:rPr>
              <a:t>UCSC: too hard</a:t>
            </a:r>
            <a:endParaRPr lang="en-US" sz="1300" b="1" dirty="0">
              <a:solidFill>
                <a:srgbClr val="4D4D4D"/>
              </a:solidFill>
            </a:endParaRPr>
          </a:p>
        </p:txBody>
      </p:sp>
    </p:spTree>
    <p:extLst>
      <p:ext uri="{BB962C8B-B14F-4D97-AF65-F5344CB8AC3E}">
        <p14:creationId xmlns:p14="http://schemas.microsoft.com/office/powerpoint/2010/main" val="128534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120" y="2743200"/>
            <a:ext cx="5579980" cy="4061590"/>
          </a:xfrm>
          <a:prstGeom prst="rect">
            <a:avLst/>
          </a:prstGeom>
        </p:spPr>
      </p:pic>
      <p:sp>
        <p:nvSpPr>
          <p:cNvPr id="6" name="TextBox 5"/>
          <p:cNvSpPr txBox="1"/>
          <p:nvPr/>
        </p:nvSpPr>
        <p:spPr>
          <a:xfrm>
            <a:off x="209833" y="162971"/>
            <a:ext cx="4852028" cy="2769989"/>
          </a:xfrm>
          <a:prstGeom prst="rect">
            <a:avLst/>
          </a:prstGeom>
          <a:noFill/>
        </p:spPr>
        <p:txBody>
          <a:bodyPr wrap="square" rtlCol="0">
            <a:spAutoFit/>
          </a:bodyPr>
          <a:lstStyle/>
          <a:p>
            <a:r>
              <a:rPr lang="en-US" b="1" dirty="0" smtClean="0"/>
              <a:t>Focus during the upcoming months</a:t>
            </a:r>
          </a:p>
          <a:p>
            <a:endParaRPr lang="en-US" sz="1400" b="1" dirty="0"/>
          </a:p>
          <a:p>
            <a:pPr marL="228600" indent="-228600">
              <a:buFont typeface="Arial" pitchFamily="34" charset="0"/>
              <a:buChar char="•"/>
            </a:pPr>
            <a:r>
              <a:rPr lang="en-US" sz="1600" b="1" dirty="0" smtClean="0"/>
              <a:t>Fix bugs in </a:t>
            </a:r>
            <a:r>
              <a:rPr lang="en-US" sz="1600" b="1" dirty="0" err="1" smtClean="0"/>
              <a:t>osra</a:t>
            </a:r>
            <a:r>
              <a:rPr lang="en-US" sz="1600" b="1" dirty="0" smtClean="0"/>
              <a:t> software</a:t>
            </a:r>
          </a:p>
          <a:p>
            <a:pPr lvl="1" indent="-228600">
              <a:buFont typeface="Arial" pitchFamily="34" charset="0"/>
              <a:buChar char="•"/>
            </a:pPr>
            <a:r>
              <a:rPr lang="en-US" sz="1400" b="1" dirty="0" smtClean="0"/>
              <a:t>can’t handle “small” molecules, e.g. EG</a:t>
            </a:r>
          </a:p>
          <a:p>
            <a:pPr lvl="1" indent="-228600">
              <a:buFont typeface="Arial" pitchFamily="34" charset="0"/>
              <a:buChar char="•"/>
            </a:pPr>
            <a:r>
              <a:rPr lang="en-US" sz="1400" b="1" dirty="0" smtClean="0"/>
              <a:t>can’t handle PDFs</a:t>
            </a:r>
          </a:p>
          <a:p>
            <a:pPr lvl="1" indent="-228600">
              <a:buFont typeface="Arial" pitchFamily="34" charset="0"/>
              <a:buChar char="•"/>
            </a:pPr>
            <a:r>
              <a:rPr lang="en-US" sz="1400" b="1" dirty="0"/>
              <a:t>c</a:t>
            </a:r>
            <a:r>
              <a:rPr lang="en-US" sz="1400" b="1" dirty="0" smtClean="0"/>
              <a:t>an’t handle transparent images</a:t>
            </a:r>
          </a:p>
          <a:p>
            <a:pPr lvl="1" indent="-228600">
              <a:buFont typeface="Arial" pitchFamily="34" charset="0"/>
              <a:buChar char="•"/>
            </a:pPr>
            <a:r>
              <a:rPr lang="en-US" sz="1400" b="1" dirty="0" smtClean="0"/>
              <a:t>can’t handle angled multiple bonds</a:t>
            </a:r>
          </a:p>
          <a:p>
            <a:pPr lvl="1" indent="-228600">
              <a:buFont typeface="Arial" pitchFamily="34" charset="0"/>
              <a:buChar char="•"/>
            </a:pPr>
            <a:r>
              <a:rPr lang="en-US" sz="1400" b="1" dirty="0" smtClean="0"/>
              <a:t>“Magic Wand”</a:t>
            </a:r>
          </a:p>
          <a:p>
            <a:pPr lvl="1" indent="-228600">
              <a:buFont typeface="Arial" pitchFamily="34" charset="0"/>
              <a:buChar char="•"/>
            </a:pPr>
            <a:r>
              <a:rPr lang="en-US" sz="1400" b="1" dirty="0" smtClean="0"/>
              <a:t>scaling / parallelize</a:t>
            </a:r>
          </a:p>
          <a:p>
            <a:pPr lvl="1" indent="-228600">
              <a:buFont typeface="Arial" pitchFamily="34" charset="0"/>
              <a:buChar char="•"/>
            </a:pPr>
            <a:r>
              <a:rPr lang="en-US" sz="1400" b="1" dirty="0"/>
              <a:t>v</a:t>
            </a:r>
            <a:r>
              <a:rPr lang="en-US" sz="1400" b="1" dirty="0" smtClean="0"/>
              <a:t>ertically aligned brackets</a:t>
            </a:r>
          </a:p>
          <a:p>
            <a:pPr lvl="1" indent="-228600">
              <a:buFont typeface="Arial" pitchFamily="34" charset="0"/>
              <a:buChar char="•"/>
            </a:pPr>
            <a:r>
              <a:rPr lang="en-US" sz="1400" b="1" dirty="0" smtClean="0"/>
              <a:t>improve general recognition accuracy</a:t>
            </a:r>
          </a:p>
          <a:p>
            <a:pPr lvl="1" indent="-228600">
              <a:buFont typeface="Arial" pitchFamily="34" charset="0"/>
              <a:buChar char="•"/>
            </a:pPr>
            <a:r>
              <a:rPr lang="en-US" sz="1400" b="1" dirty="0" smtClean="0"/>
              <a:t> …</a:t>
            </a:r>
            <a:endParaRPr lang="en-US" sz="16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829" y="1197429"/>
            <a:ext cx="249237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loud 9"/>
          <p:cNvSpPr/>
          <p:nvPr/>
        </p:nvSpPr>
        <p:spPr>
          <a:xfrm>
            <a:off x="8211926" y="5090826"/>
            <a:ext cx="841733" cy="229751"/>
          </a:xfrm>
          <a:prstGeom prst="cloud">
            <a:avLst/>
          </a:prstGeom>
          <a:gradFill>
            <a:gsLst>
              <a:gs pos="86000">
                <a:schemeClr val="accent1">
                  <a:tint val="100000"/>
                  <a:shade val="100000"/>
                  <a:satMod val="130000"/>
                  <a:alpha val="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776199" y="645310"/>
            <a:ext cx="4087746" cy="584775"/>
          </a:xfrm>
          <a:prstGeom prst="rect">
            <a:avLst/>
          </a:prstGeom>
          <a:noFill/>
        </p:spPr>
        <p:txBody>
          <a:bodyPr wrap="square" rtlCol="0">
            <a:spAutoFit/>
          </a:bodyPr>
          <a:lstStyle/>
          <a:p>
            <a:pPr marL="228600" indent="-228600">
              <a:buFont typeface="Arial" pitchFamily="34" charset="0"/>
              <a:buChar char="•"/>
            </a:pPr>
            <a:r>
              <a:rPr lang="en-US" sz="1600" b="1" dirty="0" smtClean="0"/>
              <a:t>Create web client (</a:t>
            </a:r>
            <a:r>
              <a:rPr lang="en-US" sz="1600" b="1" dirty="0" err="1" smtClean="0"/>
              <a:t>HTML,CSS,JavaScript</a:t>
            </a:r>
            <a:r>
              <a:rPr lang="en-US" sz="1600" b="1" dirty="0" smtClean="0"/>
              <a:t>) using open source libs</a:t>
            </a:r>
            <a:endParaRPr lang="en-US" sz="1600" b="1" dirty="0"/>
          </a:p>
        </p:txBody>
      </p:sp>
      <p:grpSp>
        <p:nvGrpSpPr>
          <p:cNvPr id="13" name="Group 12"/>
          <p:cNvGrpSpPr/>
          <p:nvPr/>
        </p:nvGrpSpPr>
        <p:grpSpPr>
          <a:xfrm>
            <a:off x="2525867" y="6047920"/>
            <a:ext cx="1244870" cy="676842"/>
            <a:chOff x="7889699" y="768899"/>
            <a:chExt cx="1244870" cy="676842"/>
          </a:xfrm>
        </p:grpSpPr>
        <p:sp>
          <p:nvSpPr>
            <p:cNvPr id="14" name="TextBox 13"/>
            <p:cNvSpPr txBox="1"/>
            <p:nvPr/>
          </p:nvSpPr>
          <p:spPr>
            <a:xfrm>
              <a:off x="7889699" y="974715"/>
              <a:ext cx="1226018" cy="471026"/>
            </a:xfrm>
            <a:prstGeom prst="rect">
              <a:avLst/>
            </a:prstGeom>
            <a:noFill/>
            <a:ln>
              <a:noFill/>
            </a:ln>
          </p:spPr>
          <p:txBody>
            <a:bodyPr wrap="square" rtlCol="0">
              <a:spAutoFit/>
            </a:bodyPr>
            <a:lstStyle/>
            <a:p>
              <a:pPr>
                <a:lnSpc>
                  <a:spcPct val="70000"/>
                </a:lnSpc>
              </a:pPr>
              <a:r>
                <a:rPr lang="en-US" sz="1600" b="1" dirty="0" smtClean="0">
                  <a:solidFill>
                    <a:srgbClr val="FF0000"/>
                  </a:solidFill>
                </a:rPr>
                <a:t>*</a:t>
              </a:r>
            </a:p>
            <a:p>
              <a:pPr>
                <a:lnSpc>
                  <a:spcPct val="70000"/>
                </a:lnSpc>
              </a:pPr>
              <a:r>
                <a:rPr lang="en-US" sz="1600" b="1" dirty="0" smtClean="0">
                  <a:solidFill>
                    <a:srgbClr val="FF0000"/>
                  </a:solidFill>
                </a:rPr>
                <a:t>**</a:t>
              </a:r>
              <a:r>
                <a:rPr lang="en-US" b="1" dirty="0" smtClean="0">
                  <a:solidFill>
                    <a:srgbClr val="FF0000"/>
                  </a:solidFill>
                </a:rPr>
                <a:t> </a:t>
              </a:r>
              <a:endParaRPr lang="en-US" sz="1400" b="1" dirty="0">
                <a:solidFill>
                  <a:srgbClr val="FF0000"/>
                </a:solidFill>
              </a:endParaRPr>
            </a:p>
          </p:txBody>
        </p:sp>
        <p:sp>
          <p:nvSpPr>
            <p:cNvPr id="15" name="TextBox 14"/>
            <p:cNvSpPr txBox="1"/>
            <p:nvPr/>
          </p:nvSpPr>
          <p:spPr>
            <a:xfrm>
              <a:off x="8183500" y="768899"/>
              <a:ext cx="951069" cy="577081"/>
            </a:xfrm>
            <a:prstGeom prst="rect">
              <a:avLst/>
            </a:prstGeom>
            <a:noFill/>
            <a:ln>
              <a:noFill/>
            </a:ln>
          </p:spPr>
          <p:txBody>
            <a:bodyPr wrap="square" rtlCol="0">
              <a:spAutoFit/>
            </a:bodyPr>
            <a:lstStyle/>
            <a:p>
              <a:r>
                <a:rPr lang="en-US" sz="1050" b="1" dirty="0" smtClean="0">
                  <a:solidFill>
                    <a:srgbClr val="FF0000"/>
                  </a:solidFill>
                </a:rPr>
                <a:t>e.g. </a:t>
              </a:r>
            </a:p>
            <a:p>
              <a:r>
                <a:rPr lang="en-US" sz="1050" b="1" dirty="0" smtClean="0">
                  <a:solidFill>
                    <a:srgbClr val="FF0000"/>
                  </a:solidFill>
                </a:rPr>
                <a:t>JSME</a:t>
              </a:r>
            </a:p>
            <a:p>
              <a:r>
                <a:rPr lang="en-US" sz="1050" b="1" dirty="0" err="1" smtClean="0">
                  <a:solidFill>
                    <a:srgbClr val="FF0000"/>
                  </a:solidFill>
                </a:rPr>
                <a:t>JSMol</a:t>
              </a:r>
              <a:endParaRPr lang="en-US" sz="1050" b="1" dirty="0">
                <a:solidFill>
                  <a:srgbClr val="FF0000"/>
                </a:solidFill>
              </a:endParaRPr>
            </a:p>
          </p:txBody>
        </p:sp>
      </p:gr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99877">
            <a:off x="5401313" y="5826305"/>
            <a:ext cx="440407" cy="27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5599374" y="5820253"/>
            <a:ext cx="378730" cy="261610"/>
          </a:xfrm>
          <a:prstGeom prst="rect">
            <a:avLst/>
          </a:prstGeom>
          <a:noFill/>
          <a:ln>
            <a:noFill/>
          </a:ln>
        </p:spPr>
        <p:txBody>
          <a:bodyPr wrap="square" rtlCol="0">
            <a:spAutoFit/>
          </a:bodyPr>
          <a:lstStyle/>
          <a:p>
            <a:r>
              <a:rPr lang="en-US" sz="1050" b="1" dirty="0" smtClean="0"/>
              <a:t>X1</a:t>
            </a:r>
            <a:endParaRPr lang="en-US" sz="1200" b="1" dirty="0"/>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86456">
            <a:off x="6814092" y="5773860"/>
            <a:ext cx="307071" cy="20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6733597" y="5782650"/>
            <a:ext cx="493858" cy="200055"/>
          </a:xfrm>
          <a:prstGeom prst="rect">
            <a:avLst/>
          </a:prstGeom>
          <a:noFill/>
          <a:ln>
            <a:noFill/>
          </a:ln>
        </p:spPr>
        <p:txBody>
          <a:bodyPr wrap="square" rtlCol="0">
            <a:spAutoFit/>
          </a:bodyPr>
          <a:lstStyle/>
          <a:p>
            <a:r>
              <a:rPr lang="en-US" sz="700" b="1" dirty="0" smtClean="0"/>
              <a:t>X2</a:t>
            </a:r>
            <a:endParaRPr lang="en-US" sz="700" b="1" dirty="0"/>
          </a:p>
        </p:txBody>
      </p:sp>
    </p:spTree>
    <p:extLst>
      <p:ext uri="{BB962C8B-B14F-4D97-AF65-F5344CB8AC3E}">
        <p14:creationId xmlns:p14="http://schemas.microsoft.com/office/powerpoint/2010/main" val="1113904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TotalTime>
  <Words>643</Words>
  <Application>Microsoft Office PowerPoint</Application>
  <PresentationFormat>On-screen Show (4:3)</PresentationFormat>
  <Paragraphs>110</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K17 Mid Year Assessment</dc:title>
  <dc:creator>robert allen</dc:creator>
  <cp:lastModifiedBy>hans</cp:lastModifiedBy>
  <cp:revision>90</cp:revision>
  <dcterms:created xsi:type="dcterms:W3CDTF">2012-06-11T18:47:01Z</dcterms:created>
  <dcterms:modified xsi:type="dcterms:W3CDTF">2014-07-01T20:54:06Z</dcterms:modified>
</cp:coreProperties>
</file>