
<file path=[Content_Types].xml><?xml version="1.0" encoding="utf-8"?>
<Types xmlns="http://schemas.openxmlformats.org/package/2006/content-types">
  <Override PartName="/ppt/notesSlides/notesSlide4.xml" ContentType="application/vnd.openxmlformats-officedocument.presentationml.notesSlide+xml"/>
  <Override PartName="/ppt/slideLayouts/slideLayout15.xml" ContentType="application/vnd.openxmlformats-officedocument.presentationml.slideLayout+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slideLayouts/slideLayout16.xml" ContentType="application/vnd.openxmlformats-officedocument.presentationml.slideLayout+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Layouts/slideLayout17.xml" ContentType="application/vnd.openxmlformats-officedocument.presentationml.slideLayout+xml"/>
  <Override PartName="/ppt/notesSlides/notesSlide2.xml" ContentType="application/vnd.openxmlformats-officedocument.presentationml.notesSlide+xml"/>
  <Override PartName="/ppt/slideLayouts/slideLayout13.xml" ContentType="application/vnd.openxmlformats-officedocument.presentationml.slideLayout+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Layouts/slideLayout14.xml" ContentType="application/vnd.openxmlformats-officedocument.presentationml.slideLayout+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05" r:id="rId1"/>
  </p:sldMasterIdLst>
  <p:notesMasterIdLst>
    <p:notesMasterId r:id="rId17"/>
  </p:notesMasterIdLst>
  <p:sldIdLst>
    <p:sldId id="256" r:id="rId2"/>
    <p:sldId id="257" r:id="rId3"/>
    <p:sldId id="258" r:id="rId4"/>
    <p:sldId id="276" r:id="rId5"/>
    <p:sldId id="259" r:id="rId6"/>
    <p:sldId id="269" r:id="rId7"/>
    <p:sldId id="270" r:id="rId8"/>
    <p:sldId id="271" r:id="rId9"/>
    <p:sldId id="272" r:id="rId10"/>
    <p:sldId id="268" r:id="rId11"/>
    <p:sldId id="277" r:id="rId12"/>
    <p:sldId id="262" r:id="rId13"/>
    <p:sldId id="263" r:id="rId14"/>
    <p:sldId id="275" r:id="rId15"/>
    <p:sldId id="278" r:id="rId1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itchFamily="-112"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itchFamily="-112"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itchFamily="-112"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itchFamily="-112"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itchFamily="-112" charset="0"/>
        <a:ea typeface="+mn-ea"/>
        <a:cs typeface="+mn-cs"/>
      </a:defRPr>
    </a:lvl5pPr>
    <a:lvl6pPr marL="2286000" algn="l" defTabSz="457200" rtl="0" eaLnBrk="1" latinLnBrk="0" hangingPunct="1">
      <a:defRPr kern="1200">
        <a:solidFill>
          <a:schemeClr val="tx1"/>
        </a:solidFill>
        <a:latin typeface="Century Gothic" pitchFamily="-112" charset="0"/>
        <a:ea typeface="+mn-ea"/>
        <a:cs typeface="+mn-cs"/>
      </a:defRPr>
    </a:lvl6pPr>
    <a:lvl7pPr marL="2743200" algn="l" defTabSz="457200" rtl="0" eaLnBrk="1" latinLnBrk="0" hangingPunct="1">
      <a:defRPr kern="1200">
        <a:solidFill>
          <a:schemeClr val="tx1"/>
        </a:solidFill>
        <a:latin typeface="Century Gothic" pitchFamily="-112" charset="0"/>
        <a:ea typeface="+mn-ea"/>
        <a:cs typeface="+mn-cs"/>
      </a:defRPr>
    </a:lvl7pPr>
    <a:lvl8pPr marL="3200400" algn="l" defTabSz="457200" rtl="0" eaLnBrk="1" latinLnBrk="0" hangingPunct="1">
      <a:defRPr kern="1200">
        <a:solidFill>
          <a:schemeClr val="tx1"/>
        </a:solidFill>
        <a:latin typeface="Century Gothic" pitchFamily="-112" charset="0"/>
        <a:ea typeface="+mn-ea"/>
        <a:cs typeface="+mn-cs"/>
      </a:defRPr>
    </a:lvl8pPr>
    <a:lvl9pPr marL="3657600" algn="l" defTabSz="457200" rtl="0" eaLnBrk="1" latinLnBrk="0" hangingPunct="1">
      <a:defRPr kern="1200">
        <a:solidFill>
          <a:schemeClr val="tx1"/>
        </a:solidFill>
        <a:latin typeface="Century Gothic" pitchFamily="-11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66CC"/>
    <a:srgbClr val="ECCA5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1646" autoAdjust="0"/>
    <p:restoredTop sz="40672" autoAdjust="0"/>
  </p:normalViewPr>
  <p:slideViewPr>
    <p:cSldViewPr snapToGrid="0">
      <p:cViewPr varScale="1">
        <p:scale>
          <a:sx n="45" d="100"/>
          <a:sy n="45" d="100"/>
        </p:scale>
        <p:origin x="-2800" y="-56"/>
      </p:cViewPr>
      <p:guideLst>
        <p:guide orient="horz" pos="2160"/>
        <p:guide pos="2880"/>
      </p:guideLst>
    </p:cSldViewPr>
  </p:slideViewPr>
  <p:notesTextViewPr>
    <p:cViewPr>
      <p:scale>
        <a:sx n="125" d="100"/>
        <a:sy n="125"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112" charset="0"/>
              </a:defRPr>
            </a:lvl1pPr>
          </a:lstStyle>
          <a:p>
            <a:fld id="{355C1B42-43A9-A841-8CAD-5528B5174639}" type="datetimeFigureOut">
              <a:rPr lang="en-US"/>
              <a:pPr/>
              <a:t>6/5/14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112" charset="0"/>
              </a:defRPr>
            </a:lvl1pPr>
          </a:lstStyle>
          <a:p>
            <a:fld id="{B89B8A1B-A773-0C44-8D81-D5AC9F2B49B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ＭＳ Ｐゴシック" pitchFamily="-112" charset="-128"/>
        <a:cs typeface="+mn-cs"/>
      </a:defRPr>
    </a:lvl2pPr>
    <a:lvl3pPr marL="914400" algn="l" rtl="0" fontAlgn="base">
      <a:spcBef>
        <a:spcPct val="30000"/>
      </a:spcBef>
      <a:spcAft>
        <a:spcPct val="0"/>
      </a:spcAft>
      <a:defRPr sz="1200" kern="1200">
        <a:solidFill>
          <a:schemeClr val="tx1"/>
        </a:solidFill>
        <a:latin typeface="+mn-lt"/>
        <a:ea typeface="ＭＳ Ｐゴシック" pitchFamily="-112" charset="-128"/>
        <a:cs typeface="+mn-cs"/>
      </a:defRPr>
    </a:lvl3pPr>
    <a:lvl4pPr marL="1371600" algn="l" rtl="0" fontAlgn="base">
      <a:spcBef>
        <a:spcPct val="30000"/>
      </a:spcBef>
      <a:spcAft>
        <a:spcPct val="0"/>
      </a:spcAft>
      <a:defRPr sz="1200" kern="1200">
        <a:solidFill>
          <a:schemeClr val="tx1"/>
        </a:solidFill>
        <a:latin typeface="+mn-lt"/>
        <a:ea typeface="ＭＳ Ｐゴシック" pitchFamily="-112" charset="-128"/>
        <a:cs typeface="+mn-cs"/>
      </a:defRPr>
    </a:lvl4pPr>
    <a:lvl5pPr marL="1828800" algn="l" rtl="0" fontAlgn="base">
      <a:spcBef>
        <a:spcPct val="30000"/>
      </a:spcBef>
      <a:spcAft>
        <a:spcPct val="0"/>
      </a:spcAft>
      <a:defRPr sz="1200" kern="1200">
        <a:solidFill>
          <a:schemeClr val="tx1"/>
        </a:solidFill>
        <a:latin typeface="+mn-lt"/>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p:spPr>
      </p:sp>
      <p:sp>
        <p:nvSpPr>
          <p:cNvPr id="71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Thank you everyone for coming to our beautiful campus. We would also like to thank Linda for introducing our project and for mentoring us though this project. </a:t>
            </a:r>
          </a:p>
          <a:p>
            <a:pPr>
              <a:spcBef>
                <a:spcPct val="0"/>
              </a:spcBef>
            </a:pPr>
            <a:r>
              <a:rPr lang="en-US"/>
              <a:t> </a:t>
            </a:r>
          </a:p>
          <a:p>
            <a:pPr>
              <a:spcBef>
                <a:spcPct val="0"/>
              </a:spcBef>
            </a:pPr>
            <a:r>
              <a:rPr lang="en-US"/>
              <a:t>We are presenting today in regards to the IBM Polymer Discovery project. A corporate-sponsored, undergraduate computer science project.</a:t>
            </a:r>
          </a:p>
        </p:txBody>
      </p:sp>
      <p:sp>
        <p:nvSpPr>
          <p:cNvPr id="7172" name="Slide Number Placeholder 3"/>
          <p:cNvSpPr>
            <a:spLocks noGrp="1"/>
          </p:cNvSpPr>
          <p:nvPr>
            <p:ph type="sldNum" sz="quarter" idx="5"/>
          </p:nvPr>
        </p:nvSpPr>
        <p:spPr bwMode="auto">
          <a:noFill/>
          <a:ln>
            <a:miter lim="800000"/>
            <a:headEnd/>
            <a:tailEnd/>
          </a:ln>
        </p:spPr>
        <p:txBody>
          <a:bodyPr/>
          <a:lstStyle/>
          <a:p>
            <a:fld id="{AFA8C4D7-5853-0446-95DE-3A305DDF0D9B}"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As you can see, even at an early stage, this is a complex data model.</a:t>
            </a:r>
          </a:p>
          <a:p>
            <a:pPr>
              <a:spcBef>
                <a:spcPct val="0"/>
              </a:spcBef>
            </a:pPr>
            <a:endParaRPr lang="en-US"/>
          </a:p>
          <a:p>
            <a:pPr>
              <a:spcBef>
                <a:spcPct val="0"/>
              </a:spcBef>
            </a:pPr>
            <a:r>
              <a:rPr lang="en-US"/>
              <a:t>On the left we have a object role model, and on the right we have an entity relationship model.</a:t>
            </a:r>
          </a:p>
          <a:p>
            <a:pPr>
              <a:spcBef>
                <a:spcPct val="0"/>
              </a:spcBef>
            </a:pPr>
            <a:r>
              <a:rPr lang="en-US"/>
              <a:t> </a:t>
            </a:r>
          </a:p>
          <a:p>
            <a:pPr>
              <a:spcBef>
                <a:spcPct val="0"/>
              </a:spcBef>
            </a:pPr>
            <a:r>
              <a:rPr lang="en-US" i="1"/>
              <a:t>[[[Wait 10 seconds]]]</a:t>
            </a:r>
            <a:endParaRPr lang="en-US"/>
          </a:p>
          <a:p>
            <a:pPr>
              <a:spcBef>
                <a:spcPct val="0"/>
              </a:spcBef>
            </a:pPr>
            <a:r>
              <a:rPr lang="en-US"/>
              <a:t> </a:t>
            </a:r>
          </a:p>
          <a:p>
            <a:pPr>
              <a:spcBef>
                <a:spcPct val="0"/>
              </a:spcBef>
            </a:pPr>
            <a:endParaRPr lang="en-US"/>
          </a:p>
        </p:txBody>
      </p:sp>
      <p:sp>
        <p:nvSpPr>
          <p:cNvPr id="25604" name="Slide Number Placeholder 3"/>
          <p:cNvSpPr>
            <a:spLocks noGrp="1"/>
          </p:cNvSpPr>
          <p:nvPr>
            <p:ph type="sldNum" sz="quarter" idx="5"/>
          </p:nvPr>
        </p:nvSpPr>
        <p:spPr bwMode="auto">
          <a:noFill/>
          <a:ln>
            <a:miter lim="800000"/>
            <a:headEnd/>
            <a:tailEnd/>
          </a:ln>
        </p:spPr>
        <p:txBody>
          <a:bodyPr/>
          <a:lstStyle/>
          <a:p>
            <a:fld id="{2EBCF06E-C71E-D149-9617-50E7121CD359}" type="slidenum">
              <a:rPr lang="en-US"/>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Our classes at UCSC, provided us with a number of tools and techniques for developing software. One of the Techniques that we learned was agile software development, more specifically the Scrum development process. SCRUM is an agile project management framework focused around incremental releases to software with heavy pre-planning of tasks and work allocation. </a:t>
            </a:r>
          </a:p>
          <a:p>
            <a:pPr>
              <a:spcBef>
                <a:spcPct val="0"/>
              </a:spcBef>
            </a:pPr>
            <a:endParaRPr lang="en-US"/>
          </a:p>
          <a:p>
            <a:pPr>
              <a:spcBef>
                <a:spcPct val="0"/>
              </a:spcBef>
            </a:pPr>
            <a:r>
              <a:rPr lang="en-US"/>
              <a:t>A Project Management process, such as scrum, is invaluable in helping organize a team and work involved in a complex project such as POSRA. </a:t>
            </a:r>
          </a:p>
          <a:p>
            <a:pPr>
              <a:spcBef>
                <a:spcPct val="0"/>
              </a:spcBef>
            </a:pPr>
            <a:r>
              <a:rPr lang="en-US"/>
              <a:t/>
            </a:r>
            <a:br>
              <a:rPr lang="en-US"/>
            </a:br>
            <a:r>
              <a:rPr lang="en-US"/>
              <a:t>Another technique was presented during a talk given in our class by Woody Zuill, an industry leader in collaborative software development.</a:t>
            </a:r>
          </a:p>
          <a:p>
            <a:pPr>
              <a:spcBef>
                <a:spcPct val="0"/>
              </a:spcBef>
            </a:pPr>
            <a:endParaRPr lang="en-US"/>
          </a:p>
          <a:p>
            <a:pPr>
              <a:spcBef>
                <a:spcPct val="0"/>
              </a:spcBef>
            </a:pPr>
            <a:r>
              <a:rPr lang="en-US"/>
              <a:t>He introduced the concept of mob programming to us, which consisted of an entire team working at one computer on one overhead screen, rotating about every 30 minutes. </a:t>
            </a:r>
          </a:p>
          <a:p>
            <a:pPr>
              <a:spcBef>
                <a:spcPct val="0"/>
              </a:spcBef>
            </a:pPr>
            <a:endParaRPr lang="en-US"/>
          </a:p>
          <a:p>
            <a:pPr>
              <a:spcBef>
                <a:spcPct val="0"/>
              </a:spcBef>
            </a:pPr>
            <a:r>
              <a:rPr lang="en-US"/>
              <a:t>Allowing everyone to be in the same room at once really helped with communication and brainstorming, enabling us to use our time together more efficiently. </a:t>
            </a:r>
          </a:p>
          <a:p>
            <a:pPr>
              <a:spcBef>
                <a:spcPct val="0"/>
              </a:spcBef>
            </a:pPr>
            <a:endParaRPr lang="en-US"/>
          </a:p>
          <a:p>
            <a:pPr>
              <a:spcBef>
                <a:spcPct val="0"/>
              </a:spcBef>
            </a:pPr>
            <a:r>
              <a:rPr lang="en-US"/>
              <a:t>Here is a picture of us during one of our mob-programming sessions.  </a:t>
            </a:r>
          </a:p>
        </p:txBody>
      </p:sp>
      <p:sp>
        <p:nvSpPr>
          <p:cNvPr id="27652" name="Slide Number Placeholder 3"/>
          <p:cNvSpPr>
            <a:spLocks noGrp="1"/>
          </p:cNvSpPr>
          <p:nvPr>
            <p:ph type="sldNum" sz="quarter" idx="5"/>
          </p:nvPr>
        </p:nvSpPr>
        <p:spPr bwMode="auto">
          <a:noFill/>
          <a:ln>
            <a:miter lim="800000"/>
            <a:headEnd/>
            <a:tailEnd/>
          </a:ln>
        </p:spPr>
        <p:txBody>
          <a:bodyPr/>
          <a:lstStyle/>
          <a:p>
            <a:fld id="{C82E7AB2-296E-884B-B025-AB4365C485BB}" type="slidenum">
              <a:rPr lang="en-US"/>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Since January we’ve had a great experience with the process.</a:t>
            </a:r>
          </a:p>
          <a:p>
            <a:pPr>
              <a:spcBef>
                <a:spcPct val="0"/>
              </a:spcBef>
            </a:pPr>
            <a:endParaRPr lang="en-US"/>
          </a:p>
          <a:p>
            <a:pPr>
              <a:spcBef>
                <a:spcPct val="0"/>
              </a:spcBef>
            </a:pPr>
            <a:r>
              <a:rPr lang="en-US"/>
              <a:t>We’ve made progress with detecting various features in images of polymers including PNG, JPEG, and GIF, and now have the ability to detect parentheses and brackets.</a:t>
            </a:r>
          </a:p>
          <a:p>
            <a:pPr>
              <a:spcBef>
                <a:spcPct val="0"/>
              </a:spcBef>
            </a:pPr>
            <a:endParaRPr lang="en-US"/>
          </a:p>
          <a:p>
            <a:pPr>
              <a:spcBef>
                <a:spcPct val="0"/>
              </a:spcBef>
            </a:pPr>
            <a:r>
              <a:rPr lang="en-US"/>
              <a:t>The green lines represent these detected brackets.  </a:t>
            </a:r>
          </a:p>
          <a:p>
            <a:pPr>
              <a:spcBef>
                <a:spcPct val="0"/>
              </a:spcBef>
            </a:pPr>
            <a:r>
              <a:rPr lang="en-US"/>
              <a:t>&lt;&gt; </a:t>
            </a:r>
          </a:p>
          <a:p>
            <a:pPr>
              <a:spcBef>
                <a:spcPct val="0"/>
              </a:spcBef>
            </a:pPr>
            <a:r>
              <a:rPr lang="en-US"/>
              <a:t>One of the main technical challenges is in detecting brackets in various chemical diagrams, which are at times coupled with complex elements like repeat units, and intersected by lines representing bonds.</a:t>
            </a:r>
          </a:p>
          <a:p>
            <a:pPr>
              <a:spcBef>
                <a:spcPct val="0"/>
              </a:spcBef>
            </a:pPr>
            <a:endParaRPr lang="en-US"/>
          </a:p>
        </p:txBody>
      </p:sp>
      <p:sp>
        <p:nvSpPr>
          <p:cNvPr id="29700" name="Slide Number Placeholder 3"/>
          <p:cNvSpPr>
            <a:spLocks noGrp="1"/>
          </p:cNvSpPr>
          <p:nvPr>
            <p:ph type="sldNum" sz="quarter" idx="5"/>
          </p:nvPr>
        </p:nvSpPr>
        <p:spPr bwMode="auto">
          <a:noFill/>
          <a:ln>
            <a:miter lim="800000"/>
            <a:headEnd/>
            <a:tailEnd/>
          </a:ln>
        </p:spPr>
        <p:txBody>
          <a:bodyPr/>
          <a:lstStyle/>
          <a:p>
            <a:fld id="{72489EC2-8F13-1040-B061-B2CE05E6B4B2}" type="slidenum">
              <a:rPr lang="en-US"/>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As of now, we’re able to process polymers, which includes detecting, removing, and marking the locations of parentheses and brackets -- resulting in an image that’s ready to be processed by OSRA. </a:t>
            </a:r>
          </a:p>
          <a:p>
            <a:pPr>
              <a:spcBef>
                <a:spcPct val="0"/>
              </a:spcBef>
            </a:pPr>
            <a:endParaRPr lang="en-US"/>
          </a:p>
          <a:p>
            <a:pPr>
              <a:spcBef>
                <a:spcPct val="0"/>
              </a:spcBef>
            </a:pPr>
            <a:r>
              <a:rPr lang="en-US"/>
              <a:t>[[ </a:t>
            </a:r>
            <a:r>
              <a:rPr lang="en-US" i="1"/>
              <a:t>Wait 5 Seconds ]]</a:t>
            </a:r>
            <a:endParaRPr lang="en-US"/>
          </a:p>
        </p:txBody>
      </p:sp>
      <p:sp>
        <p:nvSpPr>
          <p:cNvPr id="31748" name="Slide Number Placeholder 3"/>
          <p:cNvSpPr>
            <a:spLocks noGrp="1"/>
          </p:cNvSpPr>
          <p:nvPr>
            <p:ph type="sldNum" sz="quarter" idx="5"/>
          </p:nvPr>
        </p:nvSpPr>
        <p:spPr bwMode="auto">
          <a:noFill/>
          <a:ln>
            <a:miter lim="800000"/>
            <a:headEnd/>
            <a:tailEnd/>
          </a:ln>
        </p:spPr>
        <p:txBody>
          <a:bodyPr/>
          <a:lstStyle/>
          <a:p>
            <a:fld id="{612E043C-6F95-3C44-8DA0-C4565DAC653C}" type="slidenum">
              <a:rPr lang="en-US"/>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In our next steps, we hope to include capability to generate coordinates which then can be used to render 3D models such as the one you see here, but for polymers.</a:t>
            </a:r>
          </a:p>
          <a:p>
            <a:pPr>
              <a:spcBef>
                <a:spcPct val="0"/>
              </a:spcBef>
            </a:pPr>
            <a:r>
              <a:rPr lang="en-US"/>
              <a:t>&lt;&gt;</a:t>
            </a:r>
          </a:p>
          <a:p>
            <a:pPr>
              <a:spcBef>
                <a:spcPct val="0"/>
              </a:spcBef>
            </a:pPr>
            <a:r>
              <a:rPr lang="en-US"/>
              <a:t>We believe our work here will contribute to the scientific community, and play a very important role in making the polymer discovery process much faster and cheaper.</a:t>
            </a:r>
          </a:p>
          <a:p>
            <a:pPr>
              <a:spcBef>
                <a:spcPct val="0"/>
              </a:spcBef>
            </a:pPr>
            <a:r>
              <a:rPr lang="en-US"/>
              <a:t> </a:t>
            </a:r>
          </a:p>
          <a:p>
            <a:pPr>
              <a:spcBef>
                <a:spcPct val="0"/>
              </a:spcBef>
            </a:pPr>
            <a:endParaRPr lang="en-US"/>
          </a:p>
        </p:txBody>
      </p:sp>
      <p:sp>
        <p:nvSpPr>
          <p:cNvPr id="33796" name="Slide Number Placeholder 3"/>
          <p:cNvSpPr>
            <a:spLocks noGrp="1"/>
          </p:cNvSpPr>
          <p:nvPr>
            <p:ph type="sldNum" sz="quarter" idx="5"/>
          </p:nvPr>
        </p:nvSpPr>
        <p:spPr bwMode="auto">
          <a:noFill/>
          <a:ln>
            <a:miter lim="800000"/>
            <a:headEnd/>
            <a:tailEnd/>
          </a:ln>
        </p:spPr>
        <p:txBody>
          <a:bodyPr/>
          <a:lstStyle/>
          <a:p>
            <a:fld id="{72876AB8-89E9-934F-824D-9D26B1E5198E}" type="slidenum">
              <a:rPr lang="en-US"/>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We would like to thank Igor Filippov, the creator of OSRA, for taking time to speak with us and providing valuable information on OSRA and its processes. </a:t>
            </a:r>
          </a:p>
          <a:p>
            <a:pPr>
              <a:spcBef>
                <a:spcPct val="0"/>
              </a:spcBef>
            </a:pPr>
            <a:r>
              <a:rPr lang="en-US"/>
              <a:t> </a:t>
            </a:r>
          </a:p>
          <a:p>
            <a:pPr>
              <a:spcBef>
                <a:spcPct val="0"/>
              </a:spcBef>
            </a:pPr>
            <a:r>
              <a:rPr lang="en-US"/>
              <a:t>Finally we would like to thank IBM, Professor Pat Mantey, and Adrienne (AW-DREE-EN) Harrel of UCSC,  for providing us with funds to be able travel here to present to you today. </a:t>
            </a:r>
          </a:p>
          <a:p>
            <a:pPr>
              <a:spcBef>
                <a:spcPct val="0"/>
              </a:spcBef>
            </a:pPr>
            <a:r>
              <a:rPr lang="en-US"/>
              <a:t> </a:t>
            </a:r>
          </a:p>
          <a:p>
            <a:pPr>
              <a:spcBef>
                <a:spcPct val="0"/>
              </a:spcBef>
            </a:pPr>
            <a:r>
              <a:rPr lang="en-US"/>
              <a:t>On the behalf of the University of California Santa Cruz, </a:t>
            </a:r>
          </a:p>
          <a:p>
            <a:pPr>
              <a:spcBef>
                <a:spcPct val="0"/>
              </a:spcBef>
            </a:pPr>
            <a:r>
              <a:rPr lang="en-US"/>
              <a:t>Thank you!</a:t>
            </a:r>
          </a:p>
        </p:txBody>
      </p:sp>
      <p:sp>
        <p:nvSpPr>
          <p:cNvPr id="35844" name="Slide Number Placeholder 3"/>
          <p:cNvSpPr>
            <a:spLocks noGrp="1"/>
          </p:cNvSpPr>
          <p:nvPr>
            <p:ph type="sldNum" sz="quarter" idx="5"/>
          </p:nvPr>
        </p:nvSpPr>
        <p:spPr bwMode="auto">
          <a:noFill/>
          <a:ln>
            <a:miter lim="800000"/>
            <a:headEnd/>
            <a:tailEnd/>
          </a:ln>
        </p:spPr>
        <p:txBody>
          <a:bodyPr/>
          <a:lstStyle/>
          <a:p>
            <a:fld id="{F6715BBE-1BE3-EC43-A0AF-D3D4759D38E2}" type="slidenum">
              <a:rPr lang="en-US"/>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We’d like to begin by reading you a quote by David Patterson, a Professor of Computer Science at UC Berkeley and a pioneer in a core technology used in ARM processors. </a:t>
            </a:r>
          </a:p>
          <a:p>
            <a:pPr>
              <a:spcBef>
                <a:spcPct val="0"/>
              </a:spcBef>
            </a:pPr>
            <a:r>
              <a:rPr lang="en-US"/>
              <a:t> </a:t>
            </a:r>
          </a:p>
          <a:p>
            <a:pPr>
              <a:spcBef>
                <a:spcPct val="0"/>
              </a:spcBef>
            </a:pPr>
            <a:r>
              <a:rPr lang="en-US"/>
              <a:t>"Someone I spoke with put it this way: in the first 50 years of computer science, we did not need to talk to people in other fields. Since software was so bad and hardware was so slow, it was obvious what to work on. But </a:t>
            </a:r>
            <a:r>
              <a:rPr lang="en-US" b="1"/>
              <a:t>now that we have made so much progress, we should reach out to other fields because we need new challenges to drive our technology</a:t>
            </a:r>
            <a:r>
              <a:rPr lang="en-US"/>
              <a:t>."</a:t>
            </a:r>
          </a:p>
          <a:p>
            <a:pPr>
              <a:spcBef>
                <a:spcPct val="0"/>
              </a:spcBef>
            </a:pPr>
            <a:endParaRPr lang="en-US"/>
          </a:p>
        </p:txBody>
      </p:sp>
      <p:sp>
        <p:nvSpPr>
          <p:cNvPr id="9220" name="Slide Number Placeholder 3"/>
          <p:cNvSpPr>
            <a:spLocks noGrp="1"/>
          </p:cNvSpPr>
          <p:nvPr>
            <p:ph type="sldNum" sz="quarter" idx="5"/>
          </p:nvPr>
        </p:nvSpPr>
        <p:spPr bwMode="auto">
          <a:noFill/>
          <a:ln>
            <a:miter lim="800000"/>
            <a:headEnd/>
            <a:tailEnd/>
          </a:ln>
        </p:spPr>
        <p:txBody>
          <a:bodyPr/>
          <a:lstStyle/>
          <a:p>
            <a:fld id="{4B2CA706-9370-264C-B021-D338CF5DA356}"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p:spPr>
      </p:sp>
      <p:sp>
        <p:nvSpPr>
          <p:cNvPr id="112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Currently, the majority of chemical research is distributed through printed literature. </a:t>
            </a:r>
          </a:p>
          <a:p>
            <a:pPr>
              <a:spcBef>
                <a:spcPct val="0"/>
              </a:spcBef>
            </a:pPr>
            <a:endParaRPr lang="en-US"/>
          </a:p>
          <a:p>
            <a:pPr>
              <a:spcBef>
                <a:spcPct val="0"/>
              </a:spcBef>
            </a:pPr>
            <a:r>
              <a:rPr lang="en-US"/>
              <a:t>Researchers have a need to be able to process images in such literature for working with them digitally. </a:t>
            </a:r>
          </a:p>
          <a:p>
            <a:pPr>
              <a:spcBef>
                <a:spcPct val="0"/>
              </a:spcBef>
            </a:pPr>
            <a:endParaRPr lang="en-US"/>
          </a:p>
          <a:p>
            <a:pPr>
              <a:spcBef>
                <a:spcPct val="0"/>
              </a:spcBef>
            </a:pPr>
            <a:r>
              <a:rPr lang="en-US"/>
              <a:t>While there are currently tools for processing images of normal molecules, there is no support for the more complex polymers. </a:t>
            </a:r>
          </a:p>
          <a:p>
            <a:pPr>
              <a:spcBef>
                <a:spcPct val="0"/>
              </a:spcBef>
            </a:pPr>
            <a:endParaRPr lang="en-US"/>
          </a:p>
          <a:p>
            <a:pPr>
              <a:spcBef>
                <a:spcPct val="0"/>
              </a:spcBef>
            </a:pPr>
            <a:r>
              <a:rPr lang="en-US"/>
              <a:t>There is also a need for storing this information digitally in a manner that would allow for organization and categorization. </a:t>
            </a:r>
          </a:p>
          <a:p>
            <a:pPr>
              <a:spcBef>
                <a:spcPct val="0"/>
              </a:spcBef>
            </a:pPr>
            <a:endParaRPr lang="en-US"/>
          </a:p>
          <a:p>
            <a:pPr>
              <a:spcBef>
                <a:spcPct val="0"/>
              </a:spcBef>
            </a:pPr>
            <a:r>
              <a:rPr lang="en-US"/>
              <a:t>&lt;&gt;</a:t>
            </a:r>
          </a:p>
          <a:p>
            <a:pPr>
              <a:spcBef>
                <a:spcPct val="0"/>
              </a:spcBef>
            </a:pPr>
            <a:endParaRPr lang="en-US"/>
          </a:p>
          <a:p>
            <a:pPr>
              <a:spcBef>
                <a:spcPct val="0"/>
              </a:spcBef>
            </a:pPr>
            <a:r>
              <a:rPr lang="en-US"/>
              <a:t>Allowing researches to process polymer images, store and query them digitally, shortens the research and development cycle for polymer discovery. </a:t>
            </a:r>
          </a:p>
          <a:p>
            <a:pPr>
              <a:spcBef>
                <a:spcPct val="0"/>
              </a:spcBef>
            </a:pPr>
            <a:endParaRPr lang="en-US"/>
          </a:p>
          <a:p>
            <a:pPr>
              <a:spcBef>
                <a:spcPct val="0"/>
              </a:spcBef>
            </a:pPr>
            <a:r>
              <a:rPr lang="en-US"/>
              <a:t>Shortening this cycle will lead to improvements and innovations in countless applications including semi-conductors, nanomaterials, polymeric drug delivery vehicles, and recyclable polymers for green chemistry</a:t>
            </a:r>
          </a:p>
        </p:txBody>
      </p:sp>
      <p:sp>
        <p:nvSpPr>
          <p:cNvPr id="11268" name="Slide Number Placeholder 3"/>
          <p:cNvSpPr>
            <a:spLocks noGrp="1"/>
          </p:cNvSpPr>
          <p:nvPr>
            <p:ph type="sldNum" sz="quarter" idx="5"/>
          </p:nvPr>
        </p:nvSpPr>
        <p:spPr bwMode="auto">
          <a:noFill/>
          <a:ln>
            <a:miter lim="800000"/>
            <a:headEnd/>
            <a:tailEnd/>
          </a:ln>
        </p:spPr>
        <p:txBody>
          <a:bodyPr/>
          <a:lstStyle/>
          <a:p>
            <a:fld id="{D204E6B0-944B-934C-89C7-02E89298DC4C}"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We were asked to add functionality to the Optical Structure Recognition Application, also known as OSRA, the open-source image recognition software for processing molecular diagrams. </a:t>
            </a:r>
          </a:p>
          <a:p>
            <a:pPr>
              <a:spcBef>
                <a:spcPct val="0"/>
              </a:spcBef>
            </a:pPr>
            <a:endParaRPr lang="en-US"/>
          </a:p>
          <a:p>
            <a:pPr>
              <a:spcBef>
                <a:spcPct val="0"/>
              </a:spcBef>
            </a:pPr>
            <a:r>
              <a:rPr lang="en-US"/>
              <a:t>The project required us to add polymer detection, to allow the research team to digitize polymer diagrams.</a:t>
            </a:r>
          </a:p>
          <a:p>
            <a:pPr>
              <a:spcBef>
                <a:spcPct val="0"/>
              </a:spcBef>
            </a:pPr>
            <a:endParaRPr lang="en-US"/>
          </a:p>
          <a:p>
            <a:pPr>
              <a:spcBef>
                <a:spcPct val="0"/>
              </a:spcBef>
            </a:pPr>
            <a:r>
              <a:rPr lang="en-US"/>
              <a:t>We named this Project POSRA, or Polymer – OSRA. </a:t>
            </a:r>
          </a:p>
          <a:p>
            <a:pPr>
              <a:spcBef>
                <a:spcPct val="0"/>
              </a:spcBef>
            </a:pPr>
            <a:r>
              <a:rPr lang="en-US"/>
              <a:t> </a:t>
            </a:r>
          </a:p>
          <a:p>
            <a:pPr>
              <a:spcBef>
                <a:spcPct val="0"/>
              </a:spcBef>
            </a:pPr>
            <a:r>
              <a:rPr lang="en-US"/>
              <a:t>The end goal of this project would involve pre-processing chemical diagrams before passing data to an existing OSRA workflow. </a:t>
            </a:r>
          </a:p>
          <a:p>
            <a:pPr>
              <a:spcBef>
                <a:spcPct val="0"/>
              </a:spcBef>
            </a:pPr>
            <a:endParaRPr lang="en-US"/>
          </a:p>
          <a:p>
            <a:pPr>
              <a:spcBef>
                <a:spcPct val="0"/>
              </a:spcBef>
            </a:pPr>
            <a:r>
              <a:rPr lang="en-US"/>
              <a:t>The application then imports the recognized data into a database, enabling researchers in the published literature to locate polymers based on certain attributes.</a:t>
            </a:r>
          </a:p>
          <a:p>
            <a:pPr>
              <a:spcBef>
                <a:spcPct val="0"/>
              </a:spcBef>
            </a:pPr>
            <a:r>
              <a:rPr lang="en-US"/>
              <a:t>&lt;&gt;</a:t>
            </a:r>
          </a:p>
          <a:p>
            <a:pPr>
              <a:spcBef>
                <a:spcPct val="0"/>
              </a:spcBef>
            </a:pPr>
            <a:r>
              <a:rPr lang="en-US"/>
              <a:t> Corporate-sponsored projects such as this one provide a unique opportunity for students to collaborate with top researchers, engineers, and scientists across a vast array of industries. </a:t>
            </a:r>
          </a:p>
        </p:txBody>
      </p:sp>
      <p:sp>
        <p:nvSpPr>
          <p:cNvPr id="13316" name="Slide Number Placeholder 3"/>
          <p:cNvSpPr>
            <a:spLocks noGrp="1"/>
          </p:cNvSpPr>
          <p:nvPr>
            <p:ph type="sldNum" sz="quarter" idx="5"/>
          </p:nvPr>
        </p:nvSpPr>
        <p:spPr bwMode="auto">
          <a:noFill/>
          <a:ln>
            <a:miter lim="800000"/>
            <a:headEnd/>
            <a:tailEnd/>
          </a:ln>
        </p:spPr>
        <p:txBody>
          <a:bodyPr/>
          <a:lstStyle/>
          <a:p>
            <a:fld id="{BEA15A55-04D8-A842-96C3-192B62B5D911}"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Our team consists of Students from the university of California santa cruz majoring in Computer Science, Computer Engineering, and even Molecular Cell and Developmental Biology. </a:t>
            </a:r>
          </a:p>
          <a:p>
            <a:pPr>
              <a:spcBef>
                <a:spcPct val="0"/>
              </a:spcBef>
            </a:pPr>
            <a:endParaRPr lang="en-US"/>
          </a:p>
          <a:p>
            <a:pPr>
              <a:spcBef>
                <a:spcPct val="0"/>
              </a:spcBef>
            </a:pPr>
            <a:r>
              <a:rPr lang="en-US"/>
              <a:t>We worked together with Research Scientists and Chemists from IBM’s Almaden research facility in San Jose. </a:t>
            </a:r>
          </a:p>
          <a:p>
            <a:pPr>
              <a:spcBef>
                <a:spcPct val="0"/>
              </a:spcBef>
            </a:pPr>
            <a:endParaRPr lang="en-US"/>
          </a:p>
          <a:p>
            <a:pPr>
              <a:spcBef>
                <a:spcPct val="0"/>
              </a:spcBef>
            </a:pPr>
            <a:r>
              <a:rPr lang="en-US"/>
              <a:t>Our Collaboration was facilitated by Professor Linda Werner. </a:t>
            </a:r>
          </a:p>
          <a:p>
            <a:pPr>
              <a:spcBef>
                <a:spcPct val="0"/>
              </a:spcBef>
            </a:pPr>
            <a:endParaRPr lang="en-US"/>
          </a:p>
          <a:p>
            <a:pPr>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02E34EC0-6DD3-D34B-8176-E4A819E3FE0E}"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What is a Polymer Molecule? </a:t>
            </a:r>
          </a:p>
          <a:p>
            <a:pPr>
              <a:spcBef>
                <a:spcPct val="0"/>
              </a:spcBef>
            </a:pPr>
            <a:r>
              <a:rPr lang="en-US"/>
              <a:t>Simply, a polymer molecule is a molecule containing a repeating element, which we refer to as a “repeat Unit”</a:t>
            </a:r>
          </a:p>
          <a:p>
            <a:pPr>
              <a:spcBef>
                <a:spcPct val="0"/>
              </a:spcBef>
            </a:pPr>
            <a:r>
              <a:rPr lang="en-US"/>
              <a:t>                   </a:t>
            </a:r>
          </a:p>
          <a:p>
            <a:pPr>
              <a:spcBef>
                <a:spcPct val="0"/>
              </a:spcBef>
            </a:pPr>
            <a:r>
              <a:rPr lang="en-US"/>
              <a:t>Here are some other aspects of a Polymer Molecule:</a:t>
            </a:r>
          </a:p>
          <a:p>
            <a:pPr>
              <a:spcBef>
                <a:spcPct val="0"/>
              </a:spcBef>
            </a:pPr>
            <a:endParaRPr lang="en-US"/>
          </a:p>
          <a:p>
            <a:pPr>
              <a:spcBef>
                <a:spcPct val="0"/>
              </a:spcBef>
            </a:pPr>
            <a:r>
              <a:rPr lang="en-US"/>
              <a:t>An End Group,                                                                 </a:t>
            </a:r>
          </a:p>
          <a:p>
            <a:pPr>
              <a:spcBef>
                <a:spcPct val="0"/>
              </a:spcBef>
            </a:pPr>
            <a:r>
              <a:rPr lang="en-US"/>
              <a:t>A structural element that is connected to a Repeat Unit and has only a single connecting bond.</a:t>
            </a:r>
          </a:p>
          <a:p>
            <a:pPr>
              <a:spcBef>
                <a:spcPct val="0"/>
              </a:spcBef>
            </a:pPr>
            <a:r>
              <a:rPr lang="en-US"/>
              <a:t> </a:t>
            </a:r>
          </a:p>
          <a:p>
            <a:pPr>
              <a:spcBef>
                <a:spcPct val="0"/>
              </a:spcBef>
            </a:pPr>
            <a:r>
              <a:rPr lang="en-US"/>
              <a:t>A Segment,                                                                   </a:t>
            </a:r>
          </a:p>
          <a:p>
            <a:pPr>
              <a:spcBef>
                <a:spcPct val="0"/>
              </a:spcBef>
            </a:pPr>
            <a:r>
              <a:rPr lang="en-US"/>
              <a:t>A structural element that has at least two connecting bonds, but is not repeated.</a:t>
            </a:r>
          </a:p>
          <a:p>
            <a:pPr>
              <a:spcBef>
                <a:spcPct val="0"/>
              </a:spcBef>
            </a:pPr>
            <a:r>
              <a:rPr lang="en-US"/>
              <a:t> </a:t>
            </a:r>
          </a:p>
          <a:p>
            <a:pPr>
              <a:spcBef>
                <a:spcPct val="0"/>
              </a:spcBef>
            </a:pPr>
            <a:r>
              <a:rPr lang="en-US"/>
              <a:t>Degree</a:t>
            </a:r>
          </a:p>
          <a:p>
            <a:pPr>
              <a:spcBef>
                <a:spcPct val="0"/>
              </a:spcBef>
            </a:pPr>
            <a:r>
              <a:rPr lang="en-US"/>
              <a:t>The number of repetitions of the repeat unit in a polymer</a:t>
            </a:r>
          </a:p>
          <a:p>
            <a:pPr>
              <a:spcBef>
                <a:spcPct val="0"/>
              </a:spcBef>
            </a:pPr>
            <a:r>
              <a:rPr lang="en-US"/>
              <a:t> </a:t>
            </a:r>
          </a:p>
          <a:p>
            <a:pPr>
              <a:spcBef>
                <a:spcPct val="0"/>
              </a:spcBef>
            </a:pPr>
            <a:r>
              <a:rPr lang="en-US"/>
              <a:t>And finally, SMILES,</a:t>
            </a:r>
          </a:p>
          <a:p>
            <a:pPr>
              <a:spcBef>
                <a:spcPct val="0"/>
              </a:spcBef>
            </a:pPr>
            <a:r>
              <a:rPr lang="en-US"/>
              <a:t>A method for representing a chemical structure as a string.</a:t>
            </a:r>
          </a:p>
          <a:p>
            <a:pPr>
              <a:spcBef>
                <a:spcPct val="0"/>
              </a:spcBef>
            </a:pPr>
            <a:endParaRPr lang="en-US"/>
          </a:p>
        </p:txBody>
      </p:sp>
      <p:sp>
        <p:nvSpPr>
          <p:cNvPr id="17412" name="Slide Number Placeholder 3"/>
          <p:cNvSpPr>
            <a:spLocks noGrp="1"/>
          </p:cNvSpPr>
          <p:nvPr>
            <p:ph type="sldNum" sz="quarter" idx="5"/>
          </p:nvPr>
        </p:nvSpPr>
        <p:spPr bwMode="auto">
          <a:noFill/>
          <a:ln>
            <a:miter lim="800000"/>
            <a:headEnd/>
            <a:tailEnd/>
          </a:ln>
        </p:spPr>
        <p:txBody>
          <a:bodyPr/>
          <a:lstStyle/>
          <a:p>
            <a:fld id="{FE5C0F26-AAD1-B441-84F6-614E4A1635B5}"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Now that we know what a polymer is, we can delve into specific aspects of the project.</a:t>
            </a:r>
          </a:p>
          <a:p>
            <a:pPr>
              <a:spcBef>
                <a:spcPct val="0"/>
              </a:spcBef>
            </a:pPr>
            <a:endParaRPr lang="en-US"/>
          </a:p>
          <a:p>
            <a:pPr>
              <a:spcBef>
                <a:spcPct val="0"/>
              </a:spcBef>
            </a:pPr>
            <a:r>
              <a:rPr lang="en-US"/>
              <a:t>Creating the data model was a convergence of two disciplines, mixing the theories of computer science with the relationships within chemistry. </a:t>
            </a:r>
          </a:p>
          <a:p>
            <a:pPr>
              <a:spcBef>
                <a:spcPct val="0"/>
              </a:spcBef>
            </a:pPr>
            <a:endParaRPr lang="en-US"/>
          </a:p>
          <a:p>
            <a:pPr>
              <a:spcBef>
                <a:spcPct val="0"/>
              </a:spcBef>
            </a:pPr>
            <a:r>
              <a:rPr lang="en-US"/>
              <a:t>This was difficult because the project required support for many complex chemical relationships and constraints while providing the ability to query the data.</a:t>
            </a:r>
          </a:p>
          <a:p>
            <a:pPr>
              <a:spcBef>
                <a:spcPct val="0"/>
              </a:spcBef>
            </a:pPr>
            <a:endParaRPr lang="en-US"/>
          </a:p>
        </p:txBody>
      </p:sp>
      <p:sp>
        <p:nvSpPr>
          <p:cNvPr id="19460" name="Slide Number Placeholder 3"/>
          <p:cNvSpPr>
            <a:spLocks noGrp="1"/>
          </p:cNvSpPr>
          <p:nvPr>
            <p:ph type="sldNum" sz="quarter" idx="5"/>
          </p:nvPr>
        </p:nvSpPr>
        <p:spPr bwMode="auto">
          <a:noFill/>
          <a:ln>
            <a:miter lim="800000"/>
            <a:headEnd/>
            <a:tailEnd/>
          </a:ln>
        </p:spPr>
        <p:txBody>
          <a:bodyPr/>
          <a:lstStyle/>
          <a:p>
            <a:fld id="{44C348D3-1A27-B047-9EF9-CD75C6A5A115}"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So the question is this: how does a computer scientist approach the task of creating a data model for polymers? </a:t>
            </a:r>
          </a:p>
          <a:p>
            <a:pPr>
              <a:spcBef>
                <a:spcPct val="0"/>
              </a:spcBef>
            </a:pPr>
            <a:endParaRPr lang="en-US"/>
          </a:p>
          <a:p>
            <a:pPr>
              <a:spcBef>
                <a:spcPct val="0"/>
              </a:spcBef>
            </a:pPr>
            <a:r>
              <a:rPr lang="en-US"/>
              <a:t>We chose to apply the standard process for creating a data model to that of a polymer. </a:t>
            </a:r>
          </a:p>
          <a:p>
            <a:pPr>
              <a:spcBef>
                <a:spcPct val="0"/>
              </a:spcBef>
            </a:pPr>
            <a:r>
              <a:rPr lang="en-US"/>
              <a:t>&lt;&gt; </a:t>
            </a:r>
          </a:p>
          <a:p>
            <a:pPr>
              <a:spcBef>
                <a:spcPct val="0"/>
              </a:spcBef>
            </a:pPr>
            <a:r>
              <a:rPr lang="en-US"/>
              <a:t>The standard process involves the collection of requirements and expectations of the data model.</a:t>
            </a:r>
          </a:p>
          <a:p>
            <a:pPr>
              <a:spcBef>
                <a:spcPct val="0"/>
              </a:spcBef>
            </a:pPr>
            <a:endParaRPr lang="en-US"/>
          </a:p>
          <a:p>
            <a:pPr>
              <a:spcBef>
                <a:spcPct val="0"/>
              </a:spcBef>
            </a:pPr>
            <a:r>
              <a:rPr lang="en-US"/>
              <a:t>A computer scientist then looks at the data and deconstructs it into smaller pieces while considering the relationship between each piece, and determines how this information can be stored and accessed.</a:t>
            </a:r>
          </a:p>
          <a:p>
            <a:pPr>
              <a:spcBef>
                <a:spcPct val="0"/>
              </a:spcBef>
            </a:pPr>
            <a:endParaRPr lang="en-US"/>
          </a:p>
        </p:txBody>
      </p:sp>
      <p:sp>
        <p:nvSpPr>
          <p:cNvPr id="21508" name="Slide Number Placeholder 3"/>
          <p:cNvSpPr>
            <a:spLocks noGrp="1"/>
          </p:cNvSpPr>
          <p:nvPr>
            <p:ph type="sldNum" sz="quarter" idx="5"/>
          </p:nvPr>
        </p:nvSpPr>
        <p:spPr bwMode="auto">
          <a:noFill/>
          <a:ln>
            <a:miter lim="800000"/>
            <a:headEnd/>
            <a:tailEnd/>
          </a:ln>
        </p:spPr>
        <p:txBody>
          <a:bodyPr/>
          <a:lstStyle/>
          <a:p>
            <a:fld id="{E721BB21-518C-0D42-8F30-D29000DD6255}"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The requirements for the data model, provided by the IBM research team, included the ability to store and query polymers, based on properties of individual end groups, repeat units, and segments. </a:t>
            </a:r>
          </a:p>
          <a:p>
            <a:pPr>
              <a:spcBef>
                <a:spcPct val="0"/>
              </a:spcBef>
            </a:pPr>
            <a:r>
              <a:rPr lang="en-US"/>
              <a:t> &lt;&gt;</a:t>
            </a:r>
          </a:p>
          <a:p>
            <a:pPr>
              <a:spcBef>
                <a:spcPct val="0"/>
              </a:spcBef>
            </a:pPr>
            <a:r>
              <a:rPr lang="en-US"/>
              <a:t>We chose to use the logical separation that already exists in polymers to deconstruct the data where repeat units, end groups, and segments would be considered individual pieces.</a:t>
            </a:r>
          </a:p>
          <a:p>
            <a:pPr>
              <a:spcBef>
                <a:spcPct val="0"/>
              </a:spcBef>
            </a:pPr>
            <a:r>
              <a:rPr lang="en-US"/>
              <a:t> &lt;&gt;</a:t>
            </a:r>
          </a:p>
          <a:p>
            <a:pPr>
              <a:spcBef>
                <a:spcPct val="0"/>
              </a:spcBef>
            </a:pPr>
            <a:r>
              <a:rPr lang="en-US"/>
              <a:t>The relationships between these were taken from the definitions of each type of piece. </a:t>
            </a:r>
          </a:p>
          <a:p>
            <a:pPr>
              <a:spcBef>
                <a:spcPct val="0"/>
              </a:spcBef>
            </a:pPr>
            <a:r>
              <a:rPr lang="en-US"/>
              <a:t> &lt;&gt;</a:t>
            </a:r>
          </a:p>
          <a:p>
            <a:pPr>
              <a:spcBef>
                <a:spcPct val="0"/>
              </a:spcBef>
            </a:pPr>
            <a:r>
              <a:rPr lang="en-US"/>
              <a:t>Finally, we decided to store everything as a segment and enforce constraints based on its specific properties. </a:t>
            </a:r>
          </a:p>
          <a:p>
            <a:pPr>
              <a:spcBef>
                <a:spcPct val="0"/>
              </a:spcBef>
            </a:pPr>
            <a:endParaRPr lang="en-US"/>
          </a:p>
          <a:p>
            <a:pPr>
              <a:spcBef>
                <a:spcPct val="0"/>
              </a:spcBef>
            </a:pPr>
            <a:r>
              <a:rPr lang="en-US"/>
              <a:t>For example, a repeat unit is a segment with a degree greater than 1 and containing 2 bonds. </a:t>
            </a:r>
          </a:p>
          <a:p>
            <a:pPr>
              <a:spcBef>
                <a:spcPct val="0"/>
              </a:spcBef>
            </a:pPr>
            <a:endParaRPr lang="en-US"/>
          </a:p>
        </p:txBody>
      </p:sp>
      <p:sp>
        <p:nvSpPr>
          <p:cNvPr id="23556" name="Slide Number Placeholder 3"/>
          <p:cNvSpPr>
            <a:spLocks noGrp="1"/>
          </p:cNvSpPr>
          <p:nvPr>
            <p:ph type="sldNum" sz="quarter" idx="5"/>
          </p:nvPr>
        </p:nvSpPr>
        <p:spPr bwMode="auto">
          <a:noFill/>
          <a:ln>
            <a:miter lim="800000"/>
            <a:headEnd/>
            <a:tailEnd/>
          </a:ln>
        </p:spPr>
        <p:txBody>
          <a:bodyPr/>
          <a:lstStyle/>
          <a:p>
            <a:fld id="{53E9560A-E125-5D4B-80A0-C66723D44AC9}"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A27E1D7B-243D-F348-A46B-83B197846F4E}" type="datetimeFigureOut">
              <a:rPr lang="en-US"/>
              <a:pPr/>
              <a:t>6/5/14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a:t>
            </a:r>
            <a:endParaRPr lang="en-US" dirty="0"/>
          </a:p>
        </p:txBody>
      </p:sp>
      <p:sp>
        <p:nvSpPr>
          <p:cNvPr id="6" name="Slide Number Placeholder 5"/>
          <p:cNvSpPr>
            <a:spLocks noGrp="1"/>
          </p:cNvSpPr>
          <p:nvPr>
            <p:ph type="sldNum" sz="quarter" idx="12"/>
          </p:nvPr>
        </p:nvSpPr>
        <p:spPr/>
        <p:txBody>
          <a:bodyPr/>
          <a:lstStyle>
            <a:lvl1pPr>
              <a:defRPr/>
            </a:lvl1pPr>
          </a:lstStyle>
          <a:p>
            <a:fld id="{F81D5CB2-CE80-184E-89BD-8ECFC9BCB83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0141433-5D7C-BF4D-8A36-36117AEE0B6A}" type="datetimeFigureOut">
              <a:rPr lang="en-US"/>
              <a:pPr/>
              <a:t>6/5/14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a:t>
            </a:r>
            <a:endParaRPr lang="en-US" dirty="0"/>
          </a:p>
        </p:txBody>
      </p:sp>
      <p:sp>
        <p:nvSpPr>
          <p:cNvPr id="7" name="Slide Number Placeholder 5"/>
          <p:cNvSpPr>
            <a:spLocks noGrp="1"/>
          </p:cNvSpPr>
          <p:nvPr>
            <p:ph type="sldNum" sz="quarter" idx="12"/>
          </p:nvPr>
        </p:nvSpPr>
        <p:spPr/>
        <p:txBody>
          <a:bodyPr/>
          <a:lstStyle>
            <a:lvl1pPr>
              <a:defRPr/>
            </a:lvl1pPr>
          </a:lstStyle>
          <a:p>
            <a:fld id="{87826810-0497-394A-A474-8AA541B8BAC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602E037-2E99-D741-9B0B-078D770153C6}" type="datetimeFigureOut">
              <a:rPr lang="en-US"/>
              <a:pPr/>
              <a:t>6/5/14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a:t>
            </a:r>
            <a:endParaRPr lang="en-US" dirty="0"/>
          </a:p>
        </p:txBody>
      </p:sp>
      <p:sp>
        <p:nvSpPr>
          <p:cNvPr id="6" name="Slide Number Placeholder 5"/>
          <p:cNvSpPr>
            <a:spLocks noGrp="1"/>
          </p:cNvSpPr>
          <p:nvPr>
            <p:ph type="sldNum" sz="quarter" idx="12"/>
          </p:nvPr>
        </p:nvSpPr>
        <p:spPr/>
        <p:txBody>
          <a:bodyPr/>
          <a:lstStyle>
            <a:lvl1pPr>
              <a:defRPr/>
            </a:lvl1pPr>
          </a:lstStyle>
          <a:p>
            <a:fld id="{0569E81C-D8B4-1D44-88B8-C148B8715CF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Quote with Caption">
    <p:spTree>
      <p:nvGrpSpPr>
        <p:cNvPr id="1" name=""/>
        <p:cNvGrpSpPr/>
        <p:nvPr/>
      </p:nvGrpSpPr>
      <p:grpSpPr>
        <a:xfrm>
          <a:off x="0" y="0"/>
          <a:ext cx="0" cy="0"/>
          <a:chOff x="0" y="0"/>
          <a:chExt cx="0" cy="0"/>
        </a:xfrm>
      </p:grpSpPr>
      <p:sp>
        <p:nvSpPr>
          <p:cNvPr id="5" name="TextBox 4"/>
          <p:cNvSpPr txBox="1"/>
          <p:nvPr/>
        </p:nvSpPr>
        <p:spPr>
          <a:xfrm>
            <a:off x="674688" y="971550"/>
            <a:ext cx="600075" cy="1970088"/>
          </a:xfrm>
          <a:prstGeom prst="rect">
            <a:avLst/>
          </a:prstGeom>
          <a:noFill/>
        </p:spPr>
        <p:txBody>
          <a:bodyPr>
            <a:prstTxWarp prst="textNoShape">
              <a:avLst/>
            </a:prstTxWarp>
            <a:spAutoFit/>
          </a:bodyPr>
          <a:lstStyle/>
          <a:p>
            <a:pPr algn="r" eaLnBrk="1" hangingPunct="1"/>
            <a:r>
              <a:rPr lang="en-US" sz="12200">
                <a:solidFill>
                  <a:srgbClr val="8AD0D6"/>
                </a:solidFill>
                <a:latin typeface="Arial" pitchFamily="-112" charset="0"/>
              </a:rPr>
              <a:t>“</a:t>
            </a:r>
          </a:p>
        </p:txBody>
      </p:sp>
      <p:sp>
        <p:nvSpPr>
          <p:cNvPr id="6" name="TextBox 5"/>
          <p:cNvSpPr txBox="1"/>
          <p:nvPr/>
        </p:nvSpPr>
        <p:spPr>
          <a:xfrm>
            <a:off x="6999288" y="2613025"/>
            <a:ext cx="601662" cy="1970088"/>
          </a:xfrm>
          <a:prstGeom prst="rect">
            <a:avLst/>
          </a:prstGeom>
          <a:noFill/>
        </p:spPr>
        <p:txBody>
          <a:bodyPr>
            <a:prstTxWarp prst="textNoShape">
              <a:avLst/>
            </a:prstTxWarp>
            <a:spAutoFit/>
          </a:bodyPr>
          <a:lstStyle/>
          <a:p>
            <a:pPr algn="r" eaLnBrk="1" hangingPunct="1"/>
            <a:r>
              <a:rPr lang="en-US" sz="12200">
                <a:solidFill>
                  <a:srgbClr val="8AD0D6"/>
                </a:solidFill>
                <a:latin typeface="Arial" pitchFamily="-112" charset="0"/>
              </a:rPr>
              <a:t>”</a:t>
            </a:r>
          </a:p>
        </p:txBody>
      </p:sp>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5"/>
          </p:nvPr>
        </p:nvSpPr>
        <p:spPr/>
        <p:txBody>
          <a:bodyPr/>
          <a:lstStyle>
            <a:lvl1pPr>
              <a:defRPr/>
            </a:lvl1pPr>
          </a:lstStyle>
          <a:p>
            <a:fld id="{613F567F-7AEB-8A4D-9751-D3BECE47D56A}" type="datetimeFigureOut">
              <a:rPr lang="en-US"/>
              <a:pPr/>
              <a:t>6/5/14</a:t>
            </a:fld>
            <a:endParaRPr lang="en-US"/>
          </a:p>
        </p:txBody>
      </p:sp>
      <p:sp>
        <p:nvSpPr>
          <p:cNvPr id="8" name="Footer Placeholder 4"/>
          <p:cNvSpPr>
            <a:spLocks noGrp="1"/>
          </p:cNvSpPr>
          <p:nvPr>
            <p:ph type="ftr" sz="quarter" idx="16"/>
          </p:nvPr>
        </p:nvSpPr>
        <p:spPr/>
        <p:txBody>
          <a:bodyPr/>
          <a:lstStyle>
            <a:lvl1pPr>
              <a:defRPr/>
            </a:lvl1pPr>
          </a:lstStyle>
          <a:p>
            <a:pPr>
              <a:defRPr/>
            </a:pPr>
            <a:r>
              <a:rPr lang="en-US"/>
              <a:t>
              </a:t>
            </a:r>
            <a:endParaRPr lang="en-US" dirty="0"/>
          </a:p>
        </p:txBody>
      </p:sp>
      <p:sp>
        <p:nvSpPr>
          <p:cNvPr id="9" name="Slide Number Placeholder 5"/>
          <p:cNvSpPr>
            <a:spLocks noGrp="1"/>
          </p:cNvSpPr>
          <p:nvPr>
            <p:ph type="sldNum" sz="quarter" idx="17"/>
          </p:nvPr>
        </p:nvSpPr>
        <p:spPr/>
        <p:txBody>
          <a:bodyPr/>
          <a:lstStyle>
            <a:lvl1pPr>
              <a:defRPr/>
            </a:lvl1pPr>
          </a:lstStyle>
          <a:p>
            <a:fld id="{3A8ED92B-6BBB-484D-8828-6250010A7A5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6CCFFA0-C443-1C40-85F0-35B6EE9DC239}" type="datetimeFigureOut">
              <a:rPr lang="en-US"/>
              <a:pPr/>
              <a:t>6/5/14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a:t>
            </a:r>
            <a:endParaRPr lang="en-US" dirty="0"/>
          </a:p>
        </p:txBody>
      </p:sp>
      <p:sp>
        <p:nvSpPr>
          <p:cNvPr id="6" name="Slide Number Placeholder 5"/>
          <p:cNvSpPr>
            <a:spLocks noGrp="1"/>
          </p:cNvSpPr>
          <p:nvPr>
            <p:ph type="sldNum" sz="quarter" idx="12"/>
          </p:nvPr>
        </p:nvSpPr>
        <p:spPr/>
        <p:txBody>
          <a:bodyPr/>
          <a:lstStyle>
            <a:lvl1pPr>
              <a:defRPr/>
            </a:lvl1pPr>
          </a:lstStyle>
          <a:p>
            <a:fld id="{9333ABA3-9678-704C-BE68-B74BDF88B3B6}"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lumn">
    <p:spTree>
      <p:nvGrpSpPr>
        <p:cNvPr id="1" name=""/>
        <p:cNvGrpSpPr/>
        <p:nvPr/>
      </p:nvGrpSpPr>
      <p:grpSpPr>
        <a:xfrm>
          <a:off x="0" y="0"/>
          <a:ext cx="0" cy="0"/>
          <a:chOff x="0" y="0"/>
          <a:chExt cx="0" cy="0"/>
        </a:xfrm>
      </p:grpSpPr>
      <p:cxnSp>
        <p:nvCxnSpPr>
          <p:cNvPr id="9" name="Straight Connector 8"/>
          <p:cNvCxnSpPr/>
          <p:nvPr/>
        </p:nvCxnSpPr>
        <p:spPr>
          <a:xfrm>
            <a:off x="2795588"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2228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3"/>
          <p:cNvSpPr>
            <a:spLocks noGrp="1"/>
          </p:cNvSpPr>
          <p:nvPr>
            <p:ph type="dt" sz="half" idx="18"/>
          </p:nvPr>
        </p:nvSpPr>
        <p:spPr/>
        <p:txBody>
          <a:bodyPr/>
          <a:lstStyle>
            <a:lvl1pPr>
              <a:defRPr/>
            </a:lvl1pPr>
          </a:lstStyle>
          <a:p>
            <a:fld id="{A2B73B1F-CEC2-114B-9076-7099E56C4A11}" type="datetimeFigureOut">
              <a:rPr lang="en-US"/>
              <a:pPr/>
              <a:t>6/5/14</a:t>
            </a:fld>
            <a:endParaRPr lang="en-US"/>
          </a:p>
        </p:txBody>
      </p:sp>
      <p:sp>
        <p:nvSpPr>
          <p:cNvPr id="12" name="Footer Placeholder 4"/>
          <p:cNvSpPr>
            <a:spLocks noGrp="1"/>
          </p:cNvSpPr>
          <p:nvPr>
            <p:ph type="ftr" sz="quarter" idx="19"/>
          </p:nvPr>
        </p:nvSpPr>
        <p:spPr/>
        <p:txBody>
          <a:bodyPr/>
          <a:lstStyle>
            <a:lvl1pPr>
              <a:defRPr/>
            </a:lvl1pPr>
          </a:lstStyle>
          <a:p>
            <a:pPr>
              <a:defRPr/>
            </a:pPr>
            <a:r>
              <a:rPr lang="en-US"/>
              <a:t>
              </a:t>
            </a:r>
            <a:endParaRPr lang="en-US" dirty="0"/>
          </a:p>
        </p:txBody>
      </p:sp>
      <p:sp>
        <p:nvSpPr>
          <p:cNvPr id="13" name="Slide Number Placeholder 5"/>
          <p:cNvSpPr>
            <a:spLocks noGrp="1"/>
          </p:cNvSpPr>
          <p:nvPr>
            <p:ph type="sldNum" sz="quarter" idx="20"/>
          </p:nvPr>
        </p:nvSpPr>
        <p:spPr/>
        <p:txBody>
          <a:bodyPr/>
          <a:lstStyle>
            <a:lvl1pPr>
              <a:defRPr/>
            </a:lvl1pPr>
          </a:lstStyle>
          <a:p>
            <a:fld id="{884B9745-8F5C-8944-9EB8-4A0D5E49FBE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2795588"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2228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2" name="Text Placeholder 3"/>
          <p:cNvSpPr>
            <a:spLocks noGrp="1"/>
          </p:cNvSpPr>
          <p:nvPr>
            <p:ph type="body" sz="half" idx="18"/>
          </p:nvPr>
        </p:nvSpPr>
        <p:spPr>
          <a:xfrm>
            <a:off x="489475" y="4827212"/>
            <a:ext cx="2205612"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3" name="Text Placeholder 3"/>
          <p:cNvSpPr>
            <a:spLocks noGrp="1"/>
          </p:cNvSpPr>
          <p:nvPr>
            <p:ph type="body" sz="half" idx="19"/>
          </p:nvPr>
        </p:nvSpPr>
        <p:spPr>
          <a:xfrm>
            <a:off x="2916776" y="4827211"/>
            <a:ext cx="2201378"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4" name="Text Placeholder 3"/>
          <p:cNvSpPr>
            <a:spLocks noGrp="1"/>
          </p:cNvSpPr>
          <p:nvPr>
            <p:ph type="body" sz="half" idx="20"/>
          </p:nvPr>
        </p:nvSpPr>
        <p:spPr>
          <a:xfrm>
            <a:off x="5344824" y="4827209"/>
            <a:ext cx="2202571"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3"/>
          <p:cNvSpPr>
            <a:spLocks noGrp="1"/>
          </p:cNvSpPr>
          <p:nvPr>
            <p:ph type="dt" sz="half" idx="23"/>
          </p:nvPr>
        </p:nvSpPr>
        <p:spPr/>
        <p:txBody>
          <a:bodyPr/>
          <a:lstStyle>
            <a:lvl1pPr>
              <a:defRPr/>
            </a:lvl1pPr>
          </a:lstStyle>
          <a:p>
            <a:fld id="{91AEFE9A-5A98-FA48-8B60-C950E1741604}" type="datetimeFigureOut">
              <a:rPr lang="en-US"/>
              <a:pPr/>
              <a:t>6/5/14</a:t>
            </a:fld>
            <a:endParaRPr lang="en-US"/>
          </a:p>
        </p:txBody>
      </p:sp>
      <p:sp>
        <p:nvSpPr>
          <p:cNvPr id="16" name="Footer Placeholder 4"/>
          <p:cNvSpPr>
            <a:spLocks noGrp="1"/>
          </p:cNvSpPr>
          <p:nvPr>
            <p:ph type="ftr" sz="quarter" idx="24"/>
          </p:nvPr>
        </p:nvSpPr>
        <p:spPr/>
        <p:txBody>
          <a:bodyPr/>
          <a:lstStyle>
            <a:lvl1pPr>
              <a:defRPr/>
            </a:lvl1pPr>
          </a:lstStyle>
          <a:p>
            <a:pPr>
              <a:defRPr/>
            </a:pPr>
            <a:r>
              <a:rPr lang="en-US"/>
              <a:t>
              </a:t>
            </a:r>
            <a:endParaRPr lang="en-US" dirty="0"/>
          </a:p>
        </p:txBody>
      </p:sp>
      <p:sp>
        <p:nvSpPr>
          <p:cNvPr id="17" name="Slide Number Placeholder 5"/>
          <p:cNvSpPr>
            <a:spLocks noGrp="1"/>
          </p:cNvSpPr>
          <p:nvPr>
            <p:ph type="sldNum" sz="quarter" idx="25"/>
          </p:nvPr>
        </p:nvSpPr>
        <p:spPr/>
        <p:txBody>
          <a:bodyPr/>
          <a:lstStyle>
            <a:lvl1pPr>
              <a:defRPr/>
            </a:lvl1pPr>
          </a:lstStyle>
          <a:p>
            <a:fld id="{F4180934-F7A0-E24E-BD5F-A7EC71CBD338}"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965A6A6C-FEB7-9A47-AA7D-A7449F7E0734}" type="datetimeFigureOut">
              <a:rPr lang="en-US"/>
              <a:pPr/>
              <a:t>6/5/14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a:t>
            </a:r>
            <a:endParaRPr lang="en-US" dirty="0"/>
          </a:p>
        </p:txBody>
      </p:sp>
      <p:sp>
        <p:nvSpPr>
          <p:cNvPr id="6" name="Slide Number Placeholder 5"/>
          <p:cNvSpPr>
            <a:spLocks noGrp="1"/>
          </p:cNvSpPr>
          <p:nvPr>
            <p:ph type="sldNum" sz="quarter" idx="12"/>
          </p:nvPr>
        </p:nvSpPr>
        <p:spPr/>
        <p:txBody>
          <a:bodyPr/>
          <a:lstStyle>
            <a:lvl1pPr>
              <a:defRPr/>
            </a:lvl1pPr>
          </a:lstStyle>
          <a:p>
            <a:fld id="{C7C4CDA5-D9E5-6A45-9A13-D9FE49910F18}"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39D8B487-A92B-7C48-89DB-D8733BCC209D}" type="datetimeFigureOut">
              <a:rPr lang="en-US"/>
              <a:pPr/>
              <a:t>6/5/14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a:t>
            </a:r>
            <a:endParaRPr lang="en-US" dirty="0"/>
          </a:p>
        </p:txBody>
      </p:sp>
      <p:sp>
        <p:nvSpPr>
          <p:cNvPr id="6" name="Slide Number Placeholder 5"/>
          <p:cNvSpPr>
            <a:spLocks noGrp="1"/>
          </p:cNvSpPr>
          <p:nvPr>
            <p:ph type="sldNum" sz="quarter" idx="12"/>
          </p:nvPr>
        </p:nvSpPr>
        <p:spPr/>
        <p:txBody>
          <a:bodyPr/>
          <a:lstStyle>
            <a:lvl1pPr>
              <a:defRPr/>
            </a:lvl1pPr>
          </a:lstStyle>
          <a:p>
            <a:fld id="{8EA5DDF8-C335-6547-BADA-493E9E4B0A8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35FADF02-826D-5E4B-958C-20FA3AA25F1A}" type="datetimeFigureOut">
              <a:rPr lang="en-US"/>
              <a:pPr/>
              <a:t>6/5/14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a:t>
            </a:r>
            <a:endParaRPr lang="en-US" dirty="0"/>
          </a:p>
        </p:txBody>
      </p:sp>
      <p:sp>
        <p:nvSpPr>
          <p:cNvPr id="6" name="Slide Number Placeholder 5"/>
          <p:cNvSpPr>
            <a:spLocks noGrp="1"/>
          </p:cNvSpPr>
          <p:nvPr>
            <p:ph type="sldNum" sz="quarter" idx="12"/>
          </p:nvPr>
        </p:nvSpPr>
        <p:spPr/>
        <p:txBody>
          <a:bodyPr/>
          <a:lstStyle>
            <a:lvl1pPr>
              <a:defRPr/>
            </a:lvl1pPr>
          </a:lstStyle>
          <a:p>
            <a:fld id="{EB6C603E-0DFC-8942-A912-83816A81BD9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578E9BD-7EB2-CC49-B159-9B24A692371A}" type="datetimeFigureOut">
              <a:rPr lang="en-US"/>
              <a:pPr/>
              <a:t>6/5/14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a:t>
            </a:r>
            <a:endParaRPr lang="en-US" dirty="0"/>
          </a:p>
        </p:txBody>
      </p:sp>
      <p:sp>
        <p:nvSpPr>
          <p:cNvPr id="6" name="Slide Number Placeholder 5"/>
          <p:cNvSpPr>
            <a:spLocks noGrp="1"/>
          </p:cNvSpPr>
          <p:nvPr>
            <p:ph type="sldNum" sz="quarter" idx="12"/>
          </p:nvPr>
        </p:nvSpPr>
        <p:spPr/>
        <p:txBody>
          <a:bodyPr/>
          <a:lstStyle>
            <a:lvl1pPr>
              <a:defRPr/>
            </a:lvl1pPr>
          </a:lstStyle>
          <a:p>
            <a:fld id="{E26FF156-7CCE-1640-975A-E30565E11BC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fld id="{948398AF-3FEA-3B47-80F6-863956DF62C0}" type="datetimeFigureOut">
              <a:rPr lang="en-US"/>
              <a:pPr/>
              <a:t>6/5/14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a:t>
            </a:r>
            <a:endParaRPr lang="en-US" dirty="0"/>
          </a:p>
        </p:txBody>
      </p:sp>
      <p:sp>
        <p:nvSpPr>
          <p:cNvPr id="7" name="Slide Number Placeholder 5"/>
          <p:cNvSpPr>
            <a:spLocks noGrp="1"/>
          </p:cNvSpPr>
          <p:nvPr>
            <p:ph type="sldNum" sz="quarter" idx="12"/>
          </p:nvPr>
        </p:nvSpPr>
        <p:spPr/>
        <p:txBody>
          <a:bodyPr/>
          <a:lstStyle>
            <a:lvl1pPr>
              <a:defRPr/>
            </a:lvl1pPr>
          </a:lstStyle>
          <a:p>
            <a:fld id="{560448F5-5256-C442-8D45-7E14B15C7E6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fld id="{A5959BBA-FE05-AA4B-BE14-E89F32CAC5EA}" type="datetimeFigureOut">
              <a:rPr lang="en-US"/>
              <a:pPr/>
              <a:t>6/5/14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
              </a:t>
            </a:r>
            <a:endParaRPr lang="en-US" dirty="0"/>
          </a:p>
        </p:txBody>
      </p:sp>
      <p:sp>
        <p:nvSpPr>
          <p:cNvPr id="9" name="Slide Number Placeholder 5"/>
          <p:cNvSpPr>
            <a:spLocks noGrp="1"/>
          </p:cNvSpPr>
          <p:nvPr>
            <p:ph type="sldNum" sz="quarter" idx="12"/>
          </p:nvPr>
        </p:nvSpPr>
        <p:spPr/>
        <p:txBody>
          <a:bodyPr/>
          <a:lstStyle>
            <a:lvl1pPr>
              <a:defRPr/>
            </a:lvl1pPr>
          </a:lstStyle>
          <a:p>
            <a:fld id="{BA7679A4-2058-9746-B4F6-A9A495AA216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F3F78B50-EC62-844D-83BE-9C6F7D593C17}" type="datetimeFigureOut">
              <a:rPr lang="en-US"/>
              <a:pPr/>
              <a:t>6/5/14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
              </a:t>
            </a:r>
            <a:endParaRPr lang="en-US" dirty="0"/>
          </a:p>
        </p:txBody>
      </p:sp>
      <p:sp>
        <p:nvSpPr>
          <p:cNvPr id="5" name="Slide Number Placeholder 5"/>
          <p:cNvSpPr>
            <a:spLocks noGrp="1"/>
          </p:cNvSpPr>
          <p:nvPr>
            <p:ph type="sldNum" sz="quarter" idx="12"/>
          </p:nvPr>
        </p:nvSpPr>
        <p:spPr/>
        <p:txBody>
          <a:bodyPr/>
          <a:lstStyle>
            <a:lvl1pPr>
              <a:defRPr/>
            </a:lvl1pPr>
          </a:lstStyle>
          <a:p>
            <a:fld id="{D99F10B8-FD67-F54C-A4F4-EE53F3C93B8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1AA0203-1BBA-D34F-B13E-B450247A8725}" type="datetimeFigureOut">
              <a:rPr lang="en-US"/>
              <a:pPr/>
              <a:t>6/5/14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
              </a:t>
            </a:r>
            <a:endParaRPr lang="en-US" dirty="0"/>
          </a:p>
        </p:txBody>
      </p:sp>
      <p:sp>
        <p:nvSpPr>
          <p:cNvPr id="4" name="Slide Number Placeholder 5"/>
          <p:cNvSpPr>
            <a:spLocks noGrp="1"/>
          </p:cNvSpPr>
          <p:nvPr>
            <p:ph type="sldNum" sz="quarter" idx="12"/>
          </p:nvPr>
        </p:nvSpPr>
        <p:spPr/>
        <p:txBody>
          <a:bodyPr/>
          <a:lstStyle>
            <a:lvl1pPr>
              <a:defRPr/>
            </a:lvl1pPr>
          </a:lstStyle>
          <a:p>
            <a:fld id="{1ACD616E-E178-D948-B442-B8241896437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6C38F6C-E169-B24F-892E-982F4DFF094A}" type="datetimeFigureOut">
              <a:rPr lang="en-US"/>
              <a:pPr/>
              <a:t>6/5/14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a:t>
            </a:r>
            <a:endParaRPr lang="en-US" dirty="0"/>
          </a:p>
        </p:txBody>
      </p:sp>
      <p:sp>
        <p:nvSpPr>
          <p:cNvPr id="7" name="Slide Number Placeholder 5"/>
          <p:cNvSpPr>
            <a:spLocks noGrp="1"/>
          </p:cNvSpPr>
          <p:nvPr>
            <p:ph type="sldNum" sz="quarter" idx="12"/>
          </p:nvPr>
        </p:nvSpPr>
        <p:spPr/>
        <p:txBody>
          <a:bodyPr/>
          <a:lstStyle>
            <a:lvl1pPr>
              <a:defRPr/>
            </a:lvl1pPr>
          </a:lstStyle>
          <a:p>
            <a:fld id="{2E07EA60-B53C-B64A-A34C-74F4ECCA09D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C2C08BA-BDE9-4B47-9004-3686D793340F}" type="datetimeFigureOut">
              <a:rPr lang="en-US"/>
              <a:pPr/>
              <a:t>6/5/14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a:t>
            </a:r>
            <a:endParaRPr lang="en-US" dirty="0"/>
          </a:p>
        </p:txBody>
      </p:sp>
      <p:sp>
        <p:nvSpPr>
          <p:cNvPr id="7" name="Slide Number Placeholder 5"/>
          <p:cNvSpPr>
            <a:spLocks noGrp="1"/>
          </p:cNvSpPr>
          <p:nvPr>
            <p:ph type="sldNum" sz="quarter" idx="12"/>
          </p:nvPr>
        </p:nvSpPr>
        <p:spPr/>
        <p:txBody>
          <a:bodyPr/>
          <a:lstStyle>
            <a:lvl1pPr>
              <a:defRPr/>
            </a:lvl1pPr>
          </a:lstStyle>
          <a:p>
            <a:fld id="{D714598F-E6BC-3549-8443-4EBA714522D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1" name="Title Placeholder 1"/>
          <p:cNvSpPr>
            <a:spLocks noGrp="1"/>
          </p:cNvSpPr>
          <p:nvPr>
            <p:ph type="title"/>
          </p:nvPr>
        </p:nvSpPr>
        <p:spPr bwMode="auto">
          <a:xfrm>
            <a:off x="484188" y="452438"/>
            <a:ext cx="7056437" cy="1400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42" name="Text Placeholder 2"/>
          <p:cNvSpPr>
            <a:spLocks noGrp="1"/>
          </p:cNvSpPr>
          <p:nvPr>
            <p:ph type="body" idx="1"/>
          </p:nvPr>
        </p:nvSpPr>
        <p:spPr bwMode="auto">
          <a:xfrm>
            <a:off x="827088" y="2052638"/>
            <a:ext cx="6711950" cy="4195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7494588" y="1828800"/>
            <a:ext cx="9906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sz="1100">
                <a:solidFill>
                  <a:srgbClr val="FFFFFF"/>
                </a:solidFill>
              </a:defRPr>
            </a:lvl1pPr>
          </a:lstStyle>
          <a:p>
            <a:fld id="{DD6A6E30-713B-3943-AFCE-140E47231C35}" type="datetimeFigureOut">
              <a:rPr lang="en-US"/>
              <a:pPr/>
              <a:t>6/5/14</a:t>
            </a:fld>
            <a:endParaRPr lang="en-US"/>
          </a:p>
        </p:txBody>
      </p:sp>
      <p:sp>
        <p:nvSpPr>
          <p:cNvPr id="5" name="Footer Placeholder 4"/>
          <p:cNvSpPr>
            <a:spLocks noGrp="1"/>
          </p:cNvSpPr>
          <p:nvPr>
            <p:ph type="ftr" sz="quarter" idx="3"/>
          </p:nvPr>
        </p:nvSpPr>
        <p:spPr>
          <a:xfrm rot="5400000">
            <a:off x="6233318" y="3263107"/>
            <a:ext cx="3859213" cy="228600"/>
          </a:xfrm>
          <a:prstGeom prst="rect">
            <a:avLst/>
          </a:prstGeom>
        </p:spPr>
        <p:txBody>
          <a:bodyPr vert="horz" lIns="91440" tIns="45720" rIns="91440" bIns="45720" rtlCol="0" anchor="b"/>
          <a:lstStyle>
            <a:lvl1pPr algn="l" eaLnBrk="1" fontAlgn="auto" hangingPunct="1">
              <a:spcBef>
                <a:spcPts val="0"/>
              </a:spcBef>
              <a:spcAft>
                <a:spcPts val="0"/>
              </a:spcAft>
              <a:defRPr sz="1100" b="0" i="0" smtClean="0">
                <a:solidFill>
                  <a:schemeClr val="tx1">
                    <a:tint val="75000"/>
                    <a:alpha val="60000"/>
                  </a:schemeClr>
                </a:solidFill>
                <a:latin typeface="+mn-lt"/>
              </a:defRPr>
            </a:lvl1pPr>
          </a:lstStyle>
          <a:p>
            <a:pPr>
              <a:defRPr/>
            </a:pPr>
            <a:r>
              <a:rPr lang="en-US"/>
              <a:t>
              </a:t>
            </a:r>
            <a:endParaRPr lang="en-US" dirty="0"/>
          </a:p>
        </p:txBody>
      </p:sp>
      <p:sp>
        <p:nvSpPr>
          <p:cNvPr id="6" name="Slide Number Placeholder 5"/>
          <p:cNvSpPr>
            <a:spLocks noGrp="1"/>
          </p:cNvSpPr>
          <p:nvPr>
            <p:ph type="sldNum" sz="quarter" idx="4"/>
          </p:nvPr>
        </p:nvSpPr>
        <p:spPr bwMode="gray">
          <a:xfrm>
            <a:off x="7766050" y="295275"/>
            <a:ext cx="628650" cy="7683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2800">
                <a:solidFill>
                  <a:srgbClr val="FFFFFF"/>
                </a:solidFill>
              </a:defRPr>
            </a:lvl1pPr>
          </a:lstStyle>
          <a:p>
            <a:fld id="{9A42046D-AB31-D84D-96BA-ED1BB723422E}"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40" r:id="rId12"/>
    <p:sldLayoutId id="2147483737" r:id="rId13"/>
    <p:sldLayoutId id="2147483741" r:id="rId14"/>
    <p:sldLayoutId id="2147483742" r:id="rId15"/>
    <p:sldLayoutId id="2147483738" r:id="rId16"/>
    <p:sldLayoutId id="2147483739" r:id="rId17"/>
  </p:sldLayoutIdLst>
  <p:timing>
    <p:tnLst>
      <p:par>
        <p:cTn id="1" dur="indefinite" restart="never" nodeType="tmRoot"/>
      </p:par>
    </p:tnLst>
  </p:timing>
  <p:hf sldNum="0" hdr="0" ftr="0" dt="0"/>
  <p:txStyles>
    <p:titleStyle>
      <a:lvl1pPr algn="l" defTabSz="457200" rtl="0" fontAlgn="base">
        <a:spcBef>
          <a:spcPct val="0"/>
        </a:spcBef>
        <a:spcAft>
          <a:spcPct val="0"/>
        </a:spcAft>
        <a:defRPr sz="4200" kern="1200">
          <a:solidFill>
            <a:schemeClr val="tx2"/>
          </a:solidFill>
          <a:latin typeface="+mj-lt"/>
          <a:ea typeface="+mj-ea"/>
          <a:cs typeface="+mj-cs"/>
        </a:defRPr>
      </a:lvl1pPr>
      <a:lvl2pPr algn="l" defTabSz="457200" rtl="0" fontAlgn="base">
        <a:spcBef>
          <a:spcPct val="0"/>
        </a:spcBef>
        <a:spcAft>
          <a:spcPct val="0"/>
        </a:spcAft>
        <a:defRPr sz="4200">
          <a:solidFill>
            <a:schemeClr val="tx2"/>
          </a:solidFill>
          <a:latin typeface="Century Gothic" pitchFamily="-112" charset="0"/>
        </a:defRPr>
      </a:lvl2pPr>
      <a:lvl3pPr algn="l" defTabSz="457200" rtl="0" fontAlgn="base">
        <a:spcBef>
          <a:spcPct val="0"/>
        </a:spcBef>
        <a:spcAft>
          <a:spcPct val="0"/>
        </a:spcAft>
        <a:defRPr sz="4200">
          <a:solidFill>
            <a:schemeClr val="tx2"/>
          </a:solidFill>
          <a:latin typeface="Century Gothic" pitchFamily="-112" charset="0"/>
        </a:defRPr>
      </a:lvl3pPr>
      <a:lvl4pPr algn="l" defTabSz="457200" rtl="0" fontAlgn="base">
        <a:spcBef>
          <a:spcPct val="0"/>
        </a:spcBef>
        <a:spcAft>
          <a:spcPct val="0"/>
        </a:spcAft>
        <a:defRPr sz="4200">
          <a:solidFill>
            <a:schemeClr val="tx2"/>
          </a:solidFill>
          <a:latin typeface="Century Gothic" pitchFamily="-112" charset="0"/>
        </a:defRPr>
      </a:lvl4pPr>
      <a:lvl5pPr algn="l" defTabSz="457200" rtl="0" fontAlgn="base">
        <a:spcBef>
          <a:spcPct val="0"/>
        </a:spcBef>
        <a:spcAft>
          <a:spcPct val="0"/>
        </a:spcAft>
        <a:defRPr sz="4200">
          <a:solidFill>
            <a:schemeClr val="tx2"/>
          </a:solidFill>
          <a:latin typeface="Century Gothic" pitchFamily="-112"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rgbClr val="8AD0D6"/>
        </a:buClr>
        <a:buSzPct val="80000"/>
        <a:buFont typeface="Wingdings 3" pitchFamily="-112" charset="2"/>
        <a:buChar char=""/>
        <a:defRPr sz="2000" kern="1200">
          <a:solidFill>
            <a:schemeClr val="tx1"/>
          </a:solidFill>
          <a:latin typeface="+mj-lt"/>
          <a:ea typeface="+mj-ea"/>
          <a:cs typeface="+mj-cs"/>
        </a:defRPr>
      </a:lvl1pPr>
      <a:lvl2pPr marL="742950" indent="-285750" algn="l" defTabSz="457200" rtl="0" fontAlgn="base">
        <a:spcBef>
          <a:spcPts val="1000"/>
        </a:spcBef>
        <a:spcAft>
          <a:spcPct val="0"/>
        </a:spcAft>
        <a:buClr>
          <a:srgbClr val="8AD0D6"/>
        </a:buClr>
        <a:buSzPct val="80000"/>
        <a:buFont typeface="Wingdings 3" pitchFamily="-112" charset="2"/>
        <a:buChar char=""/>
        <a:defRPr kern="1200">
          <a:solidFill>
            <a:schemeClr val="tx1"/>
          </a:solidFill>
          <a:latin typeface="+mj-lt"/>
          <a:ea typeface="ＭＳ Ｐゴシック" pitchFamily="-112" charset="-128"/>
          <a:cs typeface="+mj-cs"/>
        </a:defRPr>
      </a:lvl2pPr>
      <a:lvl3pPr marL="1143000" indent="-228600" algn="l" defTabSz="457200" rtl="0" fontAlgn="base">
        <a:spcBef>
          <a:spcPts val="1000"/>
        </a:spcBef>
        <a:spcAft>
          <a:spcPct val="0"/>
        </a:spcAft>
        <a:buClr>
          <a:srgbClr val="8AD0D6"/>
        </a:buClr>
        <a:buSzPct val="80000"/>
        <a:buFont typeface="Wingdings 3" pitchFamily="-112" charset="2"/>
        <a:buChar char=""/>
        <a:defRPr sz="1600" kern="1200">
          <a:solidFill>
            <a:schemeClr val="tx1"/>
          </a:solidFill>
          <a:latin typeface="+mj-lt"/>
          <a:ea typeface="ＭＳ Ｐゴシック" pitchFamily="-112" charset="-128"/>
          <a:cs typeface="+mj-cs"/>
        </a:defRPr>
      </a:lvl3pPr>
      <a:lvl4pPr marL="1600200" indent="-228600" algn="l" defTabSz="457200" rtl="0" fontAlgn="base">
        <a:spcBef>
          <a:spcPts val="1000"/>
        </a:spcBef>
        <a:spcAft>
          <a:spcPct val="0"/>
        </a:spcAft>
        <a:buClr>
          <a:srgbClr val="8AD0D6"/>
        </a:buClr>
        <a:buSzPct val="80000"/>
        <a:buFont typeface="Wingdings 3" pitchFamily="-112" charset="2"/>
        <a:buChar char=""/>
        <a:defRPr sz="1400" kern="1200">
          <a:solidFill>
            <a:schemeClr val="tx1"/>
          </a:solidFill>
          <a:latin typeface="+mj-lt"/>
          <a:ea typeface="ＭＳ Ｐゴシック" pitchFamily="-112" charset="-128"/>
          <a:cs typeface="+mj-cs"/>
        </a:defRPr>
      </a:lvl4pPr>
      <a:lvl5pPr marL="2057400" indent="-228600" algn="l" defTabSz="457200" rtl="0" fontAlgn="base">
        <a:spcBef>
          <a:spcPts val="1000"/>
        </a:spcBef>
        <a:spcAft>
          <a:spcPct val="0"/>
        </a:spcAft>
        <a:buClr>
          <a:srgbClr val="8AD0D6"/>
        </a:buClr>
        <a:buSzPct val="80000"/>
        <a:buFont typeface="Wingdings 3" pitchFamily="-112" charset="2"/>
        <a:buChar char=""/>
        <a:defRPr sz="1400" kern="1200">
          <a:solidFill>
            <a:schemeClr val="tx1"/>
          </a:solidFill>
          <a:latin typeface="+mj-lt"/>
          <a:ea typeface="ＭＳ Ｐゴシック" pitchFamily="-112" charset="-128"/>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3.jpeg"/><Relationship Id="rId6" Type="http://schemas.openxmlformats.org/officeDocument/2006/relationships/image" Target="../media/image4.png"/><Relationship Id="rId7"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3.jpeg"/><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487363" y="-71438"/>
            <a:ext cx="8362950" cy="1201738"/>
          </a:xfrm>
        </p:spPr>
        <p:txBody>
          <a:bodyPr/>
          <a:lstStyle/>
          <a:p>
            <a:pPr algn="ctr"/>
            <a:r>
              <a:rPr lang="en-US" sz="3600"/>
              <a:t>IBM Polymer Discovery</a:t>
            </a:r>
            <a:endParaRPr lang="en-US" sz="3300"/>
          </a:p>
        </p:txBody>
      </p:sp>
      <p:sp>
        <p:nvSpPr>
          <p:cNvPr id="6147" name="Subtitle 2"/>
          <p:cNvSpPr>
            <a:spLocks noGrp="1"/>
          </p:cNvSpPr>
          <p:nvPr>
            <p:ph type="subTitle" idx="1"/>
          </p:nvPr>
        </p:nvSpPr>
        <p:spPr>
          <a:xfrm>
            <a:off x="246063" y="2439988"/>
            <a:ext cx="4422775" cy="2544762"/>
          </a:xfrm>
        </p:spPr>
        <p:txBody>
          <a:bodyPr/>
          <a:lstStyle/>
          <a:p>
            <a:pPr algn="ctr">
              <a:buClr>
                <a:srgbClr val="000000"/>
              </a:buClr>
              <a:buSzPct val="79000"/>
            </a:pPr>
            <a:r>
              <a:rPr lang="en-US" sz="1400" cap="none">
                <a:solidFill>
                  <a:schemeClr val="tx1"/>
                </a:solidFill>
              </a:rPr>
              <a:t>Thomas Goddard, Konstantin Litovskiy, </a:t>
            </a:r>
          </a:p>
          <a:p>
            <a:pPr algn="ctr">
              <a:buClr>
                <a:srgbClr val="000000"/>
              </a:buClr>
              <a:buSzPct val="79000"/>
            </a:pPr>
            <a:r>
              <a:rPr lang="en-US" sz="1400" cap="none">
                <a:solidFill>
                  <a:schemeClr val="tx1"/>
                </a:solidFill>
              </a:rPr>
              <a:t>Nathan Nichols-roy, Matthew Reed, </a:t>
            </a:r>
          </a:p>
          <a:p>
            <a:pPr algn="ctr">
              <a:buClr>
                <a:srgbClr val="000000"/>
              </a:buClr>
              <a:buSzPct val="79000"/>
            </a:pPr>
            <a:r>
              <a:rPr lang="en-US" sz="1400" cap="none">
                <a:solidFill>
                  <a:schemeClr val="tx1"/>
                </a:solidFill>
              </a:rPr>
              <a:t>Igor Shvartser, Nicholas Smith, And David Zeppa, </a:t>
            </a:r>
          </a:p>
          <a:p>
            <a:pPr algn="ctr">
              <a:buClr>
                <a:srgbClr val="000000"/>
              </a:buClr>
              <a:buSzPct val="79000"/>
            </a:pPr>
            <a:r>
              <a:rPr lang="en-US" sz="1400" cap="none">
                <a:solidFill>
                  <a:schemeClr val="tx1"/>
                </a:solidFill>
              </a:rPr>
              <a:t>University Of California, Santa Cruz</a:t>
            </a:r>
          </a:p>
          <a:p>
            <a:pPr algn="ctr">
              <a:buClr>
                <a:srgbClr val="000000"/>
              </a:buClr>
              <a:buSzPct val="79000"/>
            </a:pPr>
            <a:r>
              <a:rPr lang="en-US" sz="1400" cap="none">
                <a:solidFill>
                  <a:schemeClr val="tx1"/>
                </a:solidFill>
              </a:rPr>
              <a:t>Santa Cruz, CA</a:t>
            </a:r>
          </a:p>
          <a:p>
            <a:pPr algn="ctr">
              <a:buClr>
                <a:srgbClr val="000000"/>
              </a:buClr>
              <a:buSzPct val="79000"/>
            </a:pPr>
            <a:endParaRPr lang="en-US" sz="1400" cap="none">
              <a:solidFill>
                <a:schemeClr val="tx1"/>
              </a:solidFill>
            </a:endParaRPr>
          </a:p>
          <a:p>
            <a:pPr algn="ctr">
              <a:spcBef>
                <a:spcPct val="0"/>
              </a:spcBef>
              <a:buClr>
                <a:srgbClr val="000000"/>
              </a:buClr>
              <a:buSzPct val="79000"/>
            </a:pPr>
            <a:r>
              <a:rPr lang="en-US" sz="1400" cap="none">
                <a:solidFill>
                  <a:schemeClr val="tx1"/>
                </a:solidFill>
              </a:rPr>
              <a:t>With Linda Werner, Ph.D., </a:t>
            </a:r>
          </a:p>
          <a:p>
            <a:pPr algn="ctr">
              <a:spcBef>
                <a:spcPct val="0"/>
              </a:spcBef>
              <a:buClr>
                <a:srgbClr val="000000"/>
              </a:buClr>
              <a:buSzPct val="79000"/>
            </a:pPr>
            <a:r>
              <a:rPr lang="en-US" sz="1400" cap="none">
                <a:solidFill>
                  <a:schemeClr val="tx1"/>
                </a:solidFill>
              </a:rPr>
              <a:t>University Of California, Santa Cruz, Ca, 95064</a:t>
            </a:r>
          </a:p>
        </p:txBody>
      </p:sp>
      <p:sp>
        <p:nvSpPr>
          <p:cNvPr id="6148" name="Rectangle 3"/>
          <p:cNvSpPr>
            <a:spLocks noChangeArrowheads="1"/>
          </p:cNvSpPr>
          <p:nvPr/>
        </p:nvSpPr>
        <p:spPr bwMode="auto">
          <a:xfrm>
            <a:off x="4668838" y="3127375"/>
            <a:ext cx="4244975" cy="1169988"/>
          </a:xfrm>
          <a:prstGeom prst="rect">
            <a:avLst/>
          </a:prstGeom>
          <a:noFill/>
          <a:ln w="9525">
            <a:noFill/>
            <a:miter lim="800000"/>
            <a:headEnd/>
            <a:tailEnd/>
          </a:ln>
        </p:spPr>
        <p:txBody>
          <a:bodyPr>
            <a:prstTxWarp prst="textNoShape">
              <a:avLst/>
            </a:prstTxWarp>
            <a:spAutoFit/>
          </a:bodyPr>
          <a:lstStyle/>
          <a:p>
            <a:pPr algn="ctr" eaLnBrk="1" hangingPunct="1">
              <a:buClr>
                <a:srgbClr val="000000"/>
              </a:buClr>
              <a:buSzPct val="79000"/>
            </a:pPr>
            <a:r>
              <a:rPr lang="en-US" sz="1400"/>
              <a:t>Julia E. Rice, Ph.D., Hans W. Horn, Ph.D.,</a:t>
            </a:r>
          </a:p>
          <a:p>
            <a:pPr algn="ctr" eaLnBrk="1" hangingPunct="1">
              <a:buClr>
                <a:srgbClr val="000000"/>
              </a:buClr>
              <a:buSzPct val="79000"/>
            </a:pPr>
            <a:r>
              <a:rPr lang="en-US" sz="1400"/>
              <a:t>and Amanda C. Engler, Ph.D.,</a:t>
            </a:r>
          </a:p>
          <a:p>
            <a:pPr algn="ctr" eaLnBrk="1" hangingPunct="1">
              <a:buClr>
                <a:srgbClr val="000000"/>
              </a:buClr>
              <a:buSzPct val="79000"/>
            </a:pPr>
            <a:r>
              <a:rPr lang="en-US" sz="1400"/>
              <a:t>IBM Almaden Research Center</a:t>
            </a:r>
          </a:p>
          <a:p>
            <a:pPr algn="ctr" eaLnBrk="1" hangingPunct="1">
              <a:buClr>
                <a:srgbClr val="000000"/>
              </a:buClr>
              <a:buSzPct val="79000"/>
            </a:pPr>
            <a:r>
              <a:rPr lang="en-US" sz="1400"/>
              <a:t>650 Harry Road </a:t>
            </a:r>
          </a:p>
          <a:p>
            <a:pPr algn="ctr" eaLnBrk="1" hangingPunct="1">
              <a:buClr>
                <a:srgbClr val="000000"/>
              </a:buClr>
              <a:buSzPct val="79000"/>
            </a:pPr>
            <a:r>
              <a:rPr lang="en-US" sz="1400"/>
              <a:t>San Jose, CA 95210</a:t>
            </a:r>
          </a:p>
        </p:txBody>
      </p:sp>
      <p:sp>
        <p:nvSpPr>
          <p:cNvPr id="12" name="Double Wave 11"/>
          <p:cNvSpPr/>
          <p:nvPr/>
        </p:nvSpPr>
        <p:spPr>
          <a:xfrm>
            <a:off x="8132763" y="773113"/>
            <a:ext cx="644525" cy="520700"/>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prstTxWarp prst="textNoShape">
              <a:avLst/>
            </a:prstTxWarp>
          </a:bodyPr>
          <a:lstStyle/>
          <a:p>
            <a:pPr algn="ctr" eaLnBrk="1" fontAlgn="auto" hangingPunct="1">
              <a:spcBef>
                <a:spcPts val="0"/>
              </a:spcBef>
              <a:spcAft>
                <a:spcPts val="0"/>
              </a:spcAft>
              <a:defRPr/>
            </a:pPr>
            <a:endParaRPr lang="en-US" sz="1350"/>
          </a:p>
        </p:txBody>
      </p:sp>
      <p:sp>
        <p:nvSpPr>
          <p:cNvPr id="11" name="Rectangle 10"/>
          <p:cNvSpPr/>
          <p:nvPr/>
        </p:nvSpPr>
        <p:spPr>
          <a:xfrm>
            <a:off x="8137525" y="-1588"/>
            <a:ext cx="639763" cy="873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prstTxWarp prst="textNoShape">
              <a:avLst/>
            </a:prstTxWarp>
          </a:bodyPr>
          <a:lstStyle/>
          <a:p>
            <a:pPr algn="ctr" eaLnBrk="1" fontAlgn="auto" hangingPunct="1">
              <a:spcBef>
                <a:spcPts val="0"/>
              </a:spcBef>
              <a:spcAft>
                <a:spcPts val="0"/>
              </a:spcAft>
              <a:defRPr/>
            </a:pPr>
            <a:endParaRPr lang="en-US" sz="1350"/>
          </a:p>
        </p:txBody>
      </p:sp>
      <p:pic>
        <p:nvPicPr>
          <p:cNvPr id="6151" name="Shape 26"/>
          <p:cNvPicPr preferRelativeResize="0">
            <a:picLocks noChangeAspect="1" noChangeArrowheads="1"/>
          </p:cNvPicPr>
          <p:nvPr/>
        </p:nvPicPr>
        <p:blipFill>
          <a:blip r:embed="rId3"/>
          <a:srcRect/>
          <a:stretch>
            <a:fillRect/>
          </a:stretch>
        </p:blipFill>
        <p:spPr bwMode="auto">
          <a:xfrm>
            <a:off x="7953375" y="85725"/>
            <a:ext cx="1004888" cy="1044575"/>
          </a:xfrm>
          <a:prstGeom prst="rect">
            <a:avLst/>
          </a:prstGeom>
          <a:noFill/>
          <a:ln w="9525">
            <a:noFill/>
            <a:miter lim="800000"/>
            <a:headEnd/>
            <a:tailEnd/>
          </a:ln>
        </p:spPr>
      </p:pic>
      <p:pic>
        <p:nvPicPr>
          <p:cNvPr id="6152" name="Shape 27"/>
          <p:cNvPicPr preferRelativeResize="0">
            <a:picLocks noChangeAspect="1" noChangeArrowheads="1"/>
          </p:cNvPicPr>
          <p:nvPr/>
        </p:nvPicPr>
        <p:blipFill>
          <a:blip r:embed="rId4"/>
          <a:srcRect/>
          <a:stretch>
            <a:fillRect/>
          </a:stretch>
        </p:blipFill>
        <p:spPr bwMode="auto">
          <a:xfrm>
            <a:off x="1439863" y="5391150"/>
            <a:ext cx="2101850" cy="877888"/>
          </a:xfrm>
          <a:prstGeom prst="rect">
            <a:avLst/>
          </a:prstGeom>
          <a:noFill/>
          <a:ln w="57150">
            <a:solidFill>
              <a:schemeClr val="tx1"/>
            </a:solidFill>
            <a:miter lim="800000"/>
            <a:headEnd/>
            <a:tailEnd/>
          </a:ln>
        </p:spPr>
      </p:pic>
      <p:pic>
        <p:nvPicPr>
          <p:cNvPr id="6153" name="Picture 7"/>
          <p:cNvPicPr>
            <a:picLocks noChangeAspect="1"/>
          </p:cNvPicPr>
          <p:nvPr/>
        </p:nvPicPr>
        <p:blipFill>
          <a:blip r:embed="rId5"/>
          <a:srcRect/>
          <a:stretch>
            <a:fillRect/>
          </a:stretch>
        </p:blipFill>
        <p:spPr bwMode="auto">
          <a:xfrm>
            <a:off x="5665788" y="5391150"/>
            <a:ext cx="2387600" cy="877888"/>
          </a:xfrm>
          <a:prstGeom prst="rect">
            <a:avLst/>
          </a:prstGeom>
          <a:noFill/>
          <a:ln w="57150">
            <a:solidFill>
              <a:schemeClr val="tx1"/>
            </a:solid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Rectangle 9"/>
          <p:cNvSpPr/>
          <p:nvPr/>
        </p:nvSpPr>
        <p:spPr>
          <a:xfrm>
            <a:off x="865188" y="2678113"/>
            <a:ext cx="400050" cy="300037"/>
          </a:xfrm>
          <a:prstGeom prst="rect">
            <a:avLst/>
          </a:prstGeom>
        </p:spPr>
        <p:txBody>
          <a:bodyPr wrap="none">
            <a:spAutoFit/>
          </a:bodyPr>
          <a:lstStyle/>
          <a:p>
            <a:pPr marL="214303" indent="-214303" eaLnBrk="1" hangingPunct="1">
              <a:spcBef>
                <a:spcPts val="0"/>
              </a:spcBef>
              <a:spcAft>
                <a:spcPts val="0"/>
              </a:spcAft>
              <a:buFont typeface="Arial" panose="020B0604020202020204" pitchFamily="34" charset="0"/>
              <a:buChar char="•"/>
              <a:defRPr/>
            </a:pPr>
            <a:endParaRPr lang="en-US" sz="1350" dirty="0">
              <a:latin typeface="+mn-lt"/>
            </a:endParaRPr>
          </a:p>
        </p:txBody>
      </p:sp>
      <p:pic>
        <p:nvPicPr>
          <p:cNvPr id="24579" name="Shape 26"/>
          <p:cNvPicPr preferRelativeResize="0">
            <a:picLocks noChangeAspect="1" noChangeArrowheads="1"/>
          </p:cNvPicPr>
          <p:nvPr/>
        </p:nvPicPr>
        <p:blipFill>
          <a:blip r:embed="rId3"/>
          <a:srcRect/>
          <a:stretch>
            <a:fillRect/>
          </a:stretch>
        </p:blipFill>
        <p:spPr bwMode="auto">
          <a:xfrm>
            <a:off x="5080000" y="55563"/>
            <a:ext cx="630238" cy="630237"/>
          </a:xfrm>
          <a:prstGeom prst="rect">
            <a:avLst/>
          </a:prstGeom>
          <a:noFill/>
          <a:ln w="9525">
            <a:noFill/>
            <a:miter lim="800000"/>
            <a:headEnd/>
            <a:tailEnd/>
          </a:ln>
        </p:spPr>
      </p:pic>
      <p:pic>
        <p:nvPicPr>
          <p:cNvPr id="24580" name="Shape 27"/>
          <p:cNvPicPr preferRelativeResize="0">
            <a:picLocks noChangeAspect="1" noChangeArrowheads="1"/>
          </p:cNvPicPr>
          <p:nvPr/>
        </p:nvPicPr>
        <p:blipFill>
          <a:blip r:embed="rId4"/>
          <a:srcRect/>
          <a:stretch>
            <a:fillRect/>
          </a:stretch>
        </p:blipFill>
        <p:spPr bwMode="auto">
          <a:xfrm>
            <a:off x="5756275" y="60325"/>
            <a:ext cx="1508125" cy="630238"/>
          </a:xfrm>
          <a:prstGeom prst="rect">
            <a:avLst/>
          </a:prstGeom>
          <a:noFill/>
          <a:ln w="28575">
            <a:solidFill>
              <a:schemeClr val="tx1"/>
            </a:solidFill>
            <a:miter lim="800000"/>
            <a:headEnd/>
            <a:tailEnd/>
          </a:ln>
        </p:spPr>
      </p:pic>
      <p:pic>
        <p:nvPicPr>
          <p:cNvPr id="24581" name="Picture 21"/>
          <p:cNvPicPr>
            <a:picLocks noChangeAspect="1"/>
          </p:cNvPicPr>
          <p:nvPr/>
        </p:nvPicPr>
        <p:blipFill>
          <a:blip r:embed="rId5"/>
          <a:srcRect/>
          <a:stretch>
            <a:fillRect/>
          </a:stretch>
        </p:blipFill>
        <p:spPr bwMode="auto">
          <a:xfrm>
            <a:off x="7358063" y="60325"/>
            <a:ext cx="1712912" cy="630238"/>
          </a:xfrm>
          <a:prstGeom prst="rect">
            <a:avLst/>
          </a:prstGeom>
          <a:noFill/>
          <a:ln w="28575">
            <a:solidFill>
              <a:schemeClr val="tx1"/>
            </a:solidFill>
            <a:miter lim="800000"/>
            <a:headEnd/>
            <a:tailEnd/>
          </a:ln>
        </p:spPr>
      </p:pic>
      <p:sp>
        <p:nvSpPr>
          <p:cNvPr id="24582" name="Rectangle 22"/>
          <p:cNvSpPr>
            <a:spLocks noChangeArrowheads="1"/>
          </p:cNvSpPr>
          <p:nvPr/>
        </p:nvSpPr>
        <p:spPr bwMode="auto">
          <a:xfrm>
            <a:off x="130175" y="1284288"/>
            <a:ext cx="2387600" cy="523875"/>
          </a:xfrm>
          <a:prstGeom prst="rect">
            <a:avLst/>
          </a:prstGeom>
          <a:noFill/>
          <a:ln w="9525">
            <a:noFill/>
            <a:miter lim="800000"/>
            <a:headEnd/>
            <a:tailEnd/>
          </a:ln>
        </p:spPr>
        <p:txBody>
          <a:bodyPr wrap="none">
            <a:prstTxWarp prst="textNoShape">
              <a:avLst/>
            </a:prstTxWarp>
            <a:spAutoFit/>
          </a:bodyPr>
          <a:lstStyle/>
          <a:p>
            <a:pPr eaLnBrk="1" hangingPunct="1"/>
            <a:r>
              <a:rPr lang="en-US" sz="2800" b="1">
                <a:latin typeface="Verdana" pitchFamily="-112" charset="0"/>
              </a:rPr>
              <a:t>Challenges</a:t>
            </a:r>
            <a:endParaRPr lang="en-US" sz="2800" b="1"/>
          </a:p>
        </p:txBody>
      </p:sp>
      <p:sp>
        <p:nvSpPr>
          <p:cNvPr id="24583" name="Rectangle 23"/>
          <p:cNvSpPr>
            <a:spLocks noChangeArrowheads="1"/>
          </p:cNvSpPr>
          <p:nvPr/>
        </p:nvSpPr>
        <p:spPr bwMode="auto">
          <a:xfrm>
            <a:off x="412750" y="1770063"/>
            <a:ext cx="3411538" cy="400050"/>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Verdana" pitchFamily="-112" charset="0"/>
              </a:rPr>
              <a:t>Defining the Data Model</a:t>
            </a:r>
          </a:p>
        </p:txBody>
      </p:sp>
      <p:pic>
        <p:nvPicPr>
          <p:cNvPr id="24584" name="Picture 1"/>
          <p:cNvPicPr>
            <a:picLocks noChangeAspect="1"/>
          </p:cNvPicPr>
          <p:nvPr/>
        </p:nvPicPr>
        <p:blipFill>
          <a:blip r:embed="rId6"/>
          <a:srcRect/>
          <a:stretch>
            <a:fillRect/>
          </a:stretch>
        </p:blipFill>
        <p:spPr bwMode="auto">
          <a:xfrm>
            <a:off x="5927725" y="2555875"/>
            <a:ext cx="3155950" cy="3514725"/>
          </a:xfrm>
          <a:prstGeom prst="rect">
            <a:avLst/>
          </a:prstGeom>
          <a:noFill/>
          <a:ln w="9525">
            <a:solidFill>
              <a:schemeClr val="tx1"/>
            </a:solidFill>
            <a:miter lim="800000"/>
            <a:headEnd/>
            <a:tailEnd/>
          </a:ln>
        </p:spPr>
      </p:pic>
      <p:pic>
        <p:nvPicPr>
          <p:cNvPr id="24585" name="Picture 2"/>
          <p:cNvPicPr>
            <a:picLocks noChangeAspect="1"/>
          </p:cNvPicPr>
          <p:nvPr/>
        </p:nvPicPr>
        <p:blipFill>
          <a:blip r:embed="rId7"/>
          <a:srcRect/>
          <a:stretch>
            <a:fillRect/>
          </a:stretch>
        </p:blipFill>
        <p:spPr bwMode="auto">
          <a:xfrm>
            <a:off x="69850" y="2555875"/>
            <a:ext cx="5843588" cy="3519488"/>
          </a:xfrm>
          <a:prstGeom prst="rect">
            <a:avLst/>
          </a:prstGeom>
          <a:noFill/>
          <a:ln w="9525">
            <a:solidFill>
              <a:schemeClr val="tx1"/>
            </a:solidFill>
            <a:miter lim="800000"/>
            <a:headEnd/>
            <a:tailEnd/>
          </a:ln>
        </p:spPr>
      </p:pic>
      <p:sp>
        <p:nvSpPr>
          <p:cNvPr id="24586" name="Title 1"/>
          <p:cNvSpPr>
            <a:spLocks noGrp="1"/>
          </p:cNvSpPr>
          <p:nvPr>
            <p:ph type="title"/>
          </p:nvPr>
        </p:nvSpPr>
        <p:spPr>
          <a:xfrm>
            <a:off x="19050" y="179388"/>
            <a:ext cx="3592513" cy="401637"/>
          </a:xfrm>
        </p:spPr>
        <p:txBody>
          <a:bodyPr/>
          <a:lstStyle/>
          <a:p>
            <a:r>
              <a:rPr lang="en-US" sz="2400"/>
              <a:t>IBM Polymer Discovery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847725" y="1350963"/>
            <a:ext cx="7221538" cy="523875"/>
          </a:xfrm>
          <a:prstGeom prst="rect">
            <a:avLst/>
          </a:prstGeom>
          <a:noFill/>
          <a:ln w="9525">
            <a:noFill/>
            <a:miter lim="800000"/>
            <a:headEnd/>
            <a:tailEnd/>
          </a:ln>
        </p:spPr>
        <p:txBody>
          <a:bodyPr wrap="none">
            <a:prstTxWarp prst="textNoShape">
              <a:avLst/>
            </a:prstTxWarp>
            <a:spAutoFit/>
          </a:bodyPr>
          <a:lstStyle/>
          <a:p>
            <a:pPr eaLnBrk="1" hangingPunct="1"/>
            <a:r>
              <a:rPr lang="en-US" sz="2800" b="1">
                <a:latin typeface="Verdana" pitchFamily="-112" charset="0"/>
              </a:rPr>
              <a:t>Software Development Techniques</a:t>
            </a:r>
            <a:endParaRPr lang="en-US" sz="2800" b="1"/>
          </a:p>
        </p:txBody>
      </p:sp>
      <p:sp>
        <p:nvSpPr>
          <p:cNvPr id="26627" name="Rectangle 9"/>
          <p:cNvSpPr>
            <a:spLocks noChangeArrowheads="1"/>
          </p:cNvSpPr>
          <p:nvPr/>
        </p:nvSpPr>
        <p:spPr bwMode="auto">
          <a:xfrm>
            <a:off x="773113" y="2346325"/>
            <a:ext cx="7580312" cy="1816100"/>
          </a:xfrm>
          <a:prstGeom prst="rect">
            <a:avLst/>
          </a:prstGeom>
          <a:noFill/>
          <a:ln w="9525">
            <a:noFill/>
            <a:miter lim="800000"/>
            <a:headEnd/>
            <a:tailEnd/>
          </a:ln>
        </p:spPr>
        <p:txBody>
          <a:bodyPr>
            <a:prstTxWarp prst="textNoShape">
              <a:avLst/>
            </a:prstTxWarp>
            <a:spAutoFit/>
          </a:bodyPr>
          <a:lstStyle/>
          <a:p>
            <a:pPr marL="98425" indent="-212725" eaLnBrk="1" hangingPunct="1">
              <a:buFont typeface="Arial" pitchFamily="-112" charset="0"/>
              <a:buChar char="•"/>
            </a:pPr>
            <a:r>
              <a:rPr lang="en-US" sz="1600"/>
              <a:t>Techniques Presented in Class</a:t>
            </a:r>
          </a:p>
          <a:p>
            <a:pPr marL="98425" indent="-212725" eaLnBrk="1" hangingPunct="1">
              <a:buFont typeface="Arial" pitchFamily="-112" charset="0"/>
              <a:buChar char="•"/>
            </a:pPr>
            <a:endParaRPr lang="en-US" sz="1600"/>
          </a:p>
          <a:p>
            <a:pPr marL="98425" indent="-212725" eaLnBrk="1" hangingPunct="1">
              <a:buFont typeface="Arial" pitchFamily="-112" charset="0"/>
              <a:buChar char="•"/>
            </a:pPr>
            <a:r>
              <a:rPr lang="en-US" sz="1600"/>
              <a:t>Agile Development / Scrum</a:t>
            </a:r>
          </a:p>
          <a:p>
            <a:pPr marL="98425" indent="-212725" eaLnBrk="1" hangingPunct="1">
              <a:buFont typeface="Arial" pitchFamily="-112" charset="0"/>
              <a:buChar char="•"/>
            </a:pPr>
            <a:endParaRPr lang="en-US" sz="1600"/>
          </a:p>
          <a:p>
            <a:pPr marL="98425" indent="-212725" eaLnBrk="1" hangingPunct="1">
              <a:buFont typeface="Arial" pitchFamily="-112" charset="0"/>
              <a:buChar char="•"/>
            </a:pPr>
            <a:r>
              <a:rPr lang="en-US" sz="1600"/>
              <a:t>Mob Programing</a:t>
            </a:r>
          </a:p>
          <a:p>
            <a:pPr marL="98425" indent="-212725" eaLnBrk="1" hangingPunct="1">
              <a:buFont typeface="Arial" pitchFamily="-112" charset="0"/>
              <a:buChar char="•"/>
            </a:pPr>
            <a:endParaRPr lang="en-US" sz="1600"/>
          </a:p>
          <a:p>
            <a:pPr marL="98425" indent="-212725" eaLnBrk="1" hangingPunct="1">
              <a:buFont typeface="Arial" pitchFamily="-112" charset="0"/>
              <a:buChar char="•"/>
            </a:pPr>
            <a:endParaRPr lang="en-US" sz="1600"/>
          </a:p>
        </p:txBody>
      </p:sp>
      <p:pic>
        <p:nvPicPr>
          <p:cNvPr id="26628" name="Shape 26"/>
          <p:cNvPicPr preferRelativeResize="0">
            <a:picLocks noChangeAspect="1" noChangeArrowheads="1"/>
          </p:cNvPicPr>
          <p:nvPr/>
        </p:nvPicPr>
        <p:blipFill>
          <a:blip r:embed="rId3"/>
          <a:srcRect/>
          <a:stretch>
            <a:fillRect/>
          </a:stretch>
        </p:blipFill>
        <p:spPr bwMode="auto">
          <a:xfrm>
            <a:off x="5080000" y="55563"/>
            <a:ext cx="630238" cy="630237"/>
          </a:xfrm>
          <a:prstGeom prst="rect">
            <a:avLst/>
          </a:prstGeom>
          <a:noFill/>
          <a:ln w="9525">
            <a:noFill/>
            <a:miter lim="800000"/>
            <a:headEnd/>
            <a:tailEnd/>
          </a:ln>
        </p:spPr>
      </p:pic>
      <p:pic>
        <p:nvPicPr>
          <p:cNvPr id="26629" name="Shape 27"/>
          <p:cNvPicPr preferRelativeResize="0">
            <a:picLocks noChangeAspect="1" noChangeArrowheads="1"/>
          </p:cNvPicPr>
          <p:nvPr/>
        </p:nvPicPr>
        <p:blipFill>
          <a:blip r:embed="rId4"/>
          <a:srcRect/>
          <a:stretch>
            <a:fillRect/>
          </a:stretch>
        </p:blipFill>
        <p:spPr bwMode="auto">
          <a:xfrm>
            <a:off x="5756275" y="60325"/>
            <a:ext cx="1508125" cy="630238"/>
          </a:xfrm>
          <a:prstGeom prst="rect">
            <a:avLst/>
          </a:prstGeom>
          <a:noFill/>
          <a:ln w="28575">
            <a:solidFill>
              <a:schemeClr val="tx1"/>
            </a:solidFill>
            <a:miter lim="800000"/>
            <a:headEnd/>
            <a:tailEnd/>
          </a:ln>
        </p:spPr>
      </p:pic>
      <p:pic>
        <p:nvPicPr>
          <p:cNvPr id="26630" name="Picture 25"/>
          <p:cNvPicPr>
            <a:picLocks noChangeAspect="1"/>
          </p:cNvPicPr>
          <p:nvPr/>
        </p:nvPicPr>
        <p:blipFill>
          <a:blip r:embed="rId5"/>
          <a:srcRect/>
          <a:stretch>
            <a:fillRect/>
          </a:stretch>
        </p:blipFill>
        <p:spPr bwMode="auto">
          <a:xfrm>
            <a:off x="7358063" y="60325"/>
            <a:ext cx="1712912" cy="630238"/>
          </a:xfrm>
          <a:prstGeom prst="rect">
            <a:avLst/>
          </a:prstGeom>
          <a:noFill/>
          <a:ln w="28575">
            <a:solidFill>
              <a:schemeClr val="tx1"/>
            </a:solidFill>
            <a:miter lim="800000"/>
            <a:headEnd/>
            <a:tailEnd/>
          </a:ln>
        </p:spPr>
      </p:pic>
      <p:pic>
        <p:nvPicPr>
          <p:cNvPr id="26631" name="Picture 1"/>
          <p:cNvPicPr>
            <a:picLocks noChangeAspect="1"/>
          </p:cNvPicPr>
          <p:nvPr/>
        </p:nvPicPr>
        <p:blipFill>
          <a:blip r:embed="rId6"/>
          <a:srcRect t="27228"/>
          <a:stretch>
            <a:fillRect/>
          </a:stretch>
        </p:blipFill>
        <p:spPr bwMode="auto">
          <a:xfrm>
            <a:off x="3611563" y="3721100"/>
            <a:ext cx="5243512" cy="2849563"/>
          </a:xfrm>
          <a:prstGeom prst="rect">
            <a:avLst/>
          </a:prstGeom>
          <a:noFill/>
          <a:ln w="9525">
            <a:noFill/>
            <a:miter lim="800000"/>
            <a:headEnd/>
            <a:tailEnd/>
          </a:ln>
        </p:spPr>
      </p:pic>
      <p:sp>
        <p:nvSpPr>
          <p:cNvPr id="26632" name="Title 1"/>
          <p:cNvSpPr>
            <a:spLocks noGrp="1"/>
          </p:cNvSpPr>
          <p:nvPr>
            <p:ph type="title"/>
          </p:nvPr>
        </p:nvSpPr>
        <p:spPr>
          <a:xfrm>
            <a:off x="19050" y="179388"/>
            <a:ext cx="3592513" cy="401637"/>
          </a:xfrm>
        </p:spPr>
        <p:txBody>
          <a:bodyPr/>
          <a:lstStyle/>
          <a:p>
            <a:r>
              <a:rPr lang="en-US" sz="2400"/>
              <a:t>IBM Polymer Discovery</a:t>
            </a:r>
          </a:p>
        </p:txBody>
      </p:sp>
      <p:sp>
        <p:nvSpPr>
          <p:cNvPr id="4" name="Rectangle 3"/>
          <p:cNvSpPr/>
          <p:nvPr/>
        </p:nvSpPr>
        <p:spPr>
          <a:xfrm>
            <a:off x="401638" y="4059238"/>
            <a:ext cx="3051175" cy="203358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6634" name="TextBox 4"/>
          <p:cNvSpPr txBox="1">
            <a:spLocks noChangeArrowheads="1"/>
          </p:cNvSpPr>
          <p:nvPr/>
        </p:nvSpPr>
        <p:spPr bwMode="auto">
          <a:xfrm>
            <a:off x="550863" y="4891088"/>
            <a:ext cx="2901950" cy="369887"/>
          </a:xfrm>
          <a:prstGeom prst="rect">
            <a:avLst/>
          </a:prstGeom>
          <a:noFill/>
          <a:ln w="9525">
            <a:noFill/>
            <a:miter lim="800000"/>
            <a:headEnd/>
            <a:tailEnd/>
          </a:ln>
        </p:spPr>
        <p:txBody>
          <a:bodyPr>
            <a:prstTxWarp prst="textNoShape">
              <a:avLst/>
            </a:prstTxWarp>
            <a:spAutoFit/>
          </a:bodyPr>
          <a:lstStyle/>
          <a:p>
            <a:pPr eaLnBrk="1" hangingPunct="1"/>
            <a:r>
              <a:rPr lang="en-US">
                <a:solidFill>
                  <a:schemeClr val="bg1"/>
                </a:solidFill>
              </a:rPr>
              <a:t>&lt;Add Image of Scrum&gt;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p:nvPr/>
        </p:nvSpPr>
        <p:spPr>
          <a:xfrm>
            <a:off x="112713" y="2584450"/>
            <a:ext cx="8902700" cy="34893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675" name="Rectangle 2"/>
          <p:cNvSpPr>
            <a:spLocks noChangeArrowheads="1"/>
          </p:cNvSpPr>
          <p:nvPr/>
        </p:nvSpPr>
        <p:spPr bwMode="auto">
          <a:xfrm>
            <a:off x="2438400" y="1562100"/>
            <a:ext cx="3987800" cy="508000"/>
          </a:xfrm>
          <a:prstGeom prst="rect">
            <a:avLst/>
          </a:prstGeom>
          <a:noFill/>
          <a:ln w="9525">
            <a:noFill/>
            <a:miter lim="800000"/>
            <a:headEnd/>
            <a:tailEnd/>
          </a:ln>
        </p:spPr>
        <p:txBody>
          <a:bodyPr wrap="none">
            <a:prstTxWarp prst="textNoShape">
              <a:avLst/>
            </a:prstTxWarp>
            <a:spAutoFit/>
          </a:bodyPr>
          <a:lstStyle/>
          <a:p>
            <a:pPr algn="ctr" eaLnBrk="1" hangingPunct="1"/>
            <a:r>
              <a:rPr lang="en-US" sz="2700" b="1">
                <a:latin typeface="Verdana" pitchFamily="-112" charset="0"/>
              </a:rPr>
              <a:t>Preliminary Results</a:t>
            </a:r>
            <a:endParaRPr lang="en-US" sz="2700" b="1"/>
          </a:p>
        </p:txBody>
      </p:sp>
      <p:pic>
        <p:nvPicPr>
          <p:cNvPr id="28676" name="Picture 2" descr="https://lh3.googleusercontent.com/rVDvQdRQfjk-0SopemuuA-rv6KTDVe49YKnEB189T0sT26Wjo2gYT8RBnclwoEnxUVNvq1sPE22tUeKWIVoRiGjSNvbfSNcgFr5mRAqXJARWuN8GBE6PtqQ0tyX50YaF"/>
          <p:cNvPicPr>
            <a:picLocks noChangeAspect="1" noChangeArrowheads="1"/>
          </p:cNvPicPr>
          <p:nvPr/>
        </p:nvPicPr>
        <p:blipFill>
          <a:blip r:embed="rId3"/>
          <a:srcRect/>
          <a:stretch>
            <a:fillRect/>
          </a:stretch>
        </p:blipFill>
        <p:spPr bwMode="auto">
          <a:xfrm>
            <a:off x="315913" y="3259138"/>
            <a:ext cx="3322637" cy="2305050"/>
          </a:xfrm>
          <a:prstGeom prst="rect">
            <a:avLst/>
          </a:prstGeom>
          <a:solidFill>
            <a:schemeClr val="tx1"/>
          </a:solidFill>
          <a:ln w="9525">
            <a:noFill/>
            <a:miter lim="800000"/>
            <a:headEnd/>
            <a:tailEnd/>
          </a:ln>
        </p:spPr>
      </p:pic>
      <p:pic>
        <p:nvPicPr>
          <p:cNvPr id="28677" name="Shape 26"/>
          <p:cNvPicPr preferRelativeResize="0">
            <a:picLocks noChangeAspect="1" noChangeArrowheads="1"/>
          </p:cNvPicPr>
          <p:nvPr/>
        </p:nvPicPr>
        <p:blipFill>
          <a:blip r:embed="rId4"/>
          <a:srcRect/>
          <a:stretch>
            <a:fillRect/>
          </a:stretch>
        </p:blipFill>
        <p:spPr bwMode="auto">
          <a:xfrm>
            <a:off x="5080000" y="55563"/>
            <a:ext cx="630238" cy="630237"/>
          </a:xfrm>
          <a:prstGeom prst="rect">
            <a:avLst/>
          </a:prstGeom>
          <a:noFill/>
          <a:ln w="9525">
            <a:noFill/>
            <a:miter lim="800000"/>
            <a:headEnd/>
            <a:tailEnd/>
          </a:ln>
        </p:spPr>
      </p:pic>
      <p:pic>
        <p:nvPicPr>
          <p:cNvPr id="28678" name="Shape 27"/>
          <p:cNvPicPr preferRelativeResize="0">
            <a:picLocks noChangeAspect="1" noChangeArrowheads="1"/>
          </p:cNvPicPr>
          <p:nvPr/>
        </p:nvPicPr>
        <p:blipFill>
          <a:blip r:embed="rId5"/>
          <a:srcRect/>
          <a:stretch>
            <a:fillRect/>
          </a:stretch>
        </p:blipFill>
        <p:spPr bwMode="auto">
          <a:xfrm>
            <a:off x="5756275" y="60325"/>
            <a:ext cx="1508125" cy="630238"/>
          </a:xfrm>
          <a:prstGeom prst="rect">
            <a:avLst/>
          </a:prstGeom>
          <a:noFill/>
          <a:ln w="28575">
            <a:solidFill>
              <a:schemeClr val="tx1"/>
            </a:solidFill>
            <a:miter lim="800000"/>
            <a:headEnd/>
            <a:tailEnd/>
          </a:ln>
        </p:spPr>
      </p:pic>
      <p:pic>
        <p:nvPicPr>
          <p:cNvPr id="28679" name="Picture 22"/>
          <p:cNvPicPr>
            <a:picLocks noChangeAspect="1"/>
          </p:cNvPicPr>
          <p:nvPr/>
        </p:nvPicPr>
        <p:blipFill>
          <a:blip r:embed="rId6"/>
          <a:srcRect/>
          <a:stretch>
            <a:fillRect/>
          </a:stretch>
        </p:blipFill>
        <p:spPr bwMode="auto">
          <a:xfrm>
            <a:off x="7358063" y="60325"/>
            <a:ext cx="1712912" cy="630238"/>
          </a:xfrm>
          <a:prstGeom prst="rect">
            <a:avLst/>
          </a:prstGeom>
          <a:noFill/>
          <a:ln w="28575">
            <a:solidFill>
              <a:schemeClr val="tx1"/>
            </a:solidFill>
            <a:miter lim="800000"/>
            <a:headEnd/>
            <a:tailEnd/>
          </a:ln>
        </p:spPr>
      </p:pic>
      <p:pic>
        <p:nvPicPr>
          <p:cNvPr id="28680" name="Picture 10" descr="Screen Shot 2014-04-01 at 2.25.57 PM.jpg"/>
          <p:cNvPicPr>
            <a:picLocks noChangeAspect="1"/>
          </p:cNvPicPr>
          <p:nvPr/>
        </p:nvPicPr>
        <p:blipFill>
          <a:blip r:embed="rId7"/>
          <a:srcRect/>
          <a:stretch>
            <a:fillRect/>
          </a:stretch>
        </p:blipFill>
        <p:spPr bwMode="auto">
          <a:xfrm>
            <a:off x="3921125" y="3446463"/>
            <a:ext cx="5011738" cy="1930400"/>
          </a:xfrm>
          <a:prstGeom prst="rect">
            <a:avLst/>
          </a:prstGeom>
          <a:noFill/>
          <a:ln w="9525">
            <a:noFill/>
            <a:miter lim="800000"/>
            <a:headEnd/>
            <a:tailEnd/>
          </a:ln>
        </p:spPr>
      </p:pic>
      <p:sp>
        <p:nvSpPr>
          <p:cNvPr id="28681" name="Title 1"/>
          <p:cNvSpPr>
            <a:spLocks noGrp="1"/>
          </p:cNvSpPr>
          <p:nvPr>
            <p:ph type="title"/>
          </p:nvPr>
        </p:nvSpPr>
        <p:spPr>
          <a:xfrm>
            <a:off x="19050" y="179388"/>
            <a:ext cx="3592513" cy="401637"/>
          </a:xfrm>
        </p:spPr>
        <p:txBody>
          <a:bodyPr/>
          <a:lstStyle/>
          <a:p>
            <a:r>
              <a:rPr lang="en-US" sz="2400"/>
              <a:t>IBM Polymer Discovery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722" name="Picture 13"/>
          <p:cNvPicPr>
            <a:picLocks noChangeAspect="1"/>
          </p:cNvPicPr>
          <p:nvPr/>
        </p:nvPicPr>
        <p:blipFill>
          <a:blip r:embed="rId3"/>
          <a:srcRect/>
          <a:stretch>
            <a:fillRect/>
          </a:stretch>
        </p:blipFill>
        <p:spPr bwMode="auto">
          <a:xfrm>
            <a:off x="552450" y="2717800"/>
            <a:ext cx="2770188" cy="3529013"/>
          </a:xfrm>
          <a:prstGeom prst="rect">
            <a:avLst/>
          </a:prstGeom>
          <a:solidFill>
            <a:schemeClr val="tx1"/>
          </a:solidFill>
          <a:ln w="9525">
            <a:noFill/>
            <a:miter lim="800000"/>
            <a:headEnd/>
            <a:tailEnd/>
          </a:ln>
        </p:spPr>
      </p:pic>
      <p:pic>
        <p:nvPicPr>
          <p:cNvPr id="30723" name="Picture 9"/>
          <p:cNvPicPr>
            <a:picLocks noChangeAspect="1"/>
          </p:cNvPicPr>
          <p:nvPr/>
        </p:nvPicPr>
        <p:blipFill>
          <a:blip r:embed="rId4"/>
          <a:srcRect/>
          <a:stretch>
            <a:fillRect/>
          </a:stretch>
        </p:blipFill>
        <p:spPr bwMode="auto">
          <a:xfrm>
            <a:off x="4257675" y="2717800"/>
            <a:ext cx="4451350" cy="3529013"/>
          </a:xfrm>
          <a:prstGeom prst="rect">
            <a:avLst/>
          </a:prstGeom>
          <a:noFill/>
          <a:ln w="9525">
            <a:noFill/>
            <a:miter lim="800000"/>
            <a:headEnd/>
            <a:tailEnd/>
          </a:ln>
        </p:spPr>
      </p:pic>
      <p:pic>
        <p:nvPicPr>
          <p:cNvPr id="30724" name="Shape 26"/>
          <p:cNvPicPr preferRelativeResize="0">
            <a:picLocks noChangeAspect="1" noChangeArrowheads="1"/>
          </p:cNvPicPr>
          <p:nvPr/>
        </p:nvPicPr>
        <p:blipFill>
          <a:blip r:embed="rId5"/>
          <a:srcRect/>
          <a:stretch>
            <a:fillRect/>
          </a:stretch>
        </p:blipFill>
        <p:spPr bwMode="auto">
          <a:xfrm>
            <a:off x="5080000" y="55563"/>
            <a:ext cx="630238" cy="630237"/>
          </a:xfrm>
          <a:prstGeom prst="rect">
            <a:avLst/>
          </a:prstGeom>
          <a:noFill/>
          <a:ln w="9525">
            <a:noFill/>
            <a:miter lim="800000"/>
            <a:headEnd/>
            <a:tailEnd/>
          </a:ln>
        </p:spPr>
      </p:pic>
      <p:pic>
        <p:nvPicPr>
          <p:cNvPr id="30725" name="Shape 27"/>
          <p:cNvPicPr preferRelativeResize="0">
            <a:picLocks noChangeAspect="1" noChangeArrowheads="1"/>
          </p:cNvPicPr>
          <p:nvPr/>
        </p:nvPicPr>
        <p:blipFill>
          <a:blip r:embed="rId6"/>
          <a:srcRect/>
          <a:stretch>
            <a:fillRect/>
          </a:stretch>
        </p:blipFill>
        <p:spPr bwMode="auto">
          <a:xfrm>
            <a:off x="5756275" y="60325"/>
            <a:ext cx="1508125" cy="630238"/>
          </a:xfrm>
          <a:prstGeom prst="rect">
            <a:avLst/>
          </a:prstGeom>
          <a:noFill/>
          <a:ln w="28575">
            <a:solidFill>
              <a:schemeClr val="tx1"/>
            </a:solidFill>
            <a:miter lim="800000"/>
            <a:headEnd/>
            <a:tailEnd/>
          </a:ln>
        </p:spPr>
      </p:pic>
      <p:pic>
        <p:nvPicPr>
          <p:cNvPr id="30726" name="Picture 21"/>
          <p:cNvPicPr>
            <a:picLocks noChangeAspect="1"/>
          </p:cNvPicPr>
          <p:nvPr/>
        </p:nvPicPr>
        <p:blipFill>
          <a:blip r:embed="rId7"/>
          <a:srcRect/>
          <a:stretch>
            <a:fillRect/>
          </a:stretch>
        </p:blipFill>
        <p:spPr bwMode="auto">
          <a:xfrm>
            <a:off x="7358063" y="60325"/>
            <a:ext cx="1712912" cy="630238"/>
          </a:xfrm>
          <a:prstGeom prst="rect">
            <a:avLst/>
          </a:prstGeom>
          <a:noFill/>
          <a:ln w="28575">
            <a:solidFill>
              <a:schemeClr val="tx1"/>
            </a:solidFill>
            <a:miter lim="800000"/>
            <a:headEnd/>
            <a:tailEnd/>
          </a:ln>
        </p:spPr>
      </p:pic>
      <p:sp>
        <p:nvSpPr>
          <p:cNvPr id="30727" name="Rectangle 22"/>
          <p:cNvSpPr>
            <a:spLocks noChangeArrowheads="1"/>
          </p:cNvSpPr>
          <p:nvPr/>
        </p:nvSpPr>
        <p:spPr bwMode="auto">
          <a:xfrm>
            <a:off x="130175" y="1284288"/>
            <a:ext cx="4279900" cy="523875"/>
          </a:xfrm>
          <a:prstGeom prst="rect">
            <a:avLst/>
          </a:prstGeom>
          <a:noFill/>
          <a:ln w="9525">
            <a:noFill/>
            <a:miter lim="800000"/>
            <a:headEnd/>
            <a:tailEnd/>
          </a:ln>
        </p:spPr>
        <p:txBody>
          <a:bodyPr wrap="none">
            <a:prstTxWarp prst="textNoShape">
              <a:avLst/>
            </a:prstTxWarp>
            <a:spAutoFit/>
          </a:bodyPr>
          <a:lstStyle/>
          <a:p>
            <a:pPr eaLnBrk="1" hangingPunct="1"/>
            <a:r>
              <a:rPr lang="en-US" sz="2800" b="1">
                <a:latin typeface="Verdana" pitchFamily="-112" charset="0"/>
              </a:rPr>
              <a:t>Preliminary Results</a:t>
            </a:r>
          </a:p>
        </p:txBody>
      </p:sp>
      <p:sp>
        <p:nvSpPr>
          <p:cNvPr id="30728" name="Rectangle 23"/>
          <p:cNvSpPr>
            <a:spLocks noChangeArrowheads="1"/>
          </p:cNvSpPr>
          <p:nvPr/>
        </p:nvSpPr>
        <p:spPr bwMode="auto">
          <a:xfrm>
            <a:off x="887413" y="2227263"/>
            <a:ext cx="2100262" cy="400050"/>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Verdana" pitchFamily="-112" charset="0"/>
              </a:rPr>
              <a:t>Initial Diagram</a:t>
            </a:r>
          </a:p>
        </p:txBody>
      </p:sp>
      <p:sp>
        <p:nvSpPr>
          <p:cNvPr id="30729" name="Rectangle 24"/>
          <p:cNvSpPr>
            <a:spLocks noChangeArrowheads="1"/>
          </p:cNvSpPr>
          <p:nvPr/>
        </p:nvSpPr>
        <p:spPr bwMode="auto">
          <a:xfrm>
            <a:off x="3917950" y="2227263"/>
            <a:ext cx="5183188" cy="400050"/>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Verdana" pitchFamily="-112" charset="0"/>
              </a:rPr>
              <a:t>Diagram Ready for SMILES Conversion</a:t>
            </a:r>
          </a:p>
        </p:txBody>
      </p:sp>
      <p:sp>
        <p:nvSpPr>
          <p:cNvPr id="30730" name="Title 1"/>
          <p:cNvSpPr>
            <a:spLocks noGrp="1"/>
          </p:cNvSpPr>
          <p:nvPr>
            <p:ph type="title"/>
          </p:nvPr>
        </p:nvSpPr>
        <p:spPr>
          <a:xfrm>
            <a:off x="19050" y="179388"/>
            <a:ext cx="3592513" cy="401637"/>
          </a:xfrm>
        </p:spPr>
        <p:txBody>
          <a:bodyPr/>
          <a:lstStyle/>
          <a:p>
            <a:r>
              <a:rPr lang="en-US" sz="2400"/>
              <a:t>IBM Polymer Discovery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487738" y="1892300"/>
            <a:ext cx="1460500" cy="508000"/>
          </a:xfrm>
          <a:prstGeom prst="rect">
            <a:avLst/>
          </a:prstGeom>
          <a:noFill/>
          <a:ln w="9525">
            <a:noFill/>
            <a:miter lim="800000"/>
            <a:headEnd/>
            <a:tailEnd/>
          </a:ln>
        </p:spPr>
        <p:txBody>
          <a:bodyPr wrap="none">
            <a:prstTxWarp prst="textNoShape">
              <a:avLst/>
            </a:prstTxWarp>
            <a:spAutoFit/>
          </a:bodyPr>
          <a:lstStyle/>
          <a:p>
            <a:pPr eaLnBrk="1" hangingPunct="1"/>
            <a:r>
              <a:rPr lang="en-US" sz="2700" b="1">
                <a:latin typeface="Verdana" pitchFamily="-112" charset="0"/>
              </a:rPr>
              <a:t>Future</a:t>
            </a:r>
            <a:endParaRPr lang="en-US" sz="2700" b="1"/>
          </a:p>
        </p:txBody>
      </p:sp>
      <p:sp>
        <p:nvSpPr>
          <p:cNvPr id="32771" name="Rectangle 7"/>
          <p:cNvSpPr>
            <a:spLocks noChangeArrowheads="1"/>
          </p:cNvSpPr>
          <p:nvPr/>
        </p:nvSpPr>
        <p:spPr bwMode="auto">
          <a:xfrm>
            <a:off x="976313" y="3576638"/>
            <a:ext cx="2495550" cy="338137"/>
          </a:xfrm>
          <a:prstGeom prst="rect">
            <a:avLst/>
          </a:prstGeom>
          <a:noFill/>
          <a:ln w="9525">
            <a:noFill/>
            <a:miter lim="800000"/>
            <a:headEnd/>
            <a:tailEnd/>
          </a:ln>
        </p:spPr>
        <p:txBody>
          <a:bodyPr wrap="none">
            <a:prstTxWarp prst="textNoShape">
              <a:avLst/>
            </a:prstTxWarp>
            <a:spAutoFit/>
          </a:bodyPr>
          <a:lstStyle/>
          <a:p>
            <a:pPr eaLnBrk="1" hangingPunct="1"/>
            <a:r>
              <a:rPr lang="en-US" sz="1600"/>
              <a:t>Output 3D coordinates</a:t>
            </a:r>
          </a:p>
        </p:txBody>
      </p:sp>
      <p:pic>
        <p:nvPicPr>
          <p:cNvPr id="32772" name="Shape 26"/>
          <p:cNvPicPr preferRelativeResize="0">
            <a:picLocks noChangeAspect="1" noChangeArrowheads="1"/>
          </p:cNvPicPr>
          <p:nvPr/>
        </p:nvPicPr>
        <p:blipFill>
          <a:blip r:embed="rId3"/>
          <a:srcRect/>
          <a:stretch>
            <a:fillRect/>
          </a:stretch>
        </p:blipFill>
        <p:spPr bwMode="auto">
          <a:xfrm>
            <a:off x="5080000" y="55563"/>
            <a:ext cx="630238" cy="630237"/>
          </a:xfrm>
          <a:prstGeom prst="rect">
            <a:avLst/>
          </a:prstGeom>
          <a:noFill/>
          <a:ln w="9525">
            <a:noFill/>
            <a:miter lim="800000"/>
            <a:headEnd/>
            <a:tailEnd/>
          </a:ln>
        </p:spPr>
      </p:pic>
      <p:pic>
        <p:nvPicPr>
          <p:cNvPr id="32773" name="Shape 27"/>
          <p:cNvPicPr preferRelativeResize="0">
            <a:picLocks noChangeAspect="1" noChangeArrowheads="1"/>
          </p:cNvPicPr>
          <p:nvPr/>
        </p:nvPicPr>
        <p:blipFill>
          <a:blip r:embed="rId4"/>
          <a:srcRect/>
          <a:stretch>
            <a:fillRect/>
          </a:stretch>
        </p:blipFill>
        <p:spPr bwMode="auto">
          <a:xfrm>
            <a:off x="5756275" y="60325"/>
            <a:ext cx="1508125" cy="630238"/>
          </a:xfrm>
          <a:prstGeom prst="rect">
            <a:avLst/>
          </a:prstGeom>
          <a:noFill/>
          <a:ln w="28575">
            <a:solidFill>
              <a:schemeClr val="tx1"/>
            </a:solidFill>
            <a:miter lim="800000"/>
            <a:headEnd/>
            <a:tailEnd/>
          </a:ln>
        </p:spPr>
      </p:pic>
      <p:pic>
        <p:nvPicPr>
          <p:cNvPr id="32774" name="Picture 24"/>
          <p:cNvPicPr>
            <a:picLocks noChangeAspect="1"/>
          </p:cNvPicPr>
          <p:nvPr/>
        </p:nvPicPr>
        <p:blipFill>
          <a:blip r:embed="rId5"/>
          <a:srcRect/>
          <a:stretch>
            <a:fillRect/>
          </a:stretch>
        </p:blipFill>
        <p:spPr bwMode="auto">
          <a:xfrm>
            <a:off x="7358063" y="60325"/>
            <a:ext cx="1712912" cy="630238"/>
          </a:xfrm>
          <a:prstGeom prst="rect">
            <a:avLst/>
          </a:prstGeom>
          <a:noFill/>
          <a:ln w="28575">
            <a:solidFill>
              <a:schemeClr val="tx1"/>
            </a:solidFill>
            <a:miter lim="800000"/>
            <a:headEnd/>
            <a:tailEnd/>
          </a:ln>
        </p:spPr>
      </p:pic>
      <p:pic>
        <p:nvPicPr>
          <p:cNvPr id="6" name="Picture 5"/>
          <p:cNvPicPr>
            <a:picLocks noChangeAspect="1"/>
          </p:cNvPicPr>
          <p:nvPr/>
        </p:nvPicPr>
        <p:blipFill>
          <a:blip r:embed="rId6"/>
          <a:srcRect/>
          <a:stretch>
            <a:fillRect/>
          </a:stretch>
        </p:blipFill>
        <p:spPr bwMode="auto">
          <a:xfrm>
            <a:off x="4448175" y="889000"/>
            <a:ext cx="4257675" cy="5715000"/>
          </a:xfrm>
          <a:prstGeom prst="rect">
            <a:avLst/>
          </a:prstGeom>
          <a:noFill/>
          <a:ln w="9525">
            <a:noFill/>
            <a:miter lim="800000"/>
            <a:headEnd/>
            <a:tailEnd/>
          </a:ln>
          <a:effectLst>
            <a:outerShdw blurRad="76200" sy="23000" kx="1199993" algn="br" rotWithShape="0">
              <a:srgbClr val="000000">
                <a:alpha val="20000"/>
              </a:srgbClr>
            </a:outerShdw>
          </a:effectLst>
        </p:spPr>
      </p:pic>
      <p:sp>
        <p:nvSpPr>
          <p:cNvPr id="32776" name="Title 1"/>
          <p:cNvSpPr>
            <a:spLocks noGrp="1"/>
          </p:cNvSpPr>
          <p:nvPr>
            <p:ph type="title"/>
          </p:nvPr>
        </p:nvSpPr>
        <p:spPr>
          <a:xfrm>
            <a:off x="19050" y="179388"/>
            <a:ext cx="3592513" cy="401637"/>
          </a:xfrm>
        </p:spPr>
        <p:txBody>
          <a:bodyPr/>
          <a:lstStyle/>
          <a:p>
            <a:r>
              <a:rPr lang="en-US" sz="2400"/>
              <a:t>IBM Polymer Discovery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2543175" y="1976438"/>
            <a:ext cx="3890963" cy="508000"/>
          </a:xfrm>
          <a:prstGeom prst="rect">
            <a:avLst/>
          </a:prstGeom>
          <a:noFill/>
          <a:ln w="9525">
            <a:noFill/>
            <a:miter lim="800000"/>
            <a:headEnd/>
            <a:tailEnd/>
          </a:ln>
        </p:spPr>
        <p:txBody>
          <a:bodyPr wrap="none">
            <a:prstTxWarp prst="textNoShape">
              <a:avLst/>
            </a:prstTxWarp>
            <a:spAutoFit/>
          </a:bodyPr>
          <a:lstStyle/>
          <a:p>
            <a:pPr eaLnBrk="1" hangingPunct="1"/>
            <a:r>
              <a:rPr lang="en-US" sz="2700" b="1">
                <a:latin typeface="Verdana" pitchFamily="-112" charset="0"/>
              </a:rPr>
              <a:t>Acknowledgments</a:t>
            </a:r>
            <a:endParaRPr lang="en-US" sz="2700" b="1"/>
          </a:p>
        </p:txBody>
      </p:sp>
      <p:sp>
        <p:nvSpPr>
          <p:cNvPr id="34819" name="Rectangle 7"/>
          <p:cNvSpPr>
            <a:spLocks noChangeArrowheads="1"/>
          </p:cNvSpPr>
          <p:nvPr/>
        </p:nvSpPr>
        <p:spPr bwMode="auto">
          <a:xfrm>
            <a:off x="715963" y="2727325"/>
            <a:ext cx="8102600" cy="1570038"/>
          </a:xfrm>
          <a:prstGeom prst="rect">
            <a:avLst/>
          </a:prstGeom>
          <a:noFill/>
          <a:ln w="9525">
            <a:noFill/>
            <a:miter lim="800000"/>
            <a:headEnd/>
            <a:tailEnd/>
          </a:ln>
        </p:spPr>
        <p:txBody>
          <a:bodyPr wrap="none">
            <a:prstTxWarp prst="textNoShape">
              <a:avLst/>
            </a:prstTxWarp>
            <a:spAutoFit/>
          </a:bodyPr>
          <a:lstStyle/>
          <a:p>
            <a:pPr eaLnBrk="1" hangingPunct="1"/>
            <a:r>
              <a:rPr lang="en-US" sz="1600"/>
              <a:t>Igor Filippov, creator of OSRA</a:t>
            </a:r>
          </a:p>
          <a:p>
            <a:pPr eaLnBrk="1" hangingPunct="1"/>
            <a:endParaRPr lang="en-US" sz="1600"/>
          </a:p>
          <a:p>
            <a:pPr eaLnBrk="1" hangingPunct="1"/>
            <a:r>
              <a:rPr lang="en-US" sz="1600"/>
              <a:t>Funding Sources</a:t>
            </a:r>
          </a:p>
          <a:p>
            <a:pPr eaLnBrk="1" hangingPunct="1"/>
            <a:r>
              <a:rPr lang="en-US" sz="1600"/>
              <a:t>	IBM</a:t>
            </a:r>
          </a:p>
          <a:p>
            <a:pPr eaLnBrk="1" hangingPunct="1"/>
            <a:r>
              <a:rPr lang="en-US" sz="1600"/>
              <a:t>	Professor Pat Mantey, Ph.D, UCSC Director of Corporate Sponsored Projects</a:t>
            </a:r>
          </a:p>
          <a:p>
            <a:pPr eaLnBrk="1" hangingPunct="1"/>
            <a:r>
              <a:rPr lang="en-US" sz="1600"/>
              <a:t>	Adrienne Harrell, UCSC Director of Undergraduate Student Affairs</a:t>
            </a:r>
          </a:p>
        </p:txBody>
      </p:sp>
      <p:pic>
        <p:nvPicPr>
          <p:cNvPr id="34820" name="Shape 26"/>
          <p:cNvPicPr preferRelativeResize="0">
            <a:picLocks noChangeAspect="1" noChangeArrowheads="1"/>
          </p:cNvPicPr>
          <p:nvPr/>
        </p:nvPicPr>
        <p:blipFill>
          <a:blip r:embed="rId3"/>
          <a:srcRect/>
          <a:stretch>
            <a:fillRect/>
          </a:stretch>
        </p:blipFill>
        <p:spPr bwMode="auto">
          <a:xfrm>
            <a:off x="5080000" y="55563"/>
            <a:ext cx="630238" cy="630237"/>
          </a:xfrm>
          <a:prstGeom prst="rect">
            <a:avLst/>
          </a:prstGeom>
          <a:noFill/>
          <a:ln w="9525">
            <a:noFill/>
            <a:miter lim="800000"/>
            <a:headEnd/>
            <a:tailEnd/>
          </a:ln>
        </p:spPr>
      </p:pic>
      <p:pic>
        <p:nvPicPr>
          <p:cNvPr id="34821" name="Shape 27"/>
          <p:cNvPicPr preferRelativeResize="0">
            <a:picLocks noChangeAspect="1" noChangeArrowheads="1"/>
          </p:cNvPicPr>
          <p:nvPr/>
        </p:nvPicPr>
        <p:blipFill>
          <a:blip r:embed="rId4"/>
          <a:srcRect/>
          <a:stretch>
            <a:fillRect/>
          </a:stretch>
        </p:blipFill>
        <p:spPr bwMode="auto">
          <a:xfrm>
            <a:off x="5756275" y="60325"/>
            <a:ext cx="1508125" cy="630238"/>
          </a:xfrm>
          <a:prstGeom prst="rect">
            <a:avLst/>
          </a:prstGeom>
          <a:noFill/>
          <a:ln w="28575">
            <a:solidFill>
              <a:schemeClr val="tx1"/>
            </a:solidFill>
            <a:miter lim="800000"/>
            <a:headEnd/>
            <a:tailEnd/>
          </a:ln>
        </p:spPr>
      </p:pic>
      <p:pic>
        <p:nvPicPr>
          <p:cNvPr id="34822" name="Picture 24"/>
          <p:cNvPicPr>
            <a:picLocks noChangeAspect="1"/>
          </p:cNvPicPr>
          <p:nvPr/>
        </p:nvPicPr>
        <p:blipFill>
          <a:blip r:embed="rId5"/>
          <a:srcRect/>
          <a:stretch>
            <a:fillRect/>
          </a:stretch>
        </p:blipFill>
        <p:spPr bwMode="auto">
          <a:xfrm>
            <a:off x="7358063" y="60325"/>
            <a:ext cx="1712912" cy="630238"/>
          </a:xfrm>
          <a:prstGeom prst="rect">
            <a:avLst/>
          </a:prstGeom>
          <a:noFill/>
          <a:ln w="28575">
            <a:solidFill>
              <a:schemeClr val="tx1"/>
            </a:solidFill>
            <a:miter lim="800000"/>
            <a:headEnd/>
            <a:tailEnd/>
          </a:ln>
        </p:spPr>
      </p:pic>
      <p:sp>
        <p:nvSpPr>
          <p:cNvPr id="34823" name="Title 1"/>
          <p:cNvSpPr>
            <a:spLocks noGrp="1"/>
          </p:cNvSpPr>
          <p:nvPr>
            <p:ph type="title"/>
          </p:nvPr>
        </p:nvSpPr>
        <p:spPr>
          <a:xfrm>
            <a:off x="19050" y="179388"/>
            <a:ext cx="3592513" cy="401637"/>
          </a:xfrm>
        </p:spPr>
        <p:txBody>
          <a:bodyPr/>
          <a:lstStyle/>
          <a:p>
            <a:r>
              <a:rPr lang="en-US" sz="2400"/>
              <a:t>IBM Polymer Discovery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Title 1"/>
          <p:cNvSpPr>
            <a:spLocks noGrp="1"/>
          </p:cNvSpPr>
          <p:nvPr>
            <p:ph type="title"/>
          </p:nvPr>
        </p:nvSpPr>
        <p:spPr>
          <a:xfrm>
            <a:off x="19050" y="179388"/>
            <a:ext cx="3592513" cy="401637"/>
          </a:xfrm>
        </p:spPr>
        <p:txBody>
          <a:bodyPr/>
          <a:lstStyle/>
          <a:p>
            <a:r>
              <a:rPr lang="en-US" sz="2400"/>
              <a:t>IBM Polymer Discovery</a:t>
            </a:r>
          </a:p>
        </p:txBody>
      </p:sp>
      <p:sp>
        <p:nvSpPr>
          <p:cNvPr id="12" name="Rectangle 11"/>
          <p:cNvSpPr/>
          <p:nvPr/>
        </p:nvSpPr>
        <p:spPr>
          <a:xfrm>
            <a:off x="379413" y="1922463"/>
            <a:ext cx="8386762" cy="4649787"/>
          </a:xfrm>
          <a:prstGeom prst="rect">
            <a:avLst/>
          </a:prstGeom>
        </p:spPr>
        <p:txBody>
          <a:bodyPr>
            <a:prstTxWarp prst="textNoShape">
              <a:avLst/>
            </a:prstTxWarp>
            <a:spAutoFit/>
          </a:bodyPr>
          <a:lstStyle/>
          <a:p>
            <a:pPr eaLnBrk="1" hangingPunct="1">
              <a:spcBef>
                <a:spcPts val="450"/>
              </a:spcBef>
            </a:pPr>
            <a:r>
              <a:rPr lang="en-US" sz="2400">
                <a:solidFill>
                  <a:srgbClr val="F2F2F2"/>
                </a:solidFill>
                <a:latin typeface="Verdana" pitchFamily="-112" charset="0"/>
                <a:ea typeface="Verdana" pitchFamily="-112" charset="0"/>
                <a:cs typeface="Verdana" pitchFamily="-112" charset="0"/>
              </a:rPr>
              <a:t>"Someone I spoke with put it this way: in the first 50 years of computer science, we did not need to talk to people in other fields. Since software was so bad and hardware was so slow, it was obvious what to work on. </a:t>
            </a:r>
            <a:r>
              <a:rPr lang="en-US" sz="2500" b="1">
                <a:solidFill>
                  <a:srgbClr val="F2F2F2"/>
                </a:solidFill>
                <a:latin typeface="Verdana" pitchFamily="-112" charset="0"/>
                <a:ea typeface="Verdana" pitchFamily="-112" charset="0"/>
                <a:cs typeface="Verdana" pitchFamily="-112" charset="0"/>
              </a:rPr>
              <a:t>But now that we have made so much progress, we should reach out to other fields because we need new challenges to drive our technology</a:t>
            </a:r>
            <a:r>
              <a:rPr lang="en-US" sz="2400" b="1">
                <a:solidFill>
                  <a:srgbClr val="F2F2F2"/>
                </a:solidFill>
                <a:latin typeface="Verdana" pitchFamily="-112" charset="0"/>
                <a:ea typeface="Verdana" pitchFamily="-112" charset="0"/>
                <a:cs typeface="Verdana" pitchFamily="-112" charset="0"/>
              </a:rPr>
              <a:t>.</a:t>
            </a:r>
            <a:r>
              <a:rPr lang="en-US" sz="2400">
                <a:solidFill>
                  <a:srgbClr val="F2F2F2"/>
                </a:solidFill>
                <a:latin typeface="Verdana" pitchFamily="-112" charset="0"/>
                <a:ea typeface="Verdana" pitchFamily="-112" charset="0"/>
                <a:cs typeface="Verdana" pitchFamily="-112" charset="0"/>
              </a:rPr>
              <a:t>" </a:t>
            </a:r>
          </a:p>
          <a:p>
            <a:pPr eaLnBrk="1" hangingPunct="1">
              <a:spcBef>
                <a:spcPts val="450"/>
              </a:spcBef>
            </a:pPr>
            <a:r>
              <a:rPr lang="en-US" sz="2400">
                <a:solidFill>
                  <a:srgbClr val="F2F2F2"/>
                </a:solidFill>
                <a:latin typeface="Verdana" pitchFamily="-112" charset="0"/>
                <a:ea typeface="Verdana" pitchFamily="-112" charset="0"/>
                <a:cs typeface="Verdana" pitchFamily="-112" charset="0"/>
              </a:rPr>
              <a:t/>
            </a:r>
            <a:br>
              <a:rPr lang="en-US" sz="2400">
                <a:solidFill>
                  <a:srgbClr val="F2F2F2"/>
                </a:solidFill>
                <a:latin typeface="Verdana" pitchFamily="-112" charset="0"/>
                <a:ea typeface="Verdana" pitchFamily="-112" charset="0"/>
                <a:cs typeface="Verdana" pitchFamily="-112" charset="0"/>
              </a:rPr>
            </a:br>
            <a:r>
              <a:rPr lang="en-US" sz="2400">
                <a:solidFill>
                  <a:srgbClr val="F2F2F2"/>
                </a:solidFill>
                <a:latin typeface="Verdana" pitchFamily="-112" charset="0"/>
                <a:ea typeface="Verdana" pitchFamily="-112" charset="0"/>
                <a:cs typeface="Verdana" pitchFamily="-112" charset="0"/>
              </a:rPr>
              <a:t>- David Patterson, Professor of Computer Science at </a:t>
            </a:r>
          </a:p>
          <a:p>
            <a:pPr eaLnBrk="1" hangingPunct="1"/>
            <a:r>
              <a:rPr lang="en-US" sz="2400">
                <a:solidFill>
                  <a:srgbClr val="F2F2F2"/>
                </a:solidFill>
                <a:latin typeface="Verdana" pitchFamily="-112" charset="0"/>
                <a:ea typeface="Verdana" pitchFamily="-112" charset="0"/>
                <a:cs typeface="Verdana" pitchFamily="-112" charset="0"/>
              </a:rPr>
              <a:t>UC Berkeley and a pioneer in the area of RISC computers</a:t>
            </a:r>
          </a:p>
        </p:txBody>
      </p:sp>
      <p:pic>
        <p:nvPicPr>
          <p:cNvPr id="8196" name="Shape 26"/>
          <p:cNvPicPr preferRelativeResize="0">
            <a:picLocks noChangeAspect="1" noChangeArrowheads="1"/>
          </p:cNvPicPr>
          <p:nvPr/>
        </p:nvPicPr>
        <p:blipFill>
          <a:blip r:embed="rId3"/>
          <a:srcRect/>
          <a:stretch>
            <a:fillRect/>
          </a:stretch>
        </p:blipFill>
        <p:spPr bwMode="auto">
          <a:xfrm>
            <a:off x="5080000" y="55563"/>
            <a:ext cx="630238" cy="630237"/>
          </a:xfrm>
          <a:prstGeom prst="rect">
            <a:avLst/>
          </a:prstGeom>
          <a:noFill/>
          <a:ln w="9525">
            <a:noFill/>
            <a:miter lim="800000"/>
            <a:headEnd/>
            <a:tailEnd/>
          </a:ln>
        </p:spPr>
      </p:pic>
      <p:pic>
        <p:nvPicPr>
          <p:cNvPr id="8197" name="Shape 27"/>
          <p:cNvPicPr preferRelativeResize="0">
            <a:picLocks noChangeAspect="1" noChangeArrowheads="1"/>
          </p:cNvPicPr>
          <p:nvPr/>
        </p:nvPicPr>
        <p:blipFill>
          <a:blip r:embed="rId4"/>
          <a:srcRect/>
          <a:stretch>
            <a:fillRect/>
          </a:stretch>
        </p:blipFill>
        <p:spPr bwMode="auto">
          <a:xfrm>
            <a:off x="5756275" y="60325"/>
            <a:ext cx="1508125" cy="630238"/>
          </a:xfrm>
          <a:prstGeom prst="rect">
            <a:avLst/>
          </a:prstGeom>
          <a:noFill/>
          <a:ln w="28575">
            <a:solidFill>
              <a:schemeClr val="tx1"/>
            </a:solidFill>
            <a:miter lim="800000"/>
            <a:headEnd/>
            <a:tailEnd/>
          </a:ln>
        </p:spPr>
      </p:pic>
      <p:pic>
        <p:nvPicPr>
          <p:cNvPr id="8198" name="Picture 10"/>
          <p:cNvPicPr>
            <a:picLocks noChangeAspect="1"/>
          </p:cNvPicPr>
          <p:nvPr/>
        </p:nvPicPr>
        <p:blipFill>
          <a:blip r:embed="rId5"/>
          <a:srcRect/>
          <a:stretch>
            <a:fillRect/>
          </a:stretch>
        </p:blipFill>
        <p:spPr bwMode="auto">
          <a:xfrm>
            <a:off x="7358063" y="60325"/>
            <a:ext cx="1712912" cy="630238"/>
          </a:xfrm>
          <a:prstGeom prst="rect">
            <a:avLst/>
          </a:prstGeom>
          <a:noFill/>
          <a:ln w="28575">
            <a:solidFill>
              <a:schemeClr val="tx1"/>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016125" y="1936750"/>
            <a:ext cx="4791075" cy="508000"/>
          </a:xfrm>
          <a:prstGeom prst="rect">
            <a:avLst/>
          </a:prstGeom>
          <a:noFill/>
          <a:ln w="9525">
            <a:noFill/>
            <a:miter lim="800000"/>
            <a:headEnd/>
            <a:tailEnd/>
          </a:ln>
        </p:spPr>
        <p:txBody>
          <a:bodyPr wrap="none">
            <a:prstTxWarp prst="textNoShape">
              <a:avLst/>
            </a:prstTxWarp>
            <a:spAutoFit/>
          </a:bodyPr>
          <a:lstStyle/>
          <a:p>
            <a:pPr eaLnBrk="1" hangingPunct="1"/>
            <a:r>
              <a:rPr lang="en-US" sz="2700" b="1">
                <a:latin typeface="Verdana" pitchFamily="-112" charset="0"/>
              </a:rPr>
              <a:t>Why Polymer Discovery</a:t>
            </a:r>
            <a:endParaRPr lang="en-US" sz="2700" b="1"/>
          </a:p>
        </p:txBody>
      </p:sp>
      <p:sp>
        <p:nvSpPr>
          <p:cNvPr id="10243" name="Rectangle 7"/>
          <p:cNvSpPr>
            <a:spLocks noChangeArrowheads="1"/>
          </p:cNvSpPr>
          <p:nvPr/>
        </p:nvSpPr>
        <p:spPr bwMode="auto">
          <a:xfrm>
            <a:off x="1628775" y="2554288"/>
            <a:ext cx="5010150" cy="2586037"/>
          </a:xfrm>
          <a:prstGeom prst="rect">
            <a:avLst/>
          </a:prstGeom>
          <a:noFill/>
          <a:ln w="9525">
            <a:noFill/>
            <a:miter lim="800000"/>
            <a:headEnd/>
            <a:tailEnd/>
          </a:ln>
        </p:spPr>
        <p:txBody>
          <a:bodyPr wrap="none">
            <a:prstTxWarp prst="textNoShape">
              <a:avLst/>
            </a:prstTxWarp>
            <a:spAutoFit/>
          </a:bodyPr>
          <a:lstStyle/>
          <a:p>
            <a:pPr marL="285750" indent="-285750" eaLnBrk="1" hangingPunct="1">
              <a:buFont typeface="Arial" pitchFamily="-112" charset="0"/>
              <a:buChar char="•"/>
            </a:pPr>
            <a:r>
              <a:rPr lang="en-US">
                <a:latin typeface="Verdana" pitchFamily="-112" charset="0"/>
              </a:rPr>
              <a:t>Need To Recognize Polymer Images</a:t>
            </a:r>
          </a:p>
          <a:p>
            <a:pPr marL="285750" indent="-285750" eaLnBrk="1" hangingPunct="1">
              <a:buFont typeface="Arial" pitchFamily="-112" charset="0"/>
              <a:buChar char="•"/>
            </a:pPr>
            <a:endParaRPr lang="en-US">
              <a:latin typeface="Verdana" pitchFamily="-112" charset="0"/>
            </a:endParaRPr>
          </a:p>
          <a:p>
            <a:pPr marL="285750" indent="-285750" eaLnBrk="1" hangingPunct="1">
              <a:buFont typeface="Arial" pitchFamily="-112" charset="0"/>
              <a:buChar char="•"/>
            </a:pPr>
            <a:r>
              <a:rPr lang="en-US">
                <a:latin typeface="Verdana" pitchFamily="-112" charset="0"/>
              </a:rPr>
              <a:t>Current Tools Do not Support Polymers</a:t>
            </a:r>
          </a:p>
          <a:p>
            <a:pPr marL="285750" indent="-285750" eaLnBrk="1" hangingPunct="1">
              <a:buFont typeface="Arial" pitchFamily="-112" charset="0"/>
              <a:buChar char="•"/>
            </a:pPr>
            <a:endParaRPr lang="en-US">
              <a:latin typeface="Verdana" pitchFamily="-112" charset="0"/>
            </a:endParaRPr>
          </a:p>
          <a:p>
            <a:pPr marL="285750" indent="-285750" eaLnBrk="1" hangingPunct="1">
              <a:buFont typeface="Arial" pitchFamily="-112" charset="0"/>
              <a:buChar char="•"/>
            </a:pPr>
            <a:r>
              <a:rPr lang="en-US">
                <a:latin typeface="Verdana" pitchFamily="-112" charset="0"/>
              </a:rPr>
              <a:t>No Method for storing digitally</a:t>
            </a:r>
          </a:p>
          <a:p>
            <a:pPr marL="285750" indent="-285750" eaLnBrk="1" hangingPunct="1">
              <a:buFont typeface="Arial" pitchFamily="-112" charset="0"/>
              <a:buChar char="•"/>
            </a:pPr>
            <a:endParaRPr lang="en-US">
              <a:latin typeface="Verdana" pitchFamily="-112" charset="0"/>
            </a:endParaRPr>
          </a:p>
          <a:p>
            <a:pPr marL="285750" indent="-285750" eaLnBrk="1" hangingPunct="1">
              <a:buFont typeface="Arial" pitchFamily="-112" charset="0"/>
              <a:buChar char="•"/>
            </a:pPr>
            <a:r>
              <a:rPr lang="en-US">
                <a:latin typeface="Verdana" pitchFamily="-112" charset="0"/>
              </a:rPr>
              <a:t>Will Shorten Development Cycle</a:t>
            </a:r>
          </a:p>
          <a:p>
            <a:pPr marL="285750" indent="-285750" eaLnBrk="1" hangingPunct="1">
              <a:buFont typeface="Arial" pitchFamily="-112" charset="0"/>
              <a:buChar char="•"/>
            </a:pPr>
            <a:endParaRPr lang="en-US">
              <a:latin typeface="Verdana" pitchFamily="-112" charset="0"/>
            </a:endParaRPr>
          </a:p>
          <a:p>
            <a:pPr marL="285750" indent="-285750" eaLnBrk="1" hangingPunct="1">
              <a:buFont typeface="Arial" pitchFamily="-112" charset="0"/>
              <a:buChar char="•"/>
            </a:pPr>
            <a:r>
              <a:rPr lang="en-US">
                <a:latin typeface="Verdana" pitchFamily="-112" charset="0"/>
              </a:rPr>
              <a:t>Lead to improvements and innovations</a:t>
            </a:r>
          </a:p>
        </p:txBody>
      </p:sp>
      <p:pic>
        <p:nvPicPr>
          <p:cNvPr id="10244" name="Shape 26"/>
          <p:cNvPicPr preferRelativeResize="0">
            <a:picLocks noChangeAspect="1" noChangeArrowheads="1"/>
          </p:cNvPicPr>
          <p:nvPr/>
        </p:nvPicPr>
        <p:blipFill>
          <a:blip r:embed="rId3"/>
          <a:srcRect/>
          <a:stretch>
            <a:fillRect/>
          </a:stretch>
        </p:blipFill>
        <p:spPr bwMode="auto">
          <a:xfrm>
            <a:off x="5080000" y="55563"/>
            <a:ext cx="630238" cy="630237"/>
          </a:xfrm>
          <a:prstGeom prst="rect">
            <a:avLst/>
          </a:prstGeom>
          <a:noFill/>
          <a:ln w="9525">
            <a:noFill/>
            <a:miter lim="800000"/>
            <a:headEnd/>
            <a:tailEnd/>
          </a:ln>
        </p:spPr>
      </p:pic>
      <p:pic>
        <p:nvPicPr>
          <p:cNvPr id="10245" name="Shape 27"/>
          <p:cNvPicPr preferRelativeResize="0">
            <a:picLocks noChangeAspect="1" noChangeArrowheads="1"/>
          </p:cNvPicPr>
          <p:nvPr/>
        </p:nvPicPr>
        <p:blipFill>
          <a:blip r:embed="rId4"/>
          <a:srcRect/>
          <a:stretch>
            <a:fillRect/>
          </a:stretch>
        </p:blipFill>
        <p:spPr bwMode="auto">
          <a:xfrm>
            <a:off x="5756275" y="60325"/>
            <a:ext cx="1508125" cy="630238"/>
          </a:xfrm>
          <a:prstGeom prst="rect">
            <a:avLst/>
          </a:prstGeom>
          <a:noFill/>
          <a:ln w="28575">
            <a:solidFill>
              <a:schemeClr val="tx1"/>
            </a:solidFill>
            <a:miter lim="800000"/>
            <a:headEnd/>
            <a:tailEnd/>
          </a:ln>
        </p:spPr>
      </p:pic>
      <p:pic>
        <p:nvPicPr>
          <p:cNvPr id="10246" name="Picture 24"/>
          <p:cNvPicPr>
            <a:picLocks noChangeAspect="1"/>
          </p:cNvPicPr>
          <p:nvPr/>
        </p:nvPicPr>
        <p:blipFill>
          <a:blip r:embed="rId5"/>
          <a:srcRect/>
          <a:stretch>
            <a:fillRect/>
          </a:stretch>
        </p:blipFill>
        <p:spPr bwMode="auto">
          <a:xfrm>
            <a:off x="7358063" y="60325"/>
            <a:ext cx="1712912" cy="630238"/>
          </a:xfrm>
          <a:prstGeom prst="rect">
            <a:avLst/>
          </a:prstGeom>
          <a:noFill/>
          <a:ln w="28575">
            <a:solidFill>
              <a:schemeClr val="tx1"/>
            </a:solidFill>
            <a:miter lim="800000"/>
            <a:headEnd/>
            <a:tailEnd/>
          </a:ln>
        </p:spPr>
      </p:pic>
      <p:sp>
        <p:nvSpPr>
          <p:cNvPr id="10247" name="Title 1"/>
          <p:cNvSpPr txBox="1">
            <a:spLocks/>
          </p:cNvSpPr>
          <p:nvPr/>
        </p:nvSpPr>
        <p:spPr bwMode="auto">
          <a:xfrm>
            <a:off x="19050" y="179388"/>
            <a:ext cx="3592513" cy="401637"/>
          </a:xfrm>
          <a:prstGeom prst="rect">
            <a:avLst/>
          </a:prstGeom>
          <a:noFill/>
          <a:ln w="9525">
            <a:noFill/>
            <a:miter lim="800000"/>
            <a:headEnd/>
            <a:tailEnd/>
          </a:ln>
        </p:spPr>
        <p:txBody>
          <a:bodyPr>
            <a:prstTxWarp prst="textNoShape">
              <a:avLst/>
            </a:prstTxWarp>
          </a:bodyPr>
          <a:lstStyle/>
          <a:p>
            <a:pPr eaLnBrk="1" hangingPunct="1"/>
            <a:r>
              <a:rPr lang="en-US" sz="2400">
                <a:solidFill>
                  <a:schemeClr val="tx2"/>
                </a:solidFill>
              </a:rPr>
              <a:t>IBM Polymer Discovery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Rectangle 15"/>
          <p:cNvSpPr/>
          <p:nvPr/>
        </p:nvSpPr>
        <p:spPr>
          <a:xfrm>
            <a:off x="428625" y="2130425"/>
            <a:ext cx="8332788" cy="3340100"/>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2291" name="Shape 26"/>
          <p:cNvPicPr preferRelativeResize="0">
            <a:picLocks noChangeAspect="1" noChangeArrowheads="1"/>
          </p:cNvPicPr>
          <p:nvPr/>
        </p:nvPicPr>
        <p:blipFill>
          <a:blip r:embed="rId3"/>
          <a:srcRect/>
          <a:stretch>
            <a:fillRect/>
          </a:stretch>
        </p:blipFill>
        <p:spPr bwMode="auto">
          <a:xfrm>
            <a:off x="5080000" y="55563"/>
            <a:ext cx="630238" cy="630237"/>
          </a:xfrm>
          <a:prstGeom prst="rect">
            <a:avLst/>
          </a:prstGeom>
          <a:noFill/>
          <a:ln w="9525">
            <a:noFill/>
            <a:miter lim="800000"/>
            <a:headEnd/>
            <a:tailEnd/>
          </a:ln>
        </p:spPr>
      </p:pic>
      <p:pic>
        <p:nvPicPr>
          <p:cNvPr id="12292" name="Shape 27"/>
          <p:cNvPicPr preferRelativeResize="0">
            <a:picLocks noChangeAspect="1" noChangeArrowheads="1"/>
          </p:cNvPicPr>
          <p:nvPr/>
        </p:nvPicPr>
        <p:blipFill>
          <a:blip r:embed="rId4"/>
          <a:srcRect/>
          <a:stretch>
            <a:fillRect/>
          </a:stretch>
        </p:blipFill>
        <p:spPr bwMode="auto">
          <a:xfrm>
            <a:off x="5756275" y="60325"/>
            <a:ext cx="1508125" cy="630238"/>
          </a:xfrm>
          <a:prstGeom prst="rect">
            <a:avLst/>
          </a:prstGeom>
          <a:noFill/>
          <a:ln w="28575">
            <a:solidFill>
              <a:schemeClr val="tx1"/>
            </a:solidFill>
            <a:miter lim="800000"/>
            <a:headEnd/>
            <a:tailEnd/>
          </a:ln>
        </p:spPr>
      </p:pic>
      <p:pic>
        <p:nvPicPr>
          <p:cNvPr id="12293" name="Picture 10"/>
          <p:cNvPicPr>
            <a:picLocks noChangeAspect="1"/>
          </p:cNvPicPr>
          <p:nvPr/>
        </p:nvPicPr>
        <p:blipFill>
          <a:blip r:embed="rId5"/>
          <a:srcRect/>
          <a:stretch>
            <a:fillRect/>
          </a:stretch>
        </p:blipFill>
        <p:spPr bwMode="auto">
          <a:xfrm>
            <a:off x="7358063" y="60325"/>
            <a:ext cx="1712912" cy="630238"/>
          </a:xfrm>
          <a:prstGeom prst="rect">
            <a:avLst/>
          </a:prstGeom>
          <a:noFill/>
          <a:ln w="28575">
            <a:solidFill>
              <a:schemeClr val="tx1"/>
            </a:solidFill>
            <a:miter lim="800000"/>
            <a:headEnd/>
            <a:tailEnd/>
          </a:ln>
        </p:spPr>
      </p:pic>
      <p:pic>
        <p:nvPicPr>
          <p:cNvPr id="12294" name="Picture 5"/>
          <p:cNvPicPr>
            <a:picLocks noChangeAspect="1"/>
          </p:cNvPicPr>
          <p:nvPr/>
        </p:nvPicPr>
        <p:blipFill>
          <a:blip r:embed="rId6"/>
          <a:srcRect r="13469" b="43806"/>
          <a:stretch>
            <a:fillRect/>
          </a:stretch>
        </p:blipFill>
        <p:spPr bwMode="auto">
          <a:xfrm>
            <a:off x="595313" y="2343150"/>
            <a:ext cx="7912100" cy="1651000"/>
          </a:xfrm>
          <a:prstGeom prst="rect">
            <a:avLst/>
          </a:prstGeom>
          <a:noFill/>
          <a:ln w="9525">
            <a:noFill/>
            <a:miter lim="800000"/>
            <a:headEnd/>
            <a:tailEnd/>
          </a:ln>
        </p:spPr>
      </p:pic>
      <p:pic>
        <p:nvPicPr>
          <p:cNvPr id="12295" name="Picture 8"/>
          <p:cNvPicPr>
            <a:picLocks noChangeAspect="1"/>
          </p:cNvPicPr>
          <p:nvPr/>
        </p:nvPicPr>
        <p:blipFill>
          <a:blip r:embed="rId6"/>
          <a:srcRect l="51794" t="57602" r="2"/>
          <a:stretch>
            <a:fillRect/>
          </a:stretch>
        </p:blipFill>
        <p:spPr bwMode="auto">
          <a:xfrm>
            <a:off x="2089150" y="3978275"/>
            <a:ext cx="4408488" cy="1246188"/>
          </a:xfrm>
          <a:prstGeom prst="rect">
            <a:avLst/>
          </a:prstGeom>
          <a:noFill/>
          <a:ln w="9525">
            <a:noFill/>
            <a:miter lim="800000"/>
            <a:headEnd/>
            <a:tailEnd/>
          </a:ln>
        </p:spPr>
      </p:pic>
      <p:pic>
        <p:nvPicPr>
          <p:cNvPr id="12296" name="Picture 14"/>
          <p:cNvPicPr>
            <a:picLocks noChangeAspect="1"/>
          </p:cNvPicPr>
          <p:nvPr/>
        </p:nvPicPr>
        <p:blipFill>
          <a:blip r:embed="rId7"/>
          <a:srcRect l="46384" t="87491" r="22809" b="1489"/>
          <a:stretch>
            <a:fillRect/>
          </a:stretch>
        </p:blipFill>
        <p:spPr bwMode="auto">
          <a:xfrm>
            <a:off x="6724650" y="4105275"/>
            <a:ext cx="904875" cy="1008063"/>
          </a:xfrm>
          <a:prstGeom prst="rect">
            <a:avLst/>
          </a:prstGeom>
          <a:noFill/>
          <a:ln w="9525">
            <a:noFill/>
            <a:miter lim="800000"/>
            <a:headEnd/>
            <a:tailEnd/>
          </a:ln>
        </p:spPr>
      </p:pic>
      <p:sp>
        <p:nvSpPr>
          <p:cNvPr id="12297" name="Title 1"/>
          <p:cNvSpPr>
            <a:spLocks noGrp="1"/>
          </p:cNvSpPr>
          <p:nvPr>
            <p:ph type="title"/>
          </p:nvPr>
        </p:nvSpPr>
        <p:spPr>
          <a:xfrm>
            <a:off x="19050" y="179388"/>
            <a:ext cx="3592513" cy="401637"/>
          </a:xfrm>
        </p:spPr>
        <p:txBody>
          <a:bodyPr/>
          <a:lstStyle/>
          <a:p>
            <a:r>
              <a:rPr lang="en-US" sz="2400"/>
              <a:t>IBM Polymer Discovery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338" name="Shape 26"/>
          <p:cNvPicPr preferRelativeResize="0">
            <a:picLocks noChangeAspect="1" noChangeArrowheads="1"/>
          </p:cNvPicPr>
          <p:nvPr/>
        </p:nvPicPr>
        <p:blipFill>
          <a:blip r:embed="rId3"/>
          <a:srcRect/>
          <a:stretch>
            <a:fillRect/>
          </a:stretch>
        </p:blipFill>
        <p:spPr bwMode="auto">
          <a:xfrm>
            <a:off x="5080000" y="55563"/>
            <a:ext cx="630238" cy="630237"/>
          </a:xfrm>
          <a:prstGeom prst="rect">
            <a:avLst/>
          </a:prstGeom>
          <a:noFill/>
          <a:ln w="9525">
            <a:noFill/>
            <a:miter lim="800000"/>
            <a:headEnd/>
            <a:tailEnd/>
          </a:ln>
        </p:spPr>
      </p:pic>
      <p:pic>
        <p:nvPicPr>
          <p:cNvPr id="14339" name="Shape 27"/>
          <p:cNvPicPr preferRelativeResize="0">
            <a:picLocks noChangeAspect="1" noChangeArrowheads="1"/>
          </p:cNvPicPr>
          <p:nvPr/>
        </p:nvPicPr>
        <p:blipFill>
          <a:blip r:embed="rId4"/>
          <a:srcRect/>
          <a:stretch>
            <a:fillRect/>
          </a:stretch>
        </p:blipFill>
        <p:spPr bwMode="auto">
          <a:xfrm>
            <a:off x="5756275" y="60325"/>
            <a:ext cx="1508125" cy="630238"/>
          </a:xfrm>
          <a:prstGeom prst="rect">
            <a:avLst/>
          </a:prstGeom>
          <a:noFill/>
          <a:ln w="28575">
            <a:solidFill>
              <a:schemeClr val="tx1"/>
            </a:solidFill>
            <a:miter lim="800000"/>
            <a:headEnd/>
            <a:tailEnd/>
          </a:ln>
        </p:spPr>
      </p:pic>
      <p:pic>
        <p:nvPicPr>
          <p:cNvPr id="14340" name="Picture 25"/>
          <p:cNvPicPr>
            <a:picLocks noChangeAspect="1"/>
          </p:cNvPicPr>
          <p:nvPr/>
        </p:nvPicPr>
        <p:blipFill>
          <a:blip r:embed="rId5"/>
          <a:srcRect/>
          <a:stretch>
            <a:fillRect/>
          </a:stretch>
        </p:blipFill>
        <p:spPr bwMode="auto">
          <a:xfrm>
            <a:off x="7358063" y="60325"/>
            <a:ext cx="1712912" cy="630238"/>
          </a:xfrm>
          <a:prstGeom prst="rect">
            <a:avLst/>
          </a:prstGeom>
          <a:noFill/>
          <a:ln w="28575">
            <a:solidFill>
              <a:schemeClr val="tx1"/>
            </a:solidFill>
            <a:miter lim="800000"/>
            <a:headEnd/>
            <a:tailEnd/>
          </a:ln>
        </p:spPr>
      </p:pic>
      <p:sp>
        <p:nvSpPr>
          <p:cNvPr id="14341" name="Title 1"/>
          <p:cNvSpPr txBox="1">
            <a:spLocks/>
          </p:cNvSpPr>
          <p:nvPr/>
        </p:nvSpPr>
        <p:spPr bwMode="auto">
          <a:xfrm>
            <a:off x="19050" y="179388"/>
            <a:ext cx="3592513" cy="401637"/>
          </a:xfrm>
          <a:prstGeom prst="rect">
            <a:avLst/>
          </a:prstGeom>
          <a:noFill/>
          <a:ln w="9525">
            <a:noFill/>
            <a:miter lim="800000"/>
            <a:headEnd/>
            <a:tailEnd/>
          </a:ln>
        </p:spPr>
        <p:txBody>
          <a:bodyPr>
            <a:prstTxWarp prst="textNoShape">
              <a:avLst/>
            </a:prstTxWarp>
          </a:bodyPr>
          <a:lstStyle/>
          <a:p>
            <a:pPr eaLnBrk="1" hangingPunct="1"/>
            <a:r>
              <a:rPr lang="en-US" sz="2400">
                <a:solidFill>
                  <a:schemeClr val="tx2"/>
                </a:solidFill>
              </a:rPr>
              <a:t>IBM Polymer Discovery</a:t>
            </a:r>
          </a:p>
        </p:txBody>
      </p:sp>
      <p:sp>
        <p:nvSpPr>
          <p:cNvPr id="14342" name="Rectangle 12"/>
          <p:cNvSpPr>
            <a:spLocks noChangeArrowheads="1"/>
          </p:cNvSpPr>
          <p:nvPr/>
        </p:nvSpPr>
        <p:spPr bwMode="auto">
          <a:xfrm>
            <a:off x="3611563" y="1787525"/>
            <a:ext cx="2076450" cy="508000"/>
          </a:xfrm>
          <a:prstGeom prst="rect">
            <a:avLst/>
          </a:prstGeom>
          <a:noFill/>
          <a:ln w="9525">
            <a:noFill/>
            <a:miter lim="800000"/>
            <a:headEnd/>
            <a:tailEnd/>
          </a:ln>
        </p:spPr>
        <p:txBody>
          <a:bodyPr wrap="none">
            <a:prstTxWarp prst="textNoShape">
              <a:avLst/>
            </a:prstTxWarp>
            <a:spAutoFit/>
          </a:bodyPr>
          <a:lstStyle/>
          <a:p>
            <a:pPr algn="ctr" eaLnBrk="1" hangingPunct="1"/>
            <a:r>
              <a:rPr lang="en-US" sz="2700" b="1">
                <a:latin typeface="Verdana" pitchFamily="-112" charset="0"/>
              </a:rPr>
              <a:t>The Team</a:t>
            </a:r>
            <a:endParaRPr lang="en-US" sz="2700" b="1"/>
          </a:p>
        </p:txBody>
      </p:sp>
      <p:sp>
        <p:nvSpPr>
          <p:cNvPr id="14343" name="Rectangle 13"/>
          <p:cNvSpPr>
            <a:spLocks noChangeArrowheads="1"/>
          </p:cNvSpPr>
          <p:nvPr/>
        </p:nvSpPr>
        <p:spPr bwMode="auto">
          <a:xfrm>
            <a:off x="2047875" y="2535238"/>
            <a:ext cx="5773738" cy="1477962"/>
          </a:xfrm>
          <a:prstGeom prst="rect">
            <a:avLst/>
          </a:prstGeom>
          <a:noFill/>
          <a:ln w="9525">
            <a:noFill/>
            <a:miter lim="800000"/>
            <a:headEnd/>
            <a:tailEnd/>
          </a:ln>
        </p:spPr>
        <p:txBody>
          <a:bodyPr wrap="none">
            <a:prstTxWarp prst="textNoShape">
              <a:avLst/>
            </a:prstTxWarp>
            <a:spAutoFit/>
          </a:bodyPr>
          <a:lstStyle/>
          <a:p>
            <a:pPr marL="285750" indent="-285750" eaLnBrk="1" hangingPunct="1">
              <a:buFont typeface="Arial" pitchFamily="-112" charset="0"/>
              <a:buChar char="•"/>
            </a:pPr>
            <a:r>
              <a:rPr lang="en-US">
                <a:latin typeface="Verdana" pitchFamily="-112" charset="0"/>
              </a:rPr>
              <a:t>Computer Science and MCD-Biology Students</a:t>
            </a:r>
          </a:p>
          <a:p>
            <a:pPr marL="742950" lvl="1" indent="-285750" eaLnBrk="1" hangingPunct="1">
              <a:buFont typeface="Arial" pitchFamily="-112" charset="0"/>
              <a:buChar char="•"/>
            </a:pPr>
            <a:endParaRPr lang="en-US">
              <a:latin typeface="Verdana" pitchFamily="-112" charset="0"/>
            </a:endParaRPr>
          </a:p>
          <a:p>
            <a:pPr marL="285750" indent="-285750" eaLnBrk="1" hangingPunct="1">
              <a:buFont typeface="Arial" pitchFamily="-112" charset="0"/>
              <a:buChar char="•"/>
            </a:pPr>
            <a:r>
              <a:rPr lang="en-US">
                <a:latin typeface="Verdana" pitchFamily="-112" charset="0"/>
              </a:rPr>
              <a:t>Research Scientists and Chemists</a:t>
            </a:r>
          </a:p>
          <a:p>
            <a:pPr marL="285750" indent="-285750" eaLnBrk="1" hangingPunct="1">
              <a:buFont typeface="Arial" pitchFamily="-112" charset="0"/>
              <a:buChar char="•"/>
            </a:pPr>
            <a:endParaRPr lang="en-US">
              <a:latin typeface="Verdana" pitchFamily="-112" charset="0"/>
            </a:endParaRPr>
          </a:p>
          <a:p>
            <a:pPr marL="285750" indent="-285750" eaLnBrk="1" hangingPunct="1">
              <a:buFont typeface="Arial" pitchFamily="-112" charset="0"/>
              <a:buChar char="•"/>
            </a:pPr>
            <a:r>
              <a:rPr lang="en-US">
                <a:latin typeface="Verdana" pitchFamily="-112" charset="0"/>
              </a:rPr>
              <a:t>UCSC Faculty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6" name="Shape 26"/>
          <p:cNvPicPr preferRelativeResize="0">
            <a:picLocks noChangeAspect="1" noChangeArrowheads="1"/>
          </p:cNvPicPr>
          <p:nvPr/>
        </p:nvPicPr>
        <p:blipFill>
          <a:blip r:embed="rId3"/>
          <a:srcRect/>
          <a:stretch>
            <a:fillRect/>
          </a:stretch>
        </p:blipFill>
        <p:spPr bwMode="auto">
          <a:xfrm>
            <a:off x="5080000" y="55563"/>
            <a:ext cx="630238" cy="630237"/>
          </a:xfrm>
          <a:prstGeom prst="rect">
            <a:avLst/>
          </a:prstGeom>
          <a:noFill/>
          <a:ln w="9525">
            <a:noFill/>
            <a:miter lim="800000"/>
            <a:headEnd/>
            <a:tailEnd/>
          </a:ln>
        </p:spPr>
      </p:pic>
      <p:pic>
        <p:nvPicPr>
          <p:cNvPr id="16387" name="Shape 27"/>
          <p:cNvPicPr preferRelativeResize="0">
            <a:picLocks noChangeAspect="1" noChangeArrowheads="1"/>
          </p:cNvPicPr>
          <p:nvPr/>
        </p:nvPicPr>
        <p:blipFill>
          <a:blip r:embed="rId4"/>
          <a:srcRect/>
          <a:stretch>
            <a:fillRect/>
          </a:stretch>
        </p:blipFill>
        <p:spPr bwMode="auto">
          <a:xfrm>
            <a:off x="5756275" y="60325"/>
            <a:ext cx="1508125" cy="630238"/>
          </a:xfrm>
          <a:prstGeom prst="rect">
            <a:avLst/>
          </a:prstGeom>
          <a:noFill/>
          <a:ln w="28575">
            <a:solidFill>
              <a:schemeClr val="tx1"/>
            </a:solidFill>
            <a:miter lim="800000"/>
            <a:headEnd/>
            <a:tailEnd/>
          </a:ln>
        </p:spPr>
      </p:pic>
      <p:pic>
        <p:nvPicPr>
          <p:cNvPr id="16388" name="Picture 25"/>
          <p:cNvPicPr>
            <a:picLocks noChangeAspect="1"/>
          </p:cNvPicPr>
          <p:nvPr/>
        </p:nvPicPr>
        <p:blipFill>
          <a:blip r:embed="rId5"/>
          <a:srcRect/>
          <a:stretch>
            <a:fillRect/>
          </a:stretch>
        </p:blipFill>
        <p:spPr bwMode="auto">
          <a:xfrm>
            <a:off x="7358063" y="60325"/>
            <a:ext cx="1712912" cy="630238"/>
          </a:xfrm>
          <a:prstGeom prst="rect">
            <a:avLst/>
          </a:prstGeom>
          <a:noFill/>
          <a:ln w="28575">
            <a:solidFill>
              <a:schemeClr val="tx1"/>
            </a:solidFill>
            <a:miter lim="800000"/>
            <a:headEnd/>
            <a:tailEnd/>
          </a:ln>
        </p:spPr>
      </p:pic>
      <p:sp>
        <p:nvSpPr>
          <p:cNvPr id="16389" name="Rectangle 4"/>
          <p:cNvSpPr>
            <a:spLocks noChangeArrowheads="1"/>
          </p:cNvSpPr>
          <p:nvPr/>
        </p:nvSpPr>
        <p:spPr bwMode="auto">
          <a:xfrm>
            <a:off x="130175" y="5751513"/>
            <a:ext cx="1841500" cy="655637"/>
          </a:xfrm>
          <a:prstGeom prst="rect">
            <a:avLst/>
          </a:prstGeom>
          <a:noFill/>
          <a:ln w="9525">
            <a:noFill/>
            <a:miter lim="800000"/>
            <a:headEnd/>
            <a:tailEnd/>
          </a:ln>
        </p:spPr>
        <p:txBody>
          <a:bodyPr>
            <a:prstTxWarp prst="textNoShape">
              <a:avLst/>
            </a:prstTxWarp>
            <a:spAutoFit/>
          </a:bodyPr>
          <a:lstStyle/>
          <a:p>
            <a:pPr eaLnBrk="1" hangingPunct="1">
              <a:lnSpc>
                <a:spcPct val="107000"/>
              </a:lnSpc>
              <a:spcAft>
                <a:spcPts val="800"/>
              </a:spcAft>
            </a:pPr>
            <a:endParaRPr lang="en-US" sz="1400">
              <a:latin typeface="Verdana" pitchFamily="-112" charset="0"/>
              <a:ea typeface="Verdana" pitchFamily="-112" charset="0"/>
              <a:cs typeface="Verdana" pitchFamily="-112" charset="0"/>
            </a:endParaRPr>
          </a:p>
          <a:p>
            <a:pPr eaLnBrk="1" hangingPunct="1">
              <a:lnSpc>
                <a:spcPct val="107000"/>
              </a:lnSpc>
              <a:spcAft>
                <a:spcPts val="800"/>
              </a:spcAft>
            </a:pPr>
            <a:endParaRPr lang="en-US" sz="1400">
              <a:latin typeface="Verdana" pitchFamily="-112" charset="0"/>
              <a:ea typeface="Verdana" pitchFamily="-112" charset="0"/>
              <a:cs typeface="Verdana" pitchFamily="-112" charset="0"/>
            </a:endParaRPr>
          </a:p>
        </p:txBody>
      </p:sp>
      <p:sp>
        <p:nvSpPr>
          <p:cNvPr id="16390" name="Rectangle 13"/>
          <p:cNvSpPr>
            <a:spLocks noChangeArrowheads="1"/>
          </p:cNvSpPr>
          <p:nvPr/>
        </p:nvSpPr>
        <p:spPr bwMode="auto">
          <a:xfrm>
            <a:off x="357188" y="2582863"/>
            <a:ext cx="1612900" cy="2987675"/>
          </a:xfrm>
          <a:prstGeom prst="rect">
            <a:avLst/>
          </a:prstGeom>
          <a:noFill/>
          <a:ln w="9525">
            <a:noFill/>
            <a:miter lim="800000"/>
            <a:headEnd/>
            <a:tailEnd/>
          </a:ln>
        </p:spPr>
        <p:txBody>
          <a:bodyPr wrap="none">
            <a:prstTxWarp prst="textNoShape">
              <a:avLst/>
            </a:prstTxWarp>
            <a:spAutoFit/>
          </a:bodyPr>
          <a:lstStyle/>
          <a:p>
            <a:pPr eaLnBrk="1" hangingPunct="1">
              <a:lnSpc>
                <a:spcPct val="107000"/>
              </a:lnSpc>
              <a:spcAft>
                <a:spcPts val="800"/>
              </a:spcAft>
            </a:pPr>
            <a:r>
              <a:rPr lang="en-US" sz="1400">
                <a:latin typeface="Verdana" pitchFamily="-112" charset="0"/>
                <a:ea typeface="Verdana" pitchFamily="-112" charset="0"/>
                <a:cs typeface="Verdana" pitchFamily="-112" charset="0"/>
              </a:rPr>
              <a:t>Repeat Unit</a:t>
            </a:r>
          </a:p>
          <a:p>
            <a:pPr eaLnBrk="1" hangingPunct="1">
              <a:lnSpc>
                <a:spcPct val="107000"/>
              </a:lnSpc>
              <a:spcAft>
                <a:spcPts val="800"/>
              </a:spcAft>
            </a:pPr>
            <a:endParaRPr lang="en-US" sz="1400">
              <a:latin typeface="Verdana" pitchFamily="-112" charset="0"/>
              <a:ea typeface="Verdana" pitchFamily="-112" charset="0"/>
              <a:cs typeface="Verdana" pitchFamily="-112" charset="0"/>
            </a:endParaRPr>
          </a:p>
          <a:p>
            <a:pPr eaLnBrk="1" hangingPunct="1">
              <a:lnSpc>
                <a:spcPct val="107000"/>
              </a:lnSpc>
              <a:spcAft>
                <a:spcPts val="800"/>
              </a:spcAft>
            </a:pPr>
            <a:r>
              <a:rPr lang="en-US" sz="1400">
                <a:latin typeface="Verdana" pitchFamily="-112" charset="0"/>
                <a:ea typeface="Verdana" pitchFamily="-112" charset="0"/>
                <a:cs typeface="Verdana" pitchFamily="-112" charset="0"/>
              </a:rPr>
              <a:t>End Group</a:t>
            </a:r>
          </a:p>
          <a:p>
            <a:pPr eaLnBrk="1" hangingPunct="1">
              <a:lnSpc>
                <a:spcPct val="107000"/>
              </a:lnSpc>
              <a:spcAft>
                <a:spcPts val="800"/>
              </a:spcAft>
            </a:pPr>
            <a:endParaRPr lang="en-US" sz="1400">
              <a:latin typeface="Verdana" pitchFamily="-112" charset="0"/>
              <a:ea typeface="Verdana" pitchFamily="-112" charset="0"/>
              <a:cs typeface="Verdana" pitchFamily="-112" charset="0"/>
            </a:endParaRPr>
          </a:p>
          <a:p>
            <a:pPr eaLnBrk="1" hangingPunct="1">
              <a:lnSpc>
                <a:spcPct val="107000"/>
              </a:lnSpc>
              <a:spcAft>
                <a:spcPts val="800"/>
              </a:spcAft>
            </a:pPr>
            <a:r>
              <a:rPr lang="en-US" sz="1400">
                <a:latin typeface="Verdana" pitchFamily="-112" charset="0"/>
                <a:ea typeface="Verdana" pitchFamily="-112" charset="0"/>
                <a:cs typeface="Verdana" pitchFamily="-112" charset="0"/>
              </a:rPr>
              <a:t>Segments</a:t>
            </a:r>
          </a:p>
          <a:p>
            <a:pPr eaLnBrk="1" hangingPunct="1">
              <a:lnSpc>
                <a:spcPct val="107000"/>
              </a:lnSpc>
              <a:spcAft>
                <a:spcPts val="800"/>
              </a:spcAft>
            </a:pPr>
            <a:endParaRPr lang="en-US" sz="1400">
              <a:latin typeface="Verdana" pitchFamily="-112" charset="0"/>
              <a:ea typeface="Verdana" pitchFamily="-112" charset="0"/>
              <a:cs typeface="Verdana" pitchFamily="-112" charset="0"/>
            </a:endParaRPr>
          </a:p>
          <a:p>
            <a:pPr eaLnBrk="1" hangingPunct="1">
              <a:lnSpc>
                <a:spcPct val="107000"/>
              </a:lnSpc>
              <a:spcAft>
                <a:spcPts val="800"/>
              </a:spcAft>
            </a:pPr>
            <a:r>
              <a:rPr lang="en-US" sz="1400">
                <a:latin typeface="Verdana" pitchFamily="-112" charset="0"/>
                <a:ea typeface="Verdana" pitchFamily="-112" charset="0"/>
                <a:cs typeface="Verdana" pitchFamily="-112" charset="0"/>
              </a:rPr>
              <a:t>Degree (“n”)</a:t>
            </a:r>
          </a:p>
          <a:p>
            <a:pPr eaLnBrk="1" hangingPunct="1">
              <a:lnSpc>
                <a:spcPct val="107000"/>
              </a:lnSpc>
              <a:spcAft>
                <a:spcPts val="800"/>
              </a:spcAft>
            </a:pPr>
            <a:endParaRPr lang="en-US" sz="1400">
              <a:latin typeface="Verdana" pitchFamily="-112" charset="0"/>
              <a:ea typeface="Verdana" pitchFamily="-112" charset="0"/>
              <a:cs typeface="Verdana" pitchFamily="-112" charset="0"/>
            </a:endParaRPr>
          </a:p>
          <a:p>
            <a:pPr eaLnBrk="1" hangingPunct="1">
              <a:lnSpc>
                <a:spcPct val="107000"/>
              </a:lnSpc>
              <a:spcAft>
                <a:spcPts val="800"/>
              </a:spcAft>
            </a:pPr>
            <a:r>
              <a:rPr lang="en-US" sz="1400">
                <a:latin typeface="Verdana" pitchFamily="-112" charset="0"/>
                <a:ea typeface="Verdana" pitchFamily="-112" charset="0"/>
                <a:cs typeface="Verdana" pitchFamily="-112" charset="0"/>
              </a:rPr>
              <a:t>SMILES (string)</a:t>
            </a:r>
          </a:p>
        </p:txBody>
      </p:sp>
      <p:pic>
        <p:nvPicPr>
          <p:cNvPr id="16391" name="Picture 1"/>
          <p:cNvPicPr>
            <a:picLocks noChangeAspect="1"/>
          </p:cNvPicPr>
          <p:nvPr/>
        </p:nvPicPr>
        <p:blipFill>
          <a:blip r:embed="rId6"/>
          <a:srcRect/>
          <a:stretch>
            <a:fillRect/>
          </a:stretch>
        </p:blipFill>
        <p:spPr bwMode="auto">
          <a:xfrm>
            <a:off x="2117725" y="2678113"/>
            <a:ext cx="6648450" cy="3073400"/>
          </a:xfrm>
          <a:prstGeom prst="rect">
            <a:avLst/>
          </a:prstGeom>
          <a:solidFill>
            <a:schemeClr val="tx1"/>
          </a:solidFill>
          <a:ln w="57150">
            <a:solidFill>
              <a:schemeClr val="tx1"/>
            </a:solidFill>
            <a:miter lim="800000"/>
            <a:headEnd/>
            <a:tailEnd/>
          </a:ln>
        </p:spPr>
      </p:pic>
      <p:sp>
        <p:nvSpPr>
          <p:cNvPr id="16392" name="Title 1"/>
          <p:cNvSpPr txBox="1">
            <a:spLocks/>
          </p:cNvSpPr>
          <p:nvPr/>
        </p:nvSpPr>
        <p:spPr bwMode="auto">
          <a:xfrm>
            <a:off x="19050" y="179388"/>
            <a:ext cx="3592513" cy="401637"/>
          </a:xfrm>
          <a:prstGeom prst="rect">
            <a:avLst/>
          </a:prstGeom>
          <a:noFill/>
          <a:ln w="9525">
            <a:noFill/>
            <a:miter lim="800000"/>
            <a:headEnd/>
            <a:tailEnd/>
          </a:ln>
        </p:spPr>
        <p:txBody>
          <a:bodyPr>
            <a:prstTxWarp prst="textNoShape">
              <a:avLst/>
            </a:prstTxWarp>
          </a:bodyPr>
          <a:lstStyle/>
          <a:p>
            <a:pPr eaLnBrk="1" hangingPunct="1"/>
            <a:r>
              <a:rPr lang="en-US" sz="2400">
                <a:solidFill>
                  <a:schemeClr val="tx2"/>
                </a:solidFill>
              </a:rPr>
              <a:t>IBM Polymer Discovery</a:t>
            </a:r>
          </a:p>
        </p:txBody>
      </p:sp>
      <p:sp>
        <p:nvSpPr>
          <p:cNvPr id="16393" name="Rectangle 14"/>
          <p:cNvSpPr>
            <a:spLocks noChangeArrowheads="1"/>
          </p:cNvSpPr>
          <p:nvPr/>
        </p:nvSpPr>
        <p:spPr bwMode="auto">
          <a:xfrm>
            <a:off x="2314575" y="1722438"/>
            <a:ext cx="4492625" cy="508000"/>
          </a:xfrm>
          <a:prstGeom prst="rect">
            <a:avLst/>
          </a:prstGeom>
          <a:noFill/>
          <a:ln w="9525">
            <a:noFill/>
            <a:miter lim="800000"/>
            <a:headEnd/>
            <a:tailEnd/>
          </a:ln>
        </p:spPr>
        <p:txBody>
          <a:bodyPr wrap="none">
            <a:prstTxWarp prst="textNoShape">
              <a:avLst/>
            </a:prstTxWarp>
            <a:spAutoFit/>
          </a:bodyPr>
          <a:lstStyle/>
          <a:p>
            <a:pPr algn="ctr" eaLnBrk="1" hangingPunct="1"/>
            <a:r>
              <a:rPr lang="en-US" sz="2700" b="1">
                <a:latin typeface="Verdana" pitchFamily="-112" charset="0"/>
              </a:rPr>
              <a:t>Anatomy of a Polymer</a:t>
            </a:r>
            <a:endParaRPr lang="en-US" sz="27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9"/>
          <p:cNvSpPr>
            <a:spLocks noChangeArrowheads="1"/>
          </p:cNvSpPr>
          <p:nvPr/>
        </p:nvSpPr>
        <p:spPr bwMode="auto">
          <a:xfrm>
            <a:off x="1052513" y="2874963"/>
            <a:ext cx="7642225" cy="1322387"/>
          </a:xfrm>
          <a:prstGeom prst="rect">
            <a:avLst/>
          </a:prstGeom>
          <a:noFill/>
          <a:ln w="9525">
            <a:noFill/>
            <a:miter lim="800000"/>
            <a:headEnd/>
            <a:tailEnd/>
          </a:ln>
        </p:spPr>
        <p:txBody>
          <a:bodyPr>
            <a:prstTxWarp prst="textNoShape">
              <a:avLst/>
            </a:prstTxWarp>
            <a:spAutoFit/>
          </a:bodyPr>
          <a:lstStyle/>
          <a:p>
            <a:pPr marL="212725" indent="-212725" eaLnBrk="1" hangingPunct="1">
              <a:buFont typeface="Arial" pitchFamily="-112" charset="0"/>
              <a:buChar char="•"/>
            </a:pPr>
            <a:r>
              <a:rPr lang="en-US" sz="1600"/>
              <a:t>Convergence of the two disciplines</a:t>
            </a:r>
          </a:p>
          <a:p>
            <a:pPr marL="212725" indent="-212725" eaLnBrk="1" hangingPunct="1">
              <a:buFont typeface="Arial" pitchFamily="-112" charset="0"/>
              <a:buChar char="•"/>
            </a:pPr>
            <a:endParaRPr lang="en-US" sz="1600"/>
          </a:p>
          <a:p>
            <a:pPr marL="212725" indent="-212725" eaLnBrk="1" hangingPunct="1">
              <a:buFont typeface="Arial" pitchFamily="-112" charset="0"/>
              <a:buChar char="•"/>
            </a:pPr>
            <a:r>
              <a:rPr lang="en-US" sz="1600"/>
              <a:t>Need to handle many complex chemical relationships</a:t>
            </a:r>
          </a:p>
          <a:p>
            <a:pPr marL="212725" indent="-212725" eaLnBrk="1" hangingPunct="1">
              <a:buFont typeface="Arial" pitchFamily="-112" charset="0"/>
              <a:buChar char="•"/>
            </a:pPr>
            <a:endParaRPr lang="en-US" sz="1600"/>
          </a:p>
          <a:p>
            <a:pPr marL="212725" indent="-212725" eaLnBrk="1" hangingPunct="1">
              <a:buFont typeface="Arial" pitchFamily="-112" charset="0"/>
              <a:buChar char="•"/>
            </a:pPr>
            <a:r>
              <a:rPr lang="en-US" sz="1600"/>
              <a:t>Need query capability</a:t>
            </a:r>
          </a:p>
        </p:txBody>
      </p:sp>
      <p:pic>
        <p:nvPicPr>
          <p:cNvPr id="18435" name="Shape 26"/>
          <p:cNvPicPr preferRelativeResize="0">
            <a:picLocks noChangeAspect="1" noChangeArrowheads="1"/>
          </p:cNvPicPr>
          <p:nvPr/>
        </p:nvPicPr>
        <p:blipFill>
          <a:blip r:embed="rId3"/>
          <a:srcRect/>
          <a:stretch>
            <a:fillRect/>
          </a:stretch>
        </p:blipFill>
        <p:spPr bwMode="auto">
          <a:xfrm>
            <a:off x="5080000" y="55563"/>
            <a:ext cx="630238" cy="630237"/>
          </a:xfrm>
          <a:prstGeom prst="rect">
            <a:avLst/>
          </a:prstGeom>
          <a:noFill/>
          <a:ln w="9525">
            <a:noFill/>
            <a:miter lim="800000"/>
            <a:headEnd/>
            <a:tailEnd/>
          </a:ln>
        </p:spPr>
      </p:pic>
      <p:pic>
        <p:nvPicPr>
          <p:cNvPr id="18436" name="Shape 27"/>
          <p:cNvPicPr preferRelativeResize="0">
            <a:picLocks noChangeAspect="1" noChangeArrowheads="1"/>
          </p:cNvPicPr>
          <p:nvPr/>
        </p:nvPicPr>
        <p:blipFill>
          <a:blip r:embed="rId4"/>
          <a:srcRect/>
          <a:stretch>
            <a:fillRect/>
          </a:stretch>
        </p:blipFill>
        <p:spPr bwMode="auto">
          <a:xfrm>
            <a:off x="5756275" y="60325"/>
            <a:ext cx="1508125" cy="630238"/>
          </a:xfrm>
          <a:prstGeom prst="rect">
            <a:avLst/>
          </a:prstGeom>
          <a:noFill/>
          <a:ln w="28575">
            <a:solidFill>
              <a:schemeClr val="tx1"/>
            </a:solidFill>
            <a:miter lim="800000"/>
            <a:headEnd/>
            <a:tailEnd/>
          </a:ln>
        </p:spPr>
      </p:pic>
      <p:pic>
        <p:nvPicPr>
          <p:cNvPr id="18437" name="Picture 25"/>
          <p:cNvPicPr>
            <a:picLocks noChangeAspect="1"/>
          </p:cNvPicPr>
          <p:nvPr/>
        </p:nvPicPr>
        <p:blipFill>
          <a:blip r:embed="rId5"/>
          <a:srcRect/>
          <a:stretch>
            <a:fillRect/>
          </a:stretch>
        </p:blipFill>
        <p:spPr bwMode="auto">
          <a:xfrm>
            <a:off x="7358063" y="60325"/>
            <a:ext cx="1712912" cy="630238"/>
          </a:xfrm>
          <a:prstGeom prst="rect">
            <a:avLst/>
          </a:prstGeom>
          <a:noFill/>
          <a:ln w="28575">
            <a:solidFill>
              <a:schemeClr val="tx1"/>
            </a:solidFill>
            <a:miter lim="800000"/>
            <a:headEnd/>
            <a:tailEnd/>
          </a:ln>
        </p:spPr>
      </p:pic>
      <p:sp>
        <p:nvSpPr>
          <p:cNvPr id="18438" name="Title 1"/>
          <p:cNvSpPr>
            <a:spLocks noGrp="1"/>
          </p:cNvSpPr>
          <p:nvPr>
            <p:ph type="title"/>
          </p:nvPr>
        </p:nvSpPr>
        <p:spPr>
          <a:xfrm>
            <a:off x="19050" y="179388"/>
            <a:ext cx="3592513" cy="401637"/>
          </a:xfrm>
        </p:spPr>
        <p:txBody>
          <a:bodyPr/>
          <a:lstStyle/>
          <a:p>
            <a:r>
              <a:rPr lang="en-US" sz="2400"/>
              <a:t>IBM Polymer Discovery</a:t>
            </a:r>
          </a:p>
        </p:txBody>
      </p:sp>
      <p:sp>
        <p:nvSpPr>
          <p:cNvPr id="18439" name="Rectangle 10"/>
          <p:cNvSpPr>
            <a:spLocks noChangeArrowheads="1"/>
          </p:cNvSpPr>
          <p:nvPr/>
        </p:nvSpPr>
        <p:spPr bwMode="auto">
          <a:xfrm>
            <a:off x="1614488" y="1871663"/>
            <a:ext cx="5470525" cy="508000"/>
          </a:xfrm>
          <a:prstGeom prst="rect">
            <a:avLst/>
          </a:prstGeom>
          <a:noFill/>
          <a:ln w="9525">
            <a:noFill/>
            <a:miter lim="800000"/>
            <a:headEnd/>
            <a:tailEnd/>
          </a:ln>
        </p:spPr>
        <p:txBody>
          <a:bodyPr wrap="none">
            <a:prstTxWarp prst="textNoShape">
              <a:avLst/>
            </a:prstTxWarp>
            <a:spAutoFit/>
          </a:bodyPr>
          <a:lstStyle/>
          <a:p>
            <a:pPr eaLnBrk="1" hangingPunct="1"/>
            <a:r>
              <a:rPr lang="en-US" sz="2700" b="1">
                <a:latin typeface="Verdana" pitchFamily="-112" charset="0"/>
              </a:rPr>
              <a:t>How to Store Polymer Data</a:t>
            </a:r>
            <a:endParaRPr lang="en-US" sz="2700" b="1"/>
          </a:p>
        </p:txBody>
      </p:sp>
      <p:sp>
        <p:nvSpPr>
          <p:cNvPr id="18440" name="Rectangle 1"/>
          <p:cNvSpPr>
            <a:spLocks noChangeArrowheads="1"/>
          </p:cNvSpPr>
          <p:nvPr/>
        </p:nvSpPr>
        <p:spPr bwMode="auto">
          <a:xfrm>
            <a:off x="1838325" y="2303463"/>
            <a:ext cx="4572000" cy="460375"/>
          </a:xfrm>
          <a:prstGeom prst="rect">
            <a:avLst/>
          </a:prstGeom>
          <a:noFill/>
          <a:ln w="9525">
            <a:noFill/>
            <a:miter lim="800000"/>
            <a:headEnd/>
            <a:tailEnd/>
          </a:ln>
        </p:spPr>
        <p:txBody>
          <a:bodyPr>
            <a:prstTxWarp prst="textNoShape">
              <a:avLst/>
            </a:prstTxWarp>
            <a:spAutoFit/>
          </a:bodyPr>
          <a:lstStyle/>
          <a:p>
            <a:pPr eaLnBrk="1" hangingPunct="1"/>
            <a:r>
              <a:rPr lang="en-US" sz="2400">
                <a:latin typeface="Verdana" pitchFamily="-112" charset="0"/>
              </a:rPr>
              <a:t>Need a Data Model</a:t>
            </a:r>
            <a:endParaRPr lang="en-US">
              <a:latin typeface="Verdana" pitchFamily="-11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30175" y="1284288"/>
            <a:ext cx="5821363" cy="523875"/>
          </a:xfrm>
          <a:prstGeom prst="rect">
            <a:avLst/>
          </a:prstGeom>
          <a:noFill/>
          <a:ln w="9525">
            <a:noFill/>
            <a:miter lim="800000"/>
            <a:headEnd/>
            <a:tailEnd/>
          </a:ln>
        </p:spPr>
        <p:txBody>
          <a:bodyPr wrap="none">
            <a:prstTxWarp prst="textNoShape">
              <a:avLst/>
            </a:prstTxWarp>
            <a:spAutoFit/>
          </a:bodyPr>
          <a:lstStyle/>
          <a:p>
            <a:pPr eaLnBrk="1" hangingPunct="1"/>
            <a:r>
              <a:rPr lang="en-US" sz="2800" b="1">
                <a:latin typeface="Verdana" pitchFamily="-112" charset="0"/>
              </a:rPr>
              <a:t>How to Store Polymer Data:</a:t>
            </a:r>
            <a:endParaRPr lang="en-US" sz="2800" b="1"/>
          </a:p>
        </p:txBody>
      </p:sp>
      <p:sp>
        <p:nvSpPr>
          <p:cNvPr id="10" name="Rectangle 9"/>
          <p:cNvSpPr/>
          <p:nvPr/>
        </p:nvSpPr>
        <p:spPr>
          <a:xfrm>
            <a:off x="773113" y="2346325"/>
            <a:ext cx="7580312" cy="3048000"/>
          </a:xfrm>
          <a:prstGeom prst="rect">
            <a:avLst/>
          </a:prstGeom>
        </p:spPr>
        <p:txBody>
          <a:bodyPr>
            <a:prstTxWarp prst="textNoShape">
              <a:avLst/>
            </a:prstTxWarp>
            <a:spAutoFit/>
          </a:bodyPr>
          <a:lstStyle/>
          <a:p>
            <a:pPr marL="98425" indent="-212725" eaLnBrk="1" hangingPunct="1">
              <a:buFont typeface="Arial" pitchFamily="-112" charset="0"/>
              <a:buChar char="•"/>
            </a:pPr>
            <a:r>
              <a:rPr lang="en-US" sz="1600"/>
              <a:t>Compile list of requirements</a:t>
            </a:r>
          </a:p>
          <a:p>
            <a:pPr marL="98425" indent="-212725" eaLnBrk="1" hangingPunct="1">
              <a:buFont typeface="Arial" pitchFamily="-112" charset="0"/>
              <a:buChar char="•"/>
            </a:pPr>
            <a:endParaRPr lang="en-US" sz="1600"/>
          </a:p>
          <a:p>
            <a:pPr marL="98425" indent="-212725" eaLnBrk="1" hangingPunct="1"/>
            <a:endParaRPr lang="en-US" sz="1600"/>
          </a:p>
          <a:p>
            <a:pPr marL="98425" indent="-212725" eaLnBrk="1" hangingPunct="1">
              <a:buFont typeface="Arial" pitchFamily="-112" charset="0"/>
              <a:buChar char="•"/>
            </a:pPr>
            <a:r>
              <a:rPr lang="en-US" sz="1600"/>
              <a:t>Deconstruct data into smaller pieces</a:t>
            </a:r>
          </a:p>
          <a:p>
            <a:pPr marL="98425" indent="-212725" eaLnBrk="1" hangingPunct="1">
              <a:buFont typeface="Arial" pitchFamily="-112" charset="0"/>
              <a:buChar char="•"/>
            </a:pPr>
            <a:endParaRPr lang="en-US" sz="1600"/>
          </a:p>
          <a:p>
            <a:pPr marL="98425" indent="-212725" eaLnBrk="1" hangingPunct="1">
              <a:buFont typeface="Arial" pitchFamily="-112" charset="0"/>
              <a:buChar char="•"/>
            </a:pPr>
            <a:endParaRPr lang="en-US" sz="1600"/>
          </a:p>
          <a:p>
            <a:pPr marL="98425" indent="-212725" eaLnBrk="1" hangingPunct="1">
              <a:buFont typeface="Arial" pitchFamily="-112" charset="0"/>
              <a:buChar char="•"/>
            </a:pPr>
            <a:r>
              <a:rPr lang="en-US" sz="1600"/>
              <a:t>Determine relationships between pieces</a:t>
            </a:r>
          </a:p>
          <a:p>
            <a:pPr marL="98425" indent="-212725" eaLnBrk="1" hangingPunct="1">
              <a:buFont typeface="Arial" pitchFamily="-112" charset="0"/>
              <a:buChar char="•"/>
            </a:pPr>
            <a:endParaRPr lang="en-US" sz="1600"/>
          </a:p>
          <a:p>
            <a:pPr marL="98425" indent="-212725" eaLnBrk="1" hangingPunct="1">
              <a:buFont typeface="Arial" pitchFamily="-112" charset="0"/>
              <a:buChar char="•"/>
            </a:pPr>
            <a:endParaRPr lang="en-US" sz="1600"/>
          </a:p>
          <a:p>
            <a:pPr marL="98425" indent="-212725" eaLnBrk="1" hangingPunct="1">
              <a:buFont typeface="Arial" pitchFamily="-112" charset="0"/>
              <a:buChar char="•"/>
            </a:pPr>
            <a:r>
              <a:rPr lang="en-US" sz="1600"/>
              <a:t>Store and treat as objects</a:t>
            </a:r>
          </a:p>
          <a:p>
            <a:pPr marL="555625" lvl="1" indent="-212725" eaLnBrk="1" hangingPunct="1">
              <a:buFont typeface="Arial" pitchFamily="-112" charset="0"/>
              <a:buChar char="•"/>
            </a:pPr>
            <a:endParaRPr lang="en-US" sz="1600"/>
          </a:p>
          <a:p>
            <a:pPr marL="555625" lvl="1" indent="-212725" eaLnBrk="1" hangingPunct="1">
              <a:buFont typeface="Arial" pitchFamily="-112" charset="0"/>
              <a:buChar char="•"/>
            </a:pPr>
            <a:endParaRPr lang="en-US" sz="1600"/>
          </a:p>
        </p:txBody>
      </p:sp>
      <p:sp>
        <p:nvSpPr>
          <p:cNvPr id="20484" name="Rectangle 11"/>
          <p:cNvSpPr>
            <a:spLocks noChangeArrowheads="1"/>
          </p:cNvSpPr>
          <p:nvPr/>
        </p:nvSpPr>
        <p:spPr bwMode="auto">
          <a:xfrm>
            <a:off x="412750" y="1770063"/>
            <a:ext cx="7165975" cy="400050"/>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Verdana" pitchFamily="-112" charset="0"/>
              </a:rPr>
              <a:t>Need a Data Model: </a:t>
            </a:r>
            <a:r>
              <a:rPr lang="en-US" sz="1600">
                <a:latin typeface="Verdana" pitchFamily="-112" charset="0"/>
              </a:rPr>
              <a:t>How does a Computer Scientist Make One</a:t>
            </a:r>
          </a:p>
        </p:txBody>
      </p:sp>
      <p:pic>
        <p:nvPicPr>
          <p:cNvPr id="20485" name="Shape 26"/>
          <p:cNvPicPr preferRelativeResize="0">
            <a:picLocks noChangeAspect="1" noChangeArrowheads="1"/>
          </p:cNvPicPr>
          <p:nvPr/>
        </p:nvPicPr>
        <p:blipFill>
          <a:blip r:embed="rId3"/>
          <a:srcRect/>
          <a:stretch>
            <a:fillRect/>
          </a:stretch>
        </p:blipFill>
        <p:spPr bwMode="auto">
          <a:xfrm>
            <a:off x="5080000" y="55563"/>
            <a:ext cx="630238" cy="630237"/>
          </a:xfrm>
          <a:prstGeom prst="rect">
            <a:avLst/>
          </a:prstGeom>
          <a:noFill/>
          <a:ln w="9525">
            <a:noFill/>
            <a:miter lim="800000"/>
            <a:headEnd/>
            <a:tailEnd/>
          </a:ln>
        </p:spPr>
      </p:pic>
      <p:pic>
        <p:nvPicPr>
          <p:cNvPr id="20486" name="Shape 27"/>
          <p:cNvPicPr preferRelativeResize="0">
            <a:picLocks noChangeAspect="1" noChangeArrowheads="1"/>
          </p:cNvPicPr>
          <p:nvPr/>
        </p:nvPicPr>
        <p:blipFill>
          <a:blip r:embed="rId4"/>
          <a:srcRect/>
          <a:stretch>
            <a:fillRect/>
          </a:stretch>
        </p:blipFill>
        <p:spPr bwMode="auto">
          <a:xfrm>
            <a:off x="5756275" y="60325"/>
            <a:ext cx="1508125" cy="630238"/>
          </a:xfrm>
          <a:prstGeom prst="rect">
            <a:avLst/>
          </a:prstGeom>
          <a:noFill/>
          <a:ln w="28575">
            <a:solidFill>
              <a:schemeClr val="tx1"/>
            </a:solidFill>
            <a:miter lim="800000"/>
            <a:headEnd/>
            <a:tailEnd/>
          </a:ln>
        </p:spPr>
      </p:pic>
      <p:pic>
        <p:nvPicPr>
          <p:cNvPr id="20487" name="Picture 25"/>
          <p:cNvPicPr>
            <a:picLocks noChangeAspect="1"/>
          </p:cNvPicPr>
          <p:nvPr/>
        </p:nvPicPr>
        <p:blipFill>
          <a:blip r:embed="rId5"/>
          <a:srcRect/>
          <a:stretch>
            <a:fillRect/>
          </a:stretch>
        </p:blipFill>
        <p:spPr bwMode="auto">
          <a:xfrm>
            <a:off x="7358063" y="60325"/>
            <a:ext cx="1712912" cy="630238"/>
          </a:xfrm>
          <a:prstGeom prst="rect">
            <a:avLst/>
          </a:prstGeom>
          <a:noFill/>
          <a:ln w="28575">
            <a:solidFill>
              <a:schemeClr val="tx1"/>
            </a:solidFill>
            <a:miter lim="800000"/>
            <a:headEnd/>
            <a:tailEnd/>
          </a:ln>
        </p:spPr>
      </p:pic>
      <p:sp>
        <p:nvSpPr>
          <p:cNvPr id="20488" name="Title 1"/>
          <p:cNvSpPr>
            <a:spLocks noGrp="1"/>
          </p:cNvSpPr>
          <p:nvPr>
            <p:ph type="title"/>
          </p:nvPr>
        </p:nvSpPr>
        <p:spPr>
          <a:xfrm>
            <a:off x="19050" y="179388"/>
            <a:ext cx="3592513" cy="401637"/>
          </a:xfrm>
        </p:spPr>
        <p:txBody>
          <a:bodyPr/>
          <a:lstStyle/>
          <a:p>
            <a:r>
              <a:rPr lang="en-US" sz="2400"/>
              <a:t>IBM Polymer Discovery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Rectangle 9"/>
          <p:cNvSpPr/>
          <p:nvPr/>
        </p:nvSpPr>
        <p:spPr>
          <a:xfrm>
            <a:off x="773113" y="2346325"/>
            <a:ext cx="7491412" cy="2801938"/>
          </a:xfrm>
          <a:prstGeom prst="rect">
            <a:avLst/>
          </a:prstGeom>
        </p:spPr>
        <p:txBody>
          <a:bodyPr>
            <a:prstTxWarp prst="textNoShape">
              <a:avLst/>
            </a:prstTxWarp>
            <a:spAutoFit/>
          </a:bodyPr>
          <a:lstStyle/>
          <a:p>
            <a:pPr marL="98425" indent="-212725" eaLnBrk="1" hangingPunct="1">
              <a:buFont typeface="Arial" pitchFamily="-112" charset="0"/>
              <a:buChar char="•"/>
            </a:pPr>
            <a:r>
              <a:rPr lang="en-US" sz="1600"/>
              <a:t>Compile list of requirements</a:t>
            </a:r>
          </a:p>
          <a:p>
            <a:pPr lvl="1" eaLnBrk="1" hangingPunct="1"/>
            <a:r>
              <a:rPr lang="en-US" sz="1600">
                <a:solidFill>
                  <a:srgbClr val="ECCA5E"/>
                </a:solidFill>
              </a:rPr>
              <a:t>From IBM Researchers</a:t>
            </a:r>
          </a:p>
          <a:p>
            <a:pPr lvl="1" eaLnBrk="1" hangingPunct="1">
              <a:buFont typeface="Arial" pitchFamily="-112" charset="0"/>
              <a:buChar char="•"/>
            </a:pPr>
            <a:endParaRPr lang="en-US" sz="1600"/>
          </a:p>
          <a:p>
            <a:pPr marL="98425" indent="-212725" eaLnBrk="1" hangingPunct="1">
              <a:buFont typeface="Arial" pitchFamily="-112" charset="0"/>
              <a:buChar char="•"/>
            </a:pPr>
            <a:r>
              <a:rPr lang="en-US" sz="1600"/>
              <a:t>Deconstruct data into smaller pieces</a:t>
            </a:r>
          </a:p>
          <a:p>
            <a:pPr lvl="1" eaLnBrk="1" hangingPunct="1"/>
            <a:r>
              <a:rPr lang="en-US" sz="1600">
                <a:solidFill>
                  <a:srgbClr val="ECCA5E"/>
                </a:solidFill>
              </a:rPr>
              <a:t>From chemistry crash-course</a:t>
            </a:r>
          </a:p>
          <a:p>
            <a:pPr lvl="1" eaLnBrk="1" hangingPunct="1">
              <a:buFont typeface="Arial" pitchFamily="-112" charset="0"/>
              <a:buChar char="•"/>
            </a:pPr>
            <a:endParaRPr lang="en-US" sz="1600"/>
          </a:p>
          <a:p>
            <a:pPr marL="98425" indent="-212725" eaLnBrk="1" hangingPunct="1">
              <a:buFont typeface="Arial" pitchFamily="-112" charset="0"/>
              <a:buChar char="•"/>
            </a:pPr>
            <a:r>
              <a:rPr lang="en-US" sz="1600"/>
              <a:t>Determine relationships between pieces</a:t>
            </a:r>
          </a:p>
          <a:p>
            <a:pPr lvl="1" eaLnBrk="1" hangingPunct="1"/>
            <a:r>
              <a:rPr lang="en-US" sz="1600">
                <a:solidFill>
                  <a:srgbClr val="ECCA5E"/>
                </a:solidFill>
              </a:rPr>
              <a:t>From the definitions of Repeat Units, End Groups, and Segments</a:t>
            </a:r>
          </a:p>
          <a:p>
            <a:pPr lvl="1" eaLnBrk="1" hangingPunct="1"/>
            <a:endParaRPr lang="en-US" sz="1600">
              <a:solidFill>
                <a:srgbClr val="ECCA5E"/>
              </a:solidFill>
            </a:endParaRPr>
          </a:p>
          <a:p>
            <a:pPr marL="98425" indent="-212725" eaLnBrk="1" hangingPunct="1">
              <a:buFont typeface="Arial" pitchFamily="-112" charset="0"/>
              <a:buChar char="•"/>
            </a:pPr>
            <a:r>
              <a:rPr lang="en-US" sz="1600"/>
              <a:t>Store and treat as objects</a:t>
            </a:r>
          </a:p>
          <a:p>
            <a:pPr lvl="1" eaLnBrk="1" hangingPunct="1"/>
            <a:r>
              <a:rPr lang="en-US" sz="1600">
                <a:solidFill>
                  <a:srgbClr val="ECCA5E"/>
                </a:solidFill>
              </a:rPr>
              <a:t>Store everything as a Segment, treat it based on properties</a:t>
            </a:r>
            <a:endParaRPr lang="en-US" sz="1600"/>
          </a:p>
        </p:txBody>
      </p:sp>
      <p:sp>
        <p:nvSpPr>
          <p:cNvPr id="22531" name="Rectangle 11"/>
          <p:cNvSpPr>
            <a:spLocks noChangeArrowheads="1"/>
          </p:cNvSpPr>
          <p:nvPr/>
        </p:nvSpPr>
        <p:spPr bwMode="auto">
          <a:xfrm>
            <a:off x="412750" y="1770063"/>
            <a:ext cx="5662613" cy="400050"/>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Verdana" pitchFamily="-112" charset="0"/>
              </a:rPr>
              <a:t>Need a Data Model: </a:t>
            </a:r>
            <a:r>
              <a:rPr lang="en-US" sz="1600">
                <a:latin typeface="Verdana" pitchFamily="-112" charset="0"/>
                <a:ea typeface="Verdana" pitchFamily="-112" charset="0"/>
                <a:cs typeface="Verdana" pitchFamily="-112" charset="0"/>
              </a:rPr>
              <a:t>Applying this to Polymers</a:t>
            </a:r>
          </a:p>
        </p:txBody>
      </p:sp>
      <p:pic>
        <p:nvPicPr>
          <p:cNvPr id="22532" name="Shape 26"/>
          <p:cNvPicPr preferRelativeResize="0">
            <a:picLocks noChangeAspect="1" noChangeArrowheads="1"/>
          </p:cNvPicPr>
          <p:nvPr/>
        </p:nvPicPr>
        <p:blipFill>
          <a:blip r:embed="rId3"/>
          <a:srcRect/>
          <a:stretch>
            <a:fillRect/>
          </a:stretch>
        </p:blipFill>
        <p:spPr bwMode="auto">
          <a:xfrm>
            <a:off x="5080000" y="55563"/>
            <a:ext cx="630238" cy="630237"/>
          </a:xfrm>
          <a:prstGeom prst="rect">
            <a:avLst/>
          </a:prstGeom>
          <a:noFill/>
          <a:ln w="9525">
            <a:noFill/>
            <a:miter lim="800000"/>
            <a:headEnd/>
            <a:tailEnd/>
          </a:ln>
        </p:spPr>
      </p:pic>
      <p:pic>
        <p:nvPicPr>
          <p:cNvPr id="22533" name="Shape 27"/>
          <p:cNvPicPr preferRelativeResize="0">
            <a:picLocks noChangeAspect="1" noChangeArrowheads="1"/>
          </p:cNvPicPr>
          <p:nvPr/>
        </p:nvPicPr>
        <p:blipFill>
          <a:blip r:embed="rId4"/>
          <a:srcRect/>
          <a:stretch>
            <a:fillRect/>
          </a:stretch>
        </p:blipFill>
        <p:spPr bwMode="auto">
          <a:xfrm>
            <a:off x="5756275" y="60325"/>
            <a:ext cx="1508125" cy="630238"/>
          </a:xfrm>
          <a:prstGeom prst="rect">
            <a:avLst/>
          </a:prstGeom>
          <a:noFill/>
          <a:ln w="28575">
            <a:solidFill>
              <a:schemeClr val="tx1"/>
            </a:solidFill>
            <a:miter lim="800000"/>
            <a:headEnd/>
            <a:tailEnd/>
          </a:ln>
        </p:spPr>
      </p:pic>
      <p:pic>
        <p:nvPicPr>
          <p:cNvPr id="22534" name="Picture 25"/>
          <p:cNvPicPr>
            <a:picLocks noChangeAspect="1"/>
          </p:cNvPicPr>
          <p:nvPr/>
        </p:nvPicPr>
        <p:blipFill>
          <a:blip r:embed="rId5"/>
          <a:srcRect/>
          <a:stretch>
            <a:fillRect/>
          </a:stretch>
        </p:blipFill>
        <p:spPr bwMode="auto">
          <a:xfrm>
            <a:off x="7358063" y="60325"/>
            <a:ext cx="1712912" cy="630238"/>
          </a:xfrm>
          <a:prstGeom prst="rect">
            <a:avLst/>
          </a:prstGeom>
          <a:noFill/>
          <a:ln w="28575">
            <a:solidFill>
              <a:schemeClr val="tx1"/>
            </a:solidFill>
            <a:miter lim="800000"/>
            <a:headEnd/>
            <a:tailEnd/>
          </a:ln>
        </p:spPr>
      </p:pic>
      <p:sp>
        <p:nvSpPr>
          <p:cNvPr id="22535" name="Title 1"/>
          <p:cNvSpPr>
            <a:spLocks noGrp="1"/>
          </p:cNvSpPr>
          <p:nvPr>
            <p:ph type="title"/>
          </p:nvPr>
        </p:nvSpPr>
        <p:spPr>
          <a:xfrm>
            <a:off x="19050" y="179388"/>
            <a:ext cx="3592513" cy="401637"/>
          </a:xfrm>
        </p:spPr>
        <p:txBody>
          <a:bodyPr/>
          <a:lstStyle/>
          <a:p>
            <a:r>
              <a:rPr lang="en-US" sz="2400"/>
              <a:t>IBM Polymer Discovery</a:t>
            </a:r>
          </a:p>
        </p:txBody>
      </p:sp>
      <p:sp>
        <p:nvSpPr>
          <p:cNvPr id="22536" name="Rectangle 10"/>
          <p:cNvSpPr>
            <a:spLocks noChangeArrowheads="1"/>
          </p:cNvSpPr>
          <p:nvPr/>
        </p:nvSpPr>
        <p:spPr bwMode="auto">
          <a:xfrm>
            <a:off x="130175" y="1284288"/>
            <a:ext cx="5821363" cy="523875"/>
          </a:xfrm>
          <a:prstGeom prst="rect">
            <a:avLst/>
          </a:prstGeom>
          <a:noFill/>
          <a:ln w="9525">
            <a:noFill/>
            <a:miter lim="800000"/>
            <a:headEnd/>
            <a:tailEnd/>
          </a:ln>
        </p:spPr>
        <p:txBody>
          <a:bodyPr wrap="none">
            <a:prstTxWarp prst="textNoShape">
              <a:avLst/>
            </a:prstTxWarp>
            <a:spAutoFit/>
          </a:bodyPr>
          <a:lstStyle/>
          <a:p>
            <a:pPr eaLnBrk="1" hangingPunct="1"/>
            <a:r>
              <a:rPr lang="en-US" sz="2800" b="1">
                <a:latin typeface="Verdana" pitchFamily="-112" charset="0"/>
              </a:rPr>
              <a:t>How to Store Polymer Data:</a:t>
            </a:r>
            <a:endParaRPr lang="en-US" sz="2800" b="1"/>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a="http://schemas.openxmlformats.org/drawingml/2006/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a="http://schemas.openxmlformats.org/drawingml/2006/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2286</TotalTime>
  <Words>1916</Words>
  <Application>Microsoft Macintosh PowerPoint</Application>
  <PresentationFormat>On-screen Show (4:3)</PresentationFormat>
  <Paragraphs>234</Paragraphs>
  <Slides>15</Slides>
  <Notes>15</Notes>
  <HiddenSlides>0</HiddenSlides>
  <MMClips>0</MMClips>
  <ScaleCrop>false</ScaleCrop>
  <HeadingPairs>
    <vt:vector size="6" baseType="variant">
      <vt:variant>
        <vt:lpstr>Fonts Used</vt:lpstr>
      </vt:variant>
      <vt:variant>
        <vt:i4>5</vt:i4>
      </vt:variant>
      <vt:variant>
        <vt:lpstr>Design Template</vt:lpstr>
      </vt:variant>
      <vt:variant>
        <vt:i4>1</vt:i4>
      </vt:variant>
      <vt:variant>
        <vt:lpstr>Slide Titles</vt:lpstr>
      </vt:variant>
      <vt:variant>
        <vt:i4>15</vt:i4>
      </vt:variant>
    </vt:vector>
  </HeadingPairs>
  <TitlesOfParts>
    <vt:vector size="21" baseType="lpstr">
      <vt:lpstr>Century Gothic</vt:lpstr>
      <vt:lpstr>Arial</vt:lpstr>
      <vt:lpstr>Wingdings 3</vt:lpstr>
      <vt:lpstr>Calibri</vt:lpstr>
      <vt:lpstr>Verdana</vt:lpstr>
      <vt:lpstr>Ion</vt:lpstr>
      <vt:lpstr>IBM Polymer Discovery</vt:lpstr>
      <vt:lpstr>IBM Polymer Discovery</vt:lpstr>
      <vt:lpstr>Slide 3</vt:lpstr>
      <vt:lpstr>IBM Polymer Discovery</vt:lpstr>
      <vt:lpstr>Slide 5</vt:lpstr>
      <vt:lpstr>Slide 6</vt:lpstr>
      <vt:lpstr>IBM Polymer Discovery</vt:lpstr>
      <vt:lpstr>IBM Polymer Discovery</vt:lpstr>
      <vt:lpstr>IBM Polymer Discovery</vt:lpstr>
      <vt:lpstr>IBM Polymer Discovery</vt:lpstr>
      <vt:lpstr>IBM Polymer Discovery</vt:lpstr>
      <vt:lpstr>IBM Polymer Discovery</vt:lpstr>
      <vt:lpstr>IBM Polymer Discovery</vt:lpstr>
      <vt:lpstr>IBM Polymer Discovery</vt:lpstr>
      <vt:lpstr>IBM Polymer Discovery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Dynamics of a Cross-Disciplinary Corporate-Sponsored Undergraduate Computer Science Project</dc:title>
  <dc:creator>Konstantin Litovskiy</dc:creator>
  <cp:lastModifiedBy>Igor Shvartser</cp:lastModifiedBy>
  <cp:revision>84</cp:revision>
  <dcterms:created xsi:type="dcterms:W3CDTF">2014-06-06T03:48:17Z</dcterms:created>
  <dcterms:modified xsi:type="dcterms:W3CDTF">2014-06-06T03:49:02Z</dcterms:modified>
</cp:coreProperties>
</file>