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45" r:id="rId1"/>
  </p:sldMasterIdLst>
  <p:notesMasterIdLst>
    <p:notesMasterId r:id="rId16"/>
  </p:notesMasterIdLst>
  <p:sldIdLst>
    <p:sldId id="256" r:id="rId2"/>
    <p:sldId id="265" r:id="rId3"/>
    <p:sldId id="258" r:id="rId4"/>
    <p:sldId id="257" r:id="rId5"/>
    <p:sldId id="266" r:id="rId6"/>
    <p:sldId id="271" r:id="rId7"/>
    <p:sldId id="272" r:id="rId8"/>
    <p:sldId id="260" r:id="rId9"/>
    <p:sldId id="267" r:id="rId10"/>
    <p:sldId id="269" r:id="rId11"/>
    <p:sldId id="261" r:id="rId12"/>
    <p:sldId id="270" r:id="rId13"/>
    <p:sldId id="264"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25373" autoAdjust="0"/>
  </p:normalViewPr>
  <p:slideViewPr>
    <p:cSldViewPr snapToGrid="0">
      <p:cViewPr varScale="1">
        <p:scale>
          <a:sx n="22" d="100"/>
          <a:sy n="22" d="100"/>
        </p:scale>
        <p:origin x="2635" y="24"/>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19F56-ACA0-41AC-8B57-A442F5EEA315}" type="datetimeFigureOut">
              <a:rPr lang="en-US" smtClean="0"/>
              <a:pPr/>
              <a:t>5/28/2014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177D1-617D-46D6-80D3-2DD0CE673062}" type="slidenum">
              <a:rPr lang="en-US" smtClean="0"/>
              <a:pPr/>
              <a:t>‹#›</a:t>
            </a:fld>
            <a:endParaRPr lang="en-US" dirty="0"/>
          </a:p>
        </p:txBody>
      </p:sp>
    </p:spTree>
    <p:extLst>
      <p:ext uri="{BB962C8B-B14F-4D97-AF65-F5344CB8AC3E}">
        <p14:creationId xmlns:p14="http://schemas.microsoft.com/office/powerpoint/2010/main" val="877372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Thank you everyone for taking the time to visit us today. </a:t>
            </a:r>
            <a:r>
              <a:rPr lang="en-US" sz="1200" b="0" i="0" u="none" strike="noStrike" kern="1200" dirty="0" smtClean="0">
                <a:solidFill>
                  <a:schemeClr val="tx1"/>
                </a:solidFill>
                <a:effectLst/>
                <a:latin typeface="+mn-lt"/>
                <a:ea typeface="+mn-ea"/>
                <a:cs typeface="+mn-cs"/>
              </a:rPr>
              <a:t>We’ve been working closely with IBM to develop software to help Polymer Discovery.</a:t>
            </a:r>
            <a:endParaRPr lang="en-US" dirty="0"/>
          </a:p>
        </p:txBody>
      </p:sp>
      <p:sp>
        <p:nvSpPr>
          <p:cNvPr id="4" name="Slide Number Placeholder 3"/>
          <p:cNvSpPr>
            <a:spLocks noGrp="1"/>
          </p:cNvSpPr>
          <p:nvPr>
            <p:ph type="sldNum" sz="quarter" idx="10"/>
          </p:nvPr>
        </p:nvSpPr>
        <p:spPr/>
        <p:txBody>
          <a:bodyPr/>
          <a:lstStyle/>
          <a:p>
            <a:fld id="{ED2177D1-617D-46D6-80D3-2DD0CE673062}" type="slidenum">
              <a:rPr lang="en-US" smtClean="0"/>
              <a:pPr/>
              <a:t>1</a:t>
            </a:fld>
            <a:endParaRPr lang="en-US" dirty="0"/>
          </a:p>
        </p:txBody>
      </p:sp>
    </p:spTree>
    <p:extLst>
      <p:ext uri="{BB962C8B-B14F-4D97-AF65-F5344CB8AC3E}">
        <p14:creationId xmlns:p14="http://schemas.microsoft.com/office/powerpoint/2010/main" val="243623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our data model, </a:t>
            </a:r>
            <a:r>
              <a:rPr lang="en-US" sz="1200" kern="1200" baseline="0" dirty="0" smtClean="0">
                <a:solidFill>
                  <a:schemeClr val="tx1"/>
                </a:solidFill>
                <a:effectLst/>
                <a:latin typeface="+mn-lt"/>
                <a:ea typeface="+mn-ea"/>
                <a:cs typeface="+mn-cs"/>
              </a:rPr>
              <a:t>represented as an </a:t>
            </a:r>
            <a:r>
              <a:rPr lang="en-US" sz="1200" kern="1200" baseline="0" dirty="0" smtClean="0">
                <a:solidFill>
                  <a:schemeClr val="tx1"/>
                </a:solidFill>
                <a:effectLst/>
                <a:latin typeface="+mn-lt"/>
                <a:ea typeface="+mn-ea"/>
                <a:cs typeface="+mn-cs"/>
              </a:rPr>
              <a:t>object role model as seen on the left, and </a:t>
            </a:r>
            <a:r>
              <a:rPr lang="en-US" sz="1200" kern="1200" baseline="0" dirty="0" smtClean="0">
                <a:solidFill>
                  <a:schemeClr val="tx1"/>
                </a:solidFill>
                <a:effectLst/>
                <a:latin typeface="+mn-lt"/>
                <a:ea typeface="+mn-ea"/>
                <a:cs typeface="+mn-cs"/>
              </a:rPr>
              <a:t>as an </a:t>
            </a:r>
            <a:r>
              <a:rPr lang="en-US" sz="1200" kern="1200" baseline="0" dirty="0" smtClean="0">
                <a:solidFill>
                  <a:schemeClr val="tx1"/>
                </a:solidFill>
                <a:effectLst/>
                <a:latin typeface="+mn-lt"/>
                <a:ea typeface="+mn-ea"/>
                <a:cs typeface="+mn-cs"/>
              </a:rPr>
              <a:t>entity relationship model as seen on the right</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2177D1-617D-46D6-80D3-2DD0CE673062}" type="slidenum">
              <a:rPr lang="en-US" smtClean="0"/>
              <a:pPr/>
              <a:t>10</a:t>
            </a:fld>
            <a:endParaRPr lang="en-US" dirty="0"/>
          </a:p>
        </p:txBody>
      </p:sp>
    </p:spTree>
    <p:extLst>
      <p:ext uri="{BB962C8B-B14F-4D97-AF65-F5344CB8AC3E}">
        <p14:creationId xmlns:p14="http://schemas.microsoft.com/office/powerpoint/2010/main" val="312497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We’ve made progress with detecting various features in images of polymers in various file formats like PNG, JPEG, and GIF, and now have the ability to detect square</a:t>
            </a:r>
            <a:r>
              <a:rPr lang="en-US" sz="1200" kern="1200" baseline="0" dirty="0" smtClean="0">
                <a:solidFill>
                  <a:schemeClr val="tx1"/>
                </a:solidFill>
                <a:effectLst/>
                <a:latin typeface="+mn-lt"/>
                <a:ea typeface="+mn-ea"/>
                <a:cs typeface="+mn-cs"/>
              </a:rPr>
              <a:t> and curved</a:t>
            </a:r>
            <a:r>
              <a:rPr lang="en-US" sz="1200" kern="1200" dirty="0" smtClean="0">
                <a:solidFill>
                  <a:schemeClr val="tx1"/>
                </a:solidFill>
                <a:effectLst/>
                <a:latin typeface="+mn-lt"/>
                <a:ea typeface="+mn-ea"/>
                <a:cs typeface="+mn-cs"/>
              </a:rPr>
              <a:t> brackets.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green lines you see here represent these detected brackets.  </a:t>
            </a:r>
          </a:p>
          <a:p>
            <a:r>
              <a:rPr lang="en-US" sz="1200" kern="1200" dirty="0" smtClean="0">
                <a:solidFill>
                  <a:schemeClr val="tx1"/>
                </a:solidFill>
                <a:effectLst/>
                <a:latin typeface="+mn-lt"/>
                <a:ea typeface="+mn-ea"/>
                <a:cs typeface="+mn-cs"/>
              </a:rPr>
              <a:t>&lt;&gt; </a:t>
            </a:r>
          </a:p>
          <a:p>
            <a:r>
              <a:rPr lang="en-US" sz="1200" kern="1200" dirty="0" smtClean="0">
                <a:solidFill>
                  <a:schemeClr val="tx1"/>
                </a:solidFill>
                <a:effectLst/>
                <a:latin typeface="+mn-lt"/>
                <a:ea typeface="+mn-ea"/>
                <a:cs typeface="+mn-cs"/>
              </a:rPr>
              <a:t>One of the main technical challenges</a:t>
            </a:r>
            <a:r>
              <a:rPr lang="en-US" sz="1200" kern="1200" baseline="0" dirty="0" smtClean="0">
                <a:solidFill>
                  <a:schemeClr val="tx1"/>
                </a:solidFill>
                <a:effectLst/>
                <a:latin typeface="+mn-lt"/>
                <a:ea typeface="+mn-ea"/>
                <a:cs typeface="+mn-cs"/>
              </a:rPr>
              <a:t> for our project</a:t>
            </a:r>
            <a:r>
              <a:rPr lang="en-US" sz="1200" kern="1200" dirty="0" smtClean="0">
                <a:solidFill>
                  <a:schemeClr val="tx1"/>
                </a:solidFill>
                <a:effectLst/>
                <a:latin typeface="+mn-lt"/>
                <a:ea typeface="+mn-ea"/>
                <a:cs typeface="+mn-cs"/>
              </a:rPr>
              <a:t> is detecting brackets in various chemical diagrams, which are at times coupled with complex elements like repeat units, and intersected by lines representing bonds.</a:t>
            </a:r>
          </a:p>
          <a:p>
            <a:endParaRPr lang="en-US" dirty="0"/>
          </a:p>
        </p:txBody>
      </p:sp>
      <p:sp>
        <p:nvSpPr>
          <p:cNvPr id="4" name="Slide Number Placeholder 3"/>
          <p:cNvSpPr>
            <a:spLocks noGrp="1"/>
          </p:cNvSpPr>
          <p:nvPr>
            <p:ph type="sldNum" sz="quarter" idx="10"/>
          </p:nvPr>
        </p:nvSpPr>
        <p:spPr/>
        <p:txBody>
          <a:bodyPr/>
          <a:lstStyle/>
          <a:p>
            <a:fld id="{ED2177D1-617D-46D6-80D3-2DD0CE673062}" type="slidenum">
              <a:rPr lang="en-US" smtClean="0"/>
              <a:pPr/>
              <a:t>11</a:t>
            </a:fld>
            <a:endParaRPr lang="en-US" dirty="0"/>
          </a:p>
        </p:txBody>
      </p:sp>
    </p:spTree>
    <p:extLst>
      <p:ext uri="{BB962C8B-B14F-4D97-AF65-F5344CB8AC3E}">
        <p14:creationId xmlns:p14="http://schemas.microsoft.com/office/powerpoint/2010/main" val="3827633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of now, we’re able to process polymers, which includes detecting, removing, and marking the locations of brackets -- resulting in an image that’s ready to be processed by OSRA.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are also able to detect the orientation of brackets so that we can pair them with</a:t>
            </a:r>
            <a:r>
              <a:rPr lang="en-US" sz="1200" kern="1200" baseline="0" dirty="0" smtClean="0">
                <a:solidFill>
                  <a:schemeClr val="tx1"/>
                </a:solidFill>
                <a:effectLst/>
                <a:latin typeface="+mn-lt"/>
                <a:ea typeface="+mn-ea"/>
                <a:cs typeface="+mn-cs"/>
              </a:rPr>
              <a:t> their </a:t>
            </a:r>
            <a:r>
              <a:rPr lang="en-US" sz="1200" kern="1200" dirty="0" smtClean="0">
                <a:solidFill>
                  <a:schemeClr val="tx1"/>
                </a:solidFill>
                <a:effectLst/>
                <a:latin typeface="+mn-lt"/>
                <a:ea typeface="+mn-ea"/>
                <a:cs typeface="+mn-cs"/>
              </a:rPr>
              <a:t>repeat units.  Also, we can associate repeat units to a degree, specifying the number of times that a repeat unit occurs. </a:t>
            </a:r>
            <a:r>
              <a:rPr lang="en-US" sz="1200" kern="1200" smtClean="0">
                <a:solidFill>
                  <a:schemeClr val="tx1"/>
                </a:solidFill>
                <a:effectLst/>
                <a:latin typeface="+mn-lt"/>
                <a:ea typeface="+mn-ea"/>
                <a:cs typeface="+mn-cs"/>
              </a:rPr>
              <a:t> </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Wait 5 Seconds ]]</a:t>
            </a:r>
            <a:endParaRPr lang="en-US" sz="120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D2177D1-617D-46D6-80D3-2DD0CE673062}" type="slidenum">
              <a:rPr lang="en-US" smtClean="0"/>
              <a:pPr/>
              <a:t>12</a:t>
            </a:fld>
            <a:endParaRPr lang="en-US" dirty="0"/>
          </a:p>
        </p:txBody>
      </p:sp>
    </p:spTree>
    <p:extLst>
      <p:ext uri="{BB962C8B-B14F-4D97-AF65-F5344CB8AC3E}">
        <p14:creationId xmlns:p14="http://schemas.microsoft.com/office/powerpoint/2010/main" val="3333284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Just to close, we’d like to thank Igor </a:t>
            </a:r>
            <a:r>
              <a:rPr lang="en-US" sz="1200" kern="1200" dirty="0" err="1" smtClean="0">
                <a:solidFill>
                  <a:schemeClr val="tx1"/>
                </a:solidFill>
                <a:effectLst/>
                <a:latin typeface="+mn-lt"/>
                <a:ea typeface="+mn-ea"/>
                <a:cs typeface="+mn-cs"/>
              </a:rPr>
              <a:t>Filippov</a:t>
            </a:r>
            <a:r>
              <a:rPr lang="en-US" sz="1200" kern="1200" dirty="0" smtClean="0">
                <a:solidFill>
                  <a:schemeClr val="tx1"/>
                </a:solidFill>
                <a:effectLst/>
                <a:latin typeface="+mn-lt"/>
                <a:ea typeface="+mn-ea"/>
                <a:cs typeface="+mn-cs"/>
              </a:rPr>
              <a:t>, the creator of OSRA, for taking time to help us understand OSRA, and a special thanks to Drs. Julia Rice, Hans Horn, Amanda Engler, and Jed </a:t>
            </a:r>
            <a:r>
              <a:rPr lang="en-US" sz="1200" kern="1200" dirty="0" err="1" smtClean="0">
                <a:solidFill>
                  <a:schemeClr val="tx1"/>
                </a:solidFill>
                <a:effectLst/>
                <a:latin typeface="+mn-lt"/>
                <a:ea typeface="+mn-ea"/>
                <a:cs typeface="+mn-cs"/>
              </a:rPr>
              <a:t>Pitera</a:t>
            </a:r>
            <a:r>
              <a:rPr lang="en-US" sz="1200" kern="1200" dirty="0" smtClean="0">
                <a:solidFill>
                  <a:schemeClr val="tx1"/>
                </a:solidFill>
                <a:effectLst/>
                <a:latin typeface="+mn-lt"/>
                <a:ea typeface="+mn-ea"/>
                <a:cs typeface="+mn-cs"/>
              </a:rPr>
              <a:t> of IBM for working closely with us throughout our project.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Finally we’d like to thank Professor Werner for all of her care and support.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Thank you!</a:t>
            </a:r>
          </a:p>
          <a:p>
            <a:endParaRPr lang="en-US" dirty="0"/>
          </a:p>
        </p:txBody>
      </p:sp>
      <p:sp>
        <p:nvSpPr>
          <p:cNvPr id="4" name="Slide Number Placeholder 3"/>
          <p:cNvSpPr>
            <a:spLocks noGrp="1"/>
          </p:cNvSpPr>
          <p:nvPr>
            <p:ph type="sldNum" sz="quarter" idx="10"/>
          </p:nvPr>
        </p:nvSpPr>
        <p:spPr/>
        <p:txBody>
          <a:bodyPr/>
          <a:lstStyle/>
          <a:p>
            <a:fld id="{ED2177D1-617D-46D6-80D3-2DD0CE673062}" type="slidenum">
              <a:rPr lang="en-US" smtClean="0"/>
              <a:pPr/>
              <a:t>13</a:t>
            </a:fld>
            <a:endParaRPr lang="en-US" dirty="0"/>
          </a:p>
        </p:txBody>
      </p:sp>
    </p:spTree>
    <p:extLst>
      <p:ext uri="{BB962C8B-B14F-4D97-AF65-F5344CB8AC3E}">
        <p14:creationId xmlns:p14="http://schemas.microsoft.com/office/powerpoint/2010/main" val="952158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2177D1-617D-46D6-80D3-2DD0CE673062}" type="slidenum">
              <a:rPr lang="en-US" smtClean="0"/>
              <a:pPr/>
              <a:t>14</a:t>
            </a:fld>
            <a:endParaRPr lang="en-US" dirty="0"/>
          </a:p>
        </p:txBody>
      </p:sp>
    </p:spTree>
    <p:extLst>
      <p:ext uri="{BB962C8B-B14F-4D97-AF65-F5344CB8AC3E}">
        <p14:creationId xmlns:p14="http://schemas.microsoft.com/office/powerpoint/2010/main" val="214354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We’d like to begin by reading you a quote by David Patterson, a Professor of Computer Science at UC Berkeley and a pioneer in a core technology used in ARM processors.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"Someone I spoke with put it this way: in the first 50 years of computer science, we did not need to talk to people in other fields. Since software was so bad and hardware was so slow, it was obvious what to work on. But </a:t>
            </a:r>
            <a:r>
              <a:rPr lang="en-US" sz="1200" b="1" kern="1200" dirty="0" smtClean="0">
                <a:solidFill>
                  <a:schemeClr val="tx1"/>
                </a:solidFill>
                <a:effectLst/>
                <a:latin typeface="+mn-lt"/>
                <a:ea typeface="+mn-ea"/>
                <a:cs typeface="+mn-cs"/>
              </a:rPr>
              <a:t>now that we have made so much progress, we should reach out to other fields because we need new challenges to drive our technology</a:t>
            </a:r>
            <a:r>
              <a:rPr lang="en-US" sz="120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ED2177D1-617D-46D6-80D3-2DD0CE673062}" type="slidenum">
              <a:rPr lang="en-US" smtClean="0"/>
              <a:pPr/>
              <a:t>2</a:t>
            </a:fld>
            <a:endParaRPr lang="en-US" dirty="0"/>
          </a:p>
        </p:txBody>
      </p:sp>
    </p:spTree>
    <p:extLst>
      <p:ext uri="{BB962C8B-B14F-4D97-AF65-F5344CB8AC3E}">
        <p14:creationId xmlns:p14="http://schemas.microsoft.com/office/powerpoint/2010/main" val="378481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latinLnBrk="0"/>
            <a:r>
              <a:rPr lang="en-US" sz="1200" kern="1200" dirty="0" smtClean="0">
                <a:solidFill>
                  <a:schemeClr val="tx1"/>
                </a:solidFill>
                <a:effectLst/>
                <a:latin typeface="+mn-lt"/>
                <a:ea typeface="+mn-ea"/>
                <a:cs typeface="+mn-cs"/>
              </a:rPr>
              <a:t>Our opportunity to reach out to other fields comes with polymer discovery. </a:t>
            </a:r>
            <a:endParaRPr lang="en-US" dirty="0" smtClean="0">
              <a:effectLst/>
            </a:endParaRPr>
          </a:p>
          <a:p>
            <a:pPr rtl="0" latinLnBrk="0"/>
            <a:r>
              <a:rPr lang="en-US" sz="1200" kern="1200" dirty="0" smtClean="0">
                <a:solidFill>
                  <a:schemeClr val="tx1"/>
                </a:solidFill>
                <a:effectLst/>
                <a:latin typeface="+mn-lt"/>
                <a:ea typeface="+mn-ea"/>
                <a:cs typeface="+mn-cs"/>
              </a:rPr>
              <a:t> </a:t>
            </a:r>
            <a:endParaRPr lang="en-US" dirty="0" smtClean="0">
              <a:effectLst/>
            </a:endParaRPr>
          </a:p>
          <a:p>
            <a:pPr rtl="0" latinLnBrk="0"/>
            <a:r>
              <a:rPr lang="en-US" sz="1200" kern="1200" dirty="0" smtClean="0">
                <a:solidFill>
                  <a:schemeClr val="tx1"/>
                </a:solidFill>
                <a:effectLst/>
                <a:latin typeface="+mn-lt"/>
                <a:ea typeface="+mn-ea"/>
                <a:cs typeface="+mn-cs"/>
              </a:rPr>
              <a:t>Currently, chemical research is spread out over 130 scientific journals in multiple formats. This means the scientific community generates thousands of issues per year with numerous images of polymers that aren’t yet processed digitally.</a:t>
            </a:r>
            <a:endParaRPr lang="en-US" dirty="0" smtClean="0">
              <a:effectLst/>
            </a:endParaRPr>
          </a:p>
          <a:p>
            <a:pPr latinLnBrk="0"/>
            <a:r>
              <a:rPr lang="en-US" sz="1200"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Pause*</a:t>
            </a:r>
            <a:endParaRPr lang="en-US" dirty="0" smtClean="0">
              <a:effectLst/>
            </a:endParaRPr>
          </a:p>
          <a:p>
            <a:pPr rtl="0" latinLnBrk="0"/>
            <a:r>
              <a:rPr lang="en-US" sz="1200" kern="1200" dirty="0" smtClean="0">
                <a:solidFill>
                  <a:schemeClr val="tx1"/>
                </a:solidFill>
                <a:effectLst/>
                <a:latin typeface="+mn-lt"/>
                <a:ea typeface="+mn-ea"/>
                <a:cs typeface="+mn-cs"/>
              </a:rPr>
              <a:t>Allowing researchers to digitally store and query polymeric images, shortens the research and development cycle for polymer discovery. </a:t>
            </a:r>
            <a:endParaRPr lang="en-US" dirty="0" smtClean="0">
              <a:effectLst/>
            </a:endParaRPr>
          </a:p>
          <a:p>
            <a:pPr rtl="0" latinLnBrk="0"/>
            <a:r>
              <a:rPr lang="en-US" sz="1200" kern="1200" dirty="0" smtClean="0">
                <a:solidFill>
                  <a:schemeClr val="tx1"/>
                </a:solidFill>
                <a:effectLst/>
                <a:latin typeface="+mn-lt"/>
                <a:ea typeface="+mn-ea"/>
                <a:cs typeface="+mn-cs"/>
              </a:rPr>
              <a:t> </a:t>
            </a:r>
            <a:endParaRPr lang="en-US" dirty="0" smtClean="0">
              <a:effectLst/>
            </a:endParaRPr>
          </a:p>
          <a:p>
            <a:pPr rtl="0" latinLnBrk="0"/>
            <a:r>
              <a:rPr lang="en-US" sz="1200" kern="1200" dirty="0" smtClean="0">
                <a:solidFill>
                  <a:schemeClr val="tx1"/>
                </a:solidFill>
                <a:effectLst/>
                <a:latin typeface="+mn-lt"/>
                <a:ea typeface="+mn-ea"/>
                <a:cs typeface="+mn-cs"/>
              </a:rPr>
              <a:t>Shortening this cycle will lead to improvements and innovations in countless applications including semi-conductors, </a:t>
            </a:r>
            <a:r>
              <a:rPr lang="en-US" sz="1200" kern="1200" dirty="0" err="1" smtClean="0">
                <a:solidFill>
                  <a:schemeClr val="tx1"/>
                </a:solidFill>
                <a:effectLst/>
                <a:latin typeface="+mn-lt"/>
                <a:ea typeface="+mn-ea"/>
                <a:cs typeface="+mn-cs"/>
              </a:rPr>
              <a:t>nanomaterials</a:t>
            </a:r>
            <a:r>
              <a:rPr lang="en-US" sz="1200" kern="1200" dirty="0" smtClean="0">
                <a:solidFill>
                  <a:schemeClr val="tx1"/>
                </a:solidFill>
                <a:effectLst/>
                <a:latin typeface="+mn-lt"/>
                <a:ea typeface="+mn-ea"/>
                <a:cs typeface="+mn-cs"/>
              </a:rPr>
              <a:t>, polymeric drug delivery vehicles, and recyclable polymers for green technologies.</a:t>
            </a:r>
            <a:endParaRPr lang="en-US" dirty="0" smtClean="0">
              <a:effectLst/>
            </a:endParaRPr>
          </a:p>
          <a:p>
            <a:pPr rtl="0" latinLnBrk="0"/>
            <a:r>
              <a:rPr lang="en-US" sz="1200" kern="1200" dirty="0" smtClean="0">
                <a:solidFill>
                  <a:schemeClr val="tx1"/>
                </a:solidFill>
                <a:effectLst/>
                <a:latin typeface="+mn-lt"/>
                <a:ea typeface="+mn-ea"/>
                <a:cs typeface="+mn-cs"/>
              </a:rPr>
              <a:t> </a:t>
            </a:r>
            <a:endParaRPr lang="en-US" dirty="0" smtClean="0">
              <a:effectLst/>
            </a:endParaRPr>
          </a:p>
          <a:p>
            <a:pPr rtl="0" latinLnBrk="0"/>
            <a:r>
              <a:rPr lang="en-US" sz="1200" kern="1200" dirty="0" smtClean="0">
                <a:solidFill>
                  <a:schemeClr val="tx1"/>
                </a:solidFill>
                <a:effectLst/>
                <a:latin typeface="+mn-lt"/>
                <a:ea typeface="+mn-ea"/>
                <a:cs typeface="+mn-cs"/>
              </a:rPr>
              <a:t>While there are tools for processing images of simple molecules, there is currently no support for the more complex polymers. </a:t>
            </a:r>
            <a:endParaRPr lang="en-US" dirty="0" smtClean="0">
              <a:effectLst/>
            </a:endParaRPr>
          </a:p>
          <a:p>
            <a:pPr rtl="0" latinLnBrk="0"/>
            <a:r>
              <a:rPr lang="en-US" sz="1200" kern="1200" dirty="0" smtClean="0">
                <a:solidFill>
                  <a:schemeClr val="tx1"/>
                </a:solidFill>
                <a:effectLst/>
                <a:latin typeface="+mn-lt"/>
                <a:ea typeface="+mn-ea"/>
                <a:cs typeface="+mn-cs"/>
              </a:rPr>
              <a:t> </a:t>
            </a:r>
            <a:endParaRPr lang="en-US" dirty="0" smtClean="0">
              <a:effectLst/>
            </a:endParaRPr>
          </a:p>
          <a:p>
            <a:pPr rtl="0" latinLnBrk="0"/>
            <a:r>
              <a:rPr lang="en-US" sz="1200" kern="1200" dirty="0" smtClean="0">
                <a:solidFill>
                  <a:schemeClr val="tx1"/>
                </a:solidFill>
                <a:effectLst/>
                <a:latin typeface="+mn-lt"/>
                <a:ea typeface="+mn-ea"/>
                <a:cs typeface="+mn-cs"/>
              </a:rPr>
              <a:t>Furthermore there is a need for storing this information digitally in a manner that would allow for greater categorization and organization.  </a:t>
            </a:r>
            <a:br>
              <a:rPr lang="en-US" sz="1200" kern="1200" dirty="0" smtClean="0">
                <a:solidFill>
                  <a:schemeClr val="tx1"/>
                </a:solidFill>
                <a:effectLst/>
                <a:latin typeface="+mn-lt"/>
                <a:ea typeface="+mn-ea"/>
                <a:cs typeface="+mn-cs"/>
              </a:rPr>
            </a:br>
            <a:endParaRPr lang="en-US" dirty="0">
              <a:effectLst/>
            </a:endParaRPr>
          </a:p>
        </p:txBody>
      </p:sp>
      <p:sp>
        <p:nvSpPr>
          <p:cNvPr id="4" name="Slide Number Placeholder 3"/>
          <p:cNvSpPr>
            <a:spLocks noGrp="1"/>
          </p:cNvSpPr>
          <p:nvPr>
            <p:ph type="sldNum" sz="quarter" idx="10"/>
          </p:nvPr>
        </p:nvSpPr>
        <p:spPr/>
        <p:txBody>
          <a:bodyPr/>
          <a:lstStyle/>
          <a:p>
            <a:fld id="{ED2177D1-617D-46D6-80D3-2DD0CE673062}" type="slidenum">
              <a:rPr lang="en-US" smtClean="0"/>
              <a:pPr/>
              <a:t>3</a:t>
            </a:fld>
            <a:endParaRPr lang="en-US" dirty="0"/>
          </a:p>
        </p:txBody>
      </p:sp>
    </p:spTree>
    <p:extLst>
      <p:ext uri="{BB962C8B-B14F-4D97-AF65-F5344CB8AC3E}">
        <p14:creationId xmlns:p14="http://schemas.microsoft.com/office/powerpoint/2010/main" val="3106453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were asked to add functionality to the Optical Structure Recognition Application, also known as OSRA, as seen above</a:t>
            </a:r>
            <a:r>
              <a:rPr lang="en-US" sz="1200" kern="1200" baseline="0" dirty="0" smtClean="0">
                <a:solidFill>
                  <a:schemeClr val="tx1"/>
                </a:solidFill>
                <a:effectLst/>
                <a:latin typeface="+mn-lt"/>
                <a:ea typeface="+mn-ea"/>
                <a:cs typeface="+mn-cs"/>
              </a:rPr>
              <a:t> outlined in Red,</a:t>
            </a:r>
            <a:r>
              <a:rPr lang="en-US" sz="1200" kern="1200" dirty="0" smtClean="0">
                <a:solidFill>
                  <a:schemeClr val="tx1"/>
                </a:solidFill>
                <a:effectLst/>
                <a:latin typeface="+mn-lt"/>
                <a:ea typeface="+mn-ea"/>
                <a:cs typeface="+mn-cs"/>
              </a:rPr>
              <a:t> OSRA</a:t>
            </a:r>
            <a:r>
              <a:rPr lang="en-US" sz="1200" kern="1200" baseline="0" dirty="0" smtClean="0">
                <a:solidFill>
                  <a:schemeClr val="tx1"/>
                </a:solidFill>
                <a:effectLst/>
                <a:latin typeface="+mn-lt"/>
                <a:ea typeface="+mn-ea"/>
                <a:cs typeface="+mn-cs"/>
              </a:rPr>
              <a:t> is </a:t>
            </a:r>
            <a:r>
              <a:rPr lang="en-US" sz="1200" kern="1200" dirty="0" smtClean="0">
                <a:solidFill>
                  <a:schemeClr val="tx1"/>
                </a:solidFill>
                <a:effectLst/>
                <a:latin typeface="+mn-lt"/>
                <a:ea typeface="+mn-ea"/>
                <a:cs typeface="+mn-cs"/>
              </a:rPr>
              <a:t>an open-source image recognition software for processing molecular diagrams.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project required us to add polymer detection, to allow the research team to digitize polymer diagrams.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 can see our portion of the project outlined in blue. We named it POSRA, or Polymer – OSRA.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end goal of this project would involve pre-processing chemical diagrams before passing data to an existing OSRA workflow.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application then imports the recognized data into a database, enabling researchers using the published literature to locate polymers based on certain attributes.</a:t>
            </a:r>
          </a:p>
        </p:txBody>
      </p:sp>
      <p:sp>
        <p:nvSpPr>
          <p:cNvPr id="4" name="Slide Number Placeholder 3"/>
          <p:cNvSpPr>
            <a:spLocks noGrp="1"/>
          </p:cNvSpPr>
          <p:nvPr>
            <p:ph type="sldNum" sz="quarter" idx="10"/>
          </p:nvPr>
        </p:nvSpPr>
        <p:spPr/>
        <p:txBody>
          <a:bodyPr/>
          <a:lstStyle/>
          <a:p>
            <a:fld id="{ED2177D1-617D-46D6-80D3-2DD0CE673062}" type="slidenum">
              <a:rPr lang="en-US" smtClean="0"/>
              <a:pPr/>
              <a:t>4</a:t>
            </a:fld>
            <a:endParaRPr lang="en-US" dirty="0"/>
          </a:p>
        </p:txBody>
      </p:sp>
    </p:spTree>
    <p:extLst>
      <p:ext uri="{BB962C8B-B14F-4D97-AF65-F5344CB8AC3E}">
        <p14:creationId xmlns:p14="http://schemas.microsoft.com/office/powerpoint/2010/main" val="206477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we dive too deeply into our work, we’d like to make sure we’re on the same page when we talk about a polymer molecule because we’ll be using these terms later in our description of the computer science structures we built for this project.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Simply, a polymer molecule is a molecule containing a repeating element, which we refer to as a “repeat Unit”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Here are some other aspects of a Polymer Molecule: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 End Group,                                                                 </a:t>
            </a:r>
          </a:p>
          <a:p>
            <a:r>
              <a:rPr lang="en-US" sz="1200" kern="1200" dirty="0" smtClean="0">
                <a:solidFill>
                  <a:schemeClr val="tx1"/>
                </a:solidFill>
                <a:effectLst/>
                <a:latin typeface="+mn-lt"/>
                <a:ea typeface="+mn-ea"/>
                <a:cs typeface="+mn-cs"/>
              </a:rPr>
              <a:t>A structural element that is connected to a Repeat Unit and has only a single connecting bond.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a Segment,                                                                   </a:t>
            </a:r>
          </a:p>
          <a:p>
            <a:r>
              <a:rPr lang="en-US" sz="1200" kern="1200" dirty="0" smtClean="0">
                <a:solidFill>
                  <a:schemeClr val="tx1"/>
                </a:solidFill>
                <a:effectLst/>
                <a:latin typeface="+mn-lt"/>
                <a:ea typeface="+mn-ea"/>
                <a:cs typeface="+mn-cs"/>
              </a:rPr>
              <a:t>A structural element that has at least two connecting bonds, but is not repeated.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degree</a:t>
            </a:r>
          </a:p>
          <a:p>
            <a:r>
              <a:rPr lang="en-US" sz="1200" kern="1200" dirty="0" smtClean="0">
                <a:solidFill>
                  <a:schemeClr val="tx1"/>
                </a:solidFill>
                <a:effectLst/>
                <a:latin typeface="+mn-lt"/>
                <a:ea typeface="+mn-ea"/>
                <a:cs typeface="+mn-cs"/>
              </a:rPr>
              <a:t>The number of repetitions of the repeat unit in a polymer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finally, SMILES,</a:t>
            </a:r>
          </a:p>
          <a:p>
            <a:r>
              <a:rPr lang="en-US" sz="1200" kern="1200" dirty="0" smtClean="0">
                <a:solidFill>
                  <a:schemeClr val="tx1"/>
                </a:solidFill>
                <a:effectLst/>
                <a:latin typeface="+mn-lt"/>
                <a:ea typeface="+mn-ea"/>
                <a:cs typeface="+mn-cs"/>
              </a:rPr>
              <a:t>A method for representing a chemical structure as a string.</a:t>
            </a:r>
          </a:p>
          <a:p>
            <a:endParaRPr lang="en-US" dirty="0"/>
          </a:p>
        </p:txBody>
      </p:sp>
      <p:sp>
        <p:nvSpPr>
          <p:cNvPr id="4" name="Slide Number Placeholder 3"/>
          <p:cNvSpPr>
            <a:spLocks noGrp="1"/>
          </p:cNvSpPr>
          <p:nvPr>
            <p:ph type="sldNum" sz="quarter" idx="10"/>
          </p:nvPr>
        </p:nvSpPr>
        <p:spPr/>
        <p:txBody>
          <a:bodyPr/>
          <a:lstStyle/>
          <a:p>
            <a:fld id="{ED2177D1-617D-46D6-80D3-2DD0CE673062}" type="slidenum">
              <a:rPr lang="en-US" smtClean="0"/>
              <a:pPr/>
              <a:t>5</a:t>
            </a:fld>
            <a:endParaRPr lang="en-US" dirty="0"/>
          </a:p>
        </p:txBody>
      </p:sp>
    </p:spTree>
    <p:extLst>
      <p:ext uri="{BB962C8B-B14F-4D97-AF65-F5344CB8AC3E}">
        <p14:creationId xmlns:p14="http://schemas.microsoft.com/office/powerpoint/2010/main" val="58915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curved and square bracket</a:t>
            </a:r>
            <a:r>
              <a:rPr lang="en-US" sz="1200" kern="1200" baseline="0" dirty="0" smtClean="0">
                <a:solidFill>
                  <a:schemeClr val="tx1"/>
                </a:solidFill>
                <a:effectLst/>
                <a:latin typeface="+mn-lt"/>
                <a:ea typeface="+mn-ea"/>
                <a:cs typeface="+mn-cs"/>
              </a:rPr>
              <a:t> detection, </a:t>
            </a:r>
            <a:r>
              <a:rPr lang="en-US" sz="1200" kern="1200" dirty="0" smtClean="0">
                <a:solidFill>
                  <a:schemeClr val="tx1"/>
                </a:solidFill>
                <a:effectLst/>
                <a:latin typeface="+mn-lt"/>
                <a:ea typeface="+mn-ea"/>
                <a:cs typeface="+mn-cs"/>
              </a:rPr>
              <a:t>we designed</a:t>
            </a:r>
            <a:r>
              <a:rPr lang="en-US" sz="1200" kern="1200" baseline="0" dirty="0" smtClean="0">
                <a:solidFill>
                  <a:schemeClr val="tx1"/>
                </a:solidFill>
                <a:effectLst/>
                <a:latin typeface="+mn-lt"/>
                <a:ea typeface="+mn-ea"/>
                <a:cs typeface="+mn-cs"/>
              </a:rPr>
              <a:t> an</a:t>
            </a:r>
            <a:r>
              <a:rPr lang="en-US" sz="1200" kern="1200" dirty="0" smtClean="0">
                <a:solidFill>
                  <a:schemeClr val="tx1"/>
                </a:solidFill>
                <a:effectLst/>
                <a:latin typeface="+mn-lt"/>
                <a:ea typeface="+mn-ea"/>
                <a:cs typeface="+mn-cs"/>
              </a:rPr>
              <a:t> algorithm that uses a crosshair to read through pixels on the diagram. Once we find a specific pattern on the crosshair, we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know a bracket exists in that area. </a:t>
            </a:r>
          </a:p>
          <a:p>
            <a:endParaRPr lang="en-US" dirty="0"/>
          </a:p>
        </p:txBody>
      </p:sp>
      <p:sp>
        <p:nvSpPr>
          <p:cNvPr id="4" name="Slide Number Placeholder 3"/>
          <p:cNvSpPr>
            <a:spLocks noGrp="1"/>
          </p:cNvSpPr>
          <p:nvPr>
            <p:ph type="sldNum" sz="quarter" idx="10"/>
          </p:nvPr>
        </p:nvSpPr>
        <p:spPr/>
        <p:txBody>
          <a:bodyPr/>
          <a:lstStyle/>
          <a:p>
            <a:fld id="{ED2177D1-617D-46D6-80D3-2DD0CE673062}" type="slidenum">
              <a:rPr lang="en-US" smtClean="0"/>
              <a:pPr/>
              <a:t>6</a:t>
            </a:fld>
            <a:endParaRPr lang="en-US" dirty="0"/>
          </a:p>
        </p:txBody>
      </p:sp>
    </p:spTree>
    <p:extLst>
      <p:ext uri="{BB962C8B-B14F-4D97-AF65-F5344CB8AC3E}">
        <p14:creationId xmlns:p14="http://schemas.microsoft.com/office/powerpoint/2010/main" val="184019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POSRA then continues by marking the areas where brackets exist. You can see these here as two green vertical lines. </a:t>
            </a:r>
            <a:r>
              <a:rPr lang="en-US" sz="1200" kern="1200" dirty="0" smtClean="0">
                <a:solidFill>
                  <a:schemeClr val="tx1"/>
                </a:solidFill>
                <a:effectLst/>
                <a:latin typeface="+mn-lt"/>
                <a:ea typeface="+mn-ea"/>
                <a:cs typeface="+mn-cs"/>
              </a:rPr>
              <a:t>Next, these </a:t>
            </a:r>
            <a:r>
              <a:rPr lang="en-US" sz="1200" kern="1200" dirty="0" smtClean="0">
                <a:solidFill>
                  <a:schemeClr val="tx1"/>
                </a:solidFill>
                <a:effectLst/>
                <a:latin typeface="+mn-lt"/>
                <a:ea typeface="+mn-ea"/>
                <a:cs typeface="+mn-cs"/>
              </a:rPr>
              <a:t>brackets are removed, and are replaced by element placeholders, Polonium and </a:t>
            </a:r>
            <a:r>
              <a:rPr lang="en-US" sz="1200" kern="1200" dirty="0" err="1" smtClean="0">
                <a:solidFill>
                  <a:schemeClr val="tx1"/>
                </a:solidFill>
                <a:effectLst/>
                <a:latin typeface="+mn-lt"/>
                <a:ea typeface="+mn-ea"/>
                <a:cs typeface="+mn-cs"/>
              </a:rPr>
              <a:t>Livermorium</a:t>
            </a:r>
            <a:r>
              <a:rPr lang="en-US" sz="1200" kern="1200" dirty="0" smtClean="0">
                <a:solidFill>
                  <a:schemeClr val="tx1"/>
                </a:solidFill>
                <a:effectLst/>
                <a:latin typeface="+mn-lt"/>
                <a:ea typeface="+mn-ea"/>
                <a:cs typeface="+mn-cs"/>
              </a:rPr>
              <a:t>, two synthetic elements that never occur in polymers. </a:t>
            </a:r>
            <a:r>
              <a:rPr lang="en-US" sz="1200" kern="1200" dirty="0" smtClean="0">
                <a:solidFill>
                  <a:schemeClr val="tx1"/>
                </a:solidFill>
                <a:effectLst/>
                <a:latin typeface="+mn-lt"/>
                <a:ea typeface="+mn-ea"/>
                <a:cs typeface="+mn-cs"/>
              </a:rPr>
              <a:t>The presence of these elements </a:t>
            </a:r>
            <a:r>
              <a:rPr lang="en-US" sz="1200" kern="1200" dirty="0" smtClean="0">
                <a:solidFill>
                  <a:schemeClr val="tx1"/>
                </a:solidFill>
                <a:effectLst/>
                <a:latin typeface="+mn-lt"/>
                <a:ea typeface="+mn-ea"/>
                <a:cs typeface="+mn-cs"/>
              </a:rPr>
              <a:t>alert POSRA that brackets occur in these </a:t>
            </a:r>
            <a:r>
              <a:rPr lang="en-US" sz="1200"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and help us identify brackets in the </a:t>
            </a:r>
            <a:r>
              <a:rPr lang="en-US" sz="1200" kern="1200" dirty="0" smtClean="0">
                <a:solidFill>
                  <a:schemeClr val="tx1"/>
                </a:solidFill>
                <a:effectLst/>
                <a:latin typeface="+mn-lt"/>
                <a:ea typeface="+mn-ea"/>
                <a:cs typeface="+mn-cs"/>
              </a:rPr>
              <a:t>resulting </a:t>
            </a:r>
            <a:r>
              <a:rPr lang="en-US" sz="1200" kern="1200" dirty="0" smtClean="0">
                <a:solidFill>
                  <a:schemeClr val="tx1"/>
                </a:solidFill>
                <a:effectLst/>
                <a:latin typeface="+mn-lt"/>
                <a:ea typeface="+mn-ea"/>
                <a:cs typeface="+mn-cs"/>
              </a:rPr>
              <a:t>SMILES string. </a:t>
            </a:r>
          </a:p>
          <a:p>
            <a:endParaRPr lang="en-US" dirty="0"/>
          </a:p>
        </p:txBody>
      </p:sp>
      <p:sp>
        <p:nvSpPr>
          <p:cNvPr id="4" name="Slide Number Placeholder 3"/>
          <p:cNvSpPr>
            <a:spLocks noGrp="1"/>
          </p:cNvSpPr>
          <p:nvPr>
            <p:ph type="sldNum" sz="quarter" idx="10"/>
          </p:nvPr>
        </p:nvSpPr>
        <p:spPr/>
        <p:txBody>
          <a:bodyPr/>
          <a:lstStyle/>
          <a:p>
            <a:fld id="{ED2177D1-617D-46D6-80D3-2DD0CE673062}" type="slidenum">
              <a:rPr lang="en-US" smtClean="0"/>
              <a:pPr/>
              <a:t>7</a:t>
            </a:fld>
            <a:endParaRPr lang="en-US" dirty="0"/>
          </a:p>
        </p:txBody>
      </p:sp>
    </p:spTree>
    <p:extLst>
      <p:ext uri="{BB962C8B-B14F-4D97-AF65-F5344CB8AC3E}">
        <p14:creationId xmlns:p14="http://schemas.microsoft.com/office/powerpoint/2010/main" val="723576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Creating </a:t>
            </a:r>
            <a:r>
              <a:rPr lang="en-US" sz="1200" kern="1200" dirty="0" smtClean="0">
                <a:solidFill>
                  <a:schemeClr val="tx1"/>
                </a:solidFill>
                <a:effectLst/>
                <a:latin typeface="+mn-lt"/>
                <a:ea typeface="+mn-ea"/>
                <a:cs typeface="+mn-cs"/>
              </a:rPr>
              <a:t>the data model was a convergence of two disciplines, mixing </a:t>
            </a:r>
            <a:r>
              <a:rPr lang="en-US" sz="1200" kern="1200" dirty="0" smtClean="0">
                <a:solidFill>
                  <a:schemeClr val="tx1"/>
                </a:solidFill>
                <a:effectLst/>
                <a:latin typeface="+mn-lt"/>
                <a:ea typeface="+mn-ea"/>
                <a:cs typeface="+mn-cs"/>
              </a:rPr>
              <a:t>theories </a:t>
            </a:r>
            <a:r>
              <a:rPr lang="en-US" sz="1200" kern="1200" dirty="0" smtClean="0">
                <a:solidFill>
                  <a:schemeClr val="tx1"/>
                </a:solidFill>
                <a:effectLst/>
                <a:latin typeface="+mn-lt"/>
                <a:ea typeface="+mn-ea"/>
                <a:cs typeface="+mn-cs"/>
              </a:rPr>
              <a:t>of computer science </a:t>
            </a:r>
            <a:r>
              <a:rPr lang="en-US" sz="1200" kern="1200" dirty="0" smtClean="0">
                <a:solidFill>
                  <a:schemeClr val="tx1"/>
                </a:solidFill>
                <a:effectLst/>
                <a:latin typeface="+mn-lt"/>
                <a:ea typeface="+mn-ea"/>
                <a:cs typeface="+mn-cs"/>
              </a:rPr>
              <a:t>with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relationships </a:t>
            </a:r>
            <a:r>
              <a:rPr lang="en-US" sz="1200" kern="1200" dirty="0" smtClean="0">
                <a:solidFill>
                  <a:schemeClr val="tx1"/>
                </a:solidFill>
                <a:effectLst/>
                <a:latin typeface="+mn-lt"/>
                <a:ea typeface="+mn-ea"/>
                <a:cs typeface="+mn-cs"/>
              </a:rPr>
              <a:t>within chemistry.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data model required support for complex chemical relationships and constraints while providing the ability to query the data.</a:t>
            </a:r>
          </a:p>
          <a:p>
            <a:endParaRPr lang="en-US" dirty="0"/>
          </a:p>
        </p:txBody>
      </p:sp>
      <p:sp>
        <p:nvSpPr>
          <p:cNvPr id="4" name="Slide Number Placeholder 3"/>
          <p:cNvSpPr>
            <a:spLocks noGrp="1"/>
          </p:cNvSpPr>
          <p:nvPr>
            <p:ph type="sldNum" sz="quarter" idx="10"/>
          </p:nvPr>
        </p:nvSpPr>
        <p:spPr/>
        <p:txBody>
          <a:bodyPr/>
          <a:lstStyle/>
          <a:p>
            <a:fld id="{ED2177D1-617D-46D6-80D3-2DD0CE673062}" type="slidenum">
              <a:rPr lang="en-US" smtClean="0"/>
              <a:pPr/>
              <a:t>8</a:t>
            </a:fld>
            <a:endParaRPr lang="en-US" dirty="0"/>
          </a:p>
        </p:txBody>
      </p:sp>
    </p:spTree>
    <p:extLst>
      <p:ext uri="{BB962C8B-B14F-4D97-AF65-F5344CB8AC3E}">
        <p14:creationId xmlns:p14="http://schemas.microsoft.com/office/powerpoint/2010/main" val="608534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standard process for creating a data model, involves the collection of requirements and expectations </a:t>
            </a:r>
            <a:r>
              <a:rPr lang="en-US" sz="1200" kern="1200" dirty="0" smtClean="0">
                <a:solidFill>
                  <a:schemeClr val="tx1"/>
                </a:solidFill>
                <a:effectLst/>
                <a:latin typeface="+mn-lt"/>
                <a:ea typeface="+mn-ea"/>
                <a:cs typeface="+mn-cs"/>
              </a:rPr>
              <a:t>of the data </a:t>
            </a:r>
            <a:r>
              <a:rPr lang="en-US" sz="1200" kern="1200" dirty="0" smtClean="0">
                <a:solidFill>
                  <a:schemeClr val="tx1"/>
                </a:solidFill>
                <a:effectLst/>
                <a:latin typeface="+mn-lt"/>
                <a:ea typeface="+mn-ea"/>
                <a:cs typeface="+mn-cs"/>
              </a:rPr>
              <a:t>model.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&lt;Press&gt;</a:t>
            </a:r>
          </a:p>
          <a:p>
            <a:r>
              <a:rPr lang="en-US" sz="1200" kern="1200" dirty="0" smtClean="0">
                <a:solidFill>
                  <a:schemeClr val="tx1"/>
                </a:solidFill>
                <a:effectLst/>
                <a:latin typeface="+mn-lt"/>
                <a:ea typeface="+mn-ea"/>
                <a:cs typeface="+mn-cs"/>
              </a:rPr>
              <a:t>These </a:t>
            </a:r>
            <a:r>
              <a:rPr lang="en-US" sz="1200" kern="1200" dirty="0" smtClean="0">
                <a:solidFill>
                  <a:schemeClr val="tx1"/>
                </a:solidFill>
                <a:effectLst/>
                <a:latin typeface="+mn-lt"/>
                <a:ea typeface="+mn-ea"/>
                <a:cs typeface="+mn-cs"/>
              </a:rPr>
              <a:t>requirements were provided by the IBM research team,</a:t>
            </a:r>
            <a:r>
              <a:rPr lang="en-US" sz="1200" kern="1200" baseline="0" dirty="0" smtClean="0">
                <a:solidFill>
                  <a:schemeClr val="tx1"/>
                </a:solidFill>
                <a:effectLst/>
                <a:latin typeface="+mn-lt"/>
                <a:ea typeface="+mn-ea"/>
                <a:cs typeface="+mn-cs"/>
              </a:rPr>
              <a:t> including the ability to store and query polymers based on properties of individual end groups, repeat units, and segments. </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computer scientist then looks at the data and deconstructs it into smaller pieces while considering the relationships between each piece.</a:t>
            </a:r>
            <a:r>
              <a:rPr lang="en-US" sz="1200" kern="1200" baseline="0" dirty="0" smtClean="0">
                <a:solidFill>
                  <a:schemeClr val="tx1"/>
                </a:solidFill>
                <a:effectLst/>
                <a:latin typeface="+mn-lt"/>
                <a:ea typeface="+mn-ea"/>
                <a:cs typeface="+mn-cs"/>
              </a:rPr>
              <a:t> </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&lt;Press&gt;</a:t>
            </a:r>
          </a:p>
          <a:p>
            <a:r>
              <a:rPr lang="en-US" sz="1200" kern="1200" baseline="0" dirty="0" smtClean="0">
                <a:solidFill>
                  <a:schemeClr val="tx1"/>
                </a:solidFill>
                <a:effectLst/>
                <a:latin typeface="+mn-lt"/>
                <a:ea typeface="+mn-ea"/>
                <a:cs typeface="+mn-cs"/>
              </a:rPr>
              <a:t>We </a:t>
            </a:r>
            <a:r>
              <a:rPr lang="en-US" sz="1200" kern="1200" baseline="0" dirty="0" smtClean="0">
                <a:solidFill>
                  <a:schemeClr val="tx1"/>
                </a:solidFill>
                <a:effectLst/>
                <a:latin typeface="+mn-lt"/>
                <a:ea typeface="+mn-ea"/>
                <a:cs typeface="+mn-cs"/>
              </a:rPr>
              <a:t>used</a:t>
            </a:r>
            <a:r>
              <a:rPr lang="en-US" sz="1200" kern="1200" dirty="0" smtClean="0">
                <a:solidFill>
                  <a:schemeClr val="tx1"/>
                </a:solidFill>
                <a:effectLst/>
                <a:latin typeface="+mn-lt"/>
                <a:ea typeface="+mn-ea"/>
                <a:cs typeface="+mn-cs"/>
              </a:rPr>
              <a:t> the logical separation that exists in polymers to deconstruct the data where repeat units, end groups, and segments would be considered individual pieces.  </a:t>
            </a:r>
          </a:p>
          <a:p>
            <a:r>
              <a:rPr lang="en-US" sz="1200" kern="1200" dirty="0" smtClean="0">
                <a:solidFill>
                  <a:schemeClr val="tx1"/>
                </a:solidFill>
                <a:effectLst/>
                <a:latin typeface="+mn-lt"/>
                <a:ea typeface="+mn-ea"/>
                <a:cs typeface="+mn-cs"/>
              </a:rPr>
              <a:t>&lt;Press&gt;</a:t>
            </a: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relationships between these were taken from the definitions of each type of piece. </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Finally</a:t>
            </a:r>
            <a:r>
              <a:rPr lang="en-US" sz="1200" kern="1200" dirty="0" smtClean="0">
                <a:solidFill>
                  <a:schemeClr val="tx1"/>
                </a:solidFill>
                <a:effectLst/>
                <a:latin typeface="+mn-lt"/>
                <a:ea typeface="+mn-ea"/>
                <a:cs typeface="+mn-cs"/>
              </a:rPr>
              <a:t>, a determination,</a:t>
            </a:r>
            <a:r>
              <a:rPr lang="en-US" sz="1200" kern="1200" baseline="0" dirty="0" smtClean="0">
                <a:solidFill>
                  <a:schemeClr val="tx1"/>
                </a:solidFill>
                <a:effectLst/>
                <a:latin typeface="+mn-lt"/>
                <a:ea typeface="+mn-ea"/>
                <a:cs typeface="+mn-cs"/>
              </a:rPr>
              <a:t> on how this information can be stored and accessed, needs to be made. </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&lt;Press&gt;</a:t>
            </a:r>
          </a:p>
          <a:p>
            <a:r>
              <a:rPr lang="en-US" sz="1200" kern="1200" baseline="0" dirty="0" smtClean="0">
                <a:solidFill>
                  <a:schemeClr val="tx1"/>
                </a:solidFill>
                <a:effectLst/>
                <a:latin typeface="+mn-lt"/>
                <a:ea typeface="+mn-ea"/>
                <a:cs typeface="+mn-cs"/>
              </a:rPr>
              <a:t>We </a:t>
            </a:r>
            <a:r>
              <a:rPr lang="en-US" sz="1200" kern="1200" baseline="0" dirty="0" smtClean="0">
                <a:solidFill>
                  <a:schemeClr val="tx1"/>
                </a:solidFill>
                <a:effectLst/>
                <a:latin typeface="+mn-lt"/>
                <a:ea typeface="+mn-ea"/>
                <a:cs typeface="+mn-cs"/>
              </a:rPr>
              <a:t>chose to store everything as segments, and enforce constraints based on the polymer’s specific properties. For example a Repeat Unit can be stored as a segment with 2 bonds and a degree greater than one.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2177D1-617D-46D6-80D3-2DD0CE673062}" type="slidenum">
              <a:rPr lang="en-US" smtClean="0"/>
              <a:pPr/>
              <a:t>9</a:t>
            </a:fld>
            <a:endParaRPr lang="en-US" dirty="0"/>
          </a:p>
        </p:txBody>
      </p:sp>
    </p:spTree>
    <p:extLst>
      <p:ext uri="{BB962C8B-B14F-4D97-AF65-F5344CB8AC3E}">
        <p14:creationId xmlns:p14="http://schemas.microsoft.com/office/powerpoint/2010/main" val="2695853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B140D4-A3A3-4829-9AF4-939373EE1FEF}" type="datetime1">
              <a:rPr lang="en-US" smtClean="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 y="6400800"/>
            <a:ext cx="12192000"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8" y="6334316"/>
            <a:ext cx="12191985" cy="664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25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C86C13-5019-42A3-BFFC-5D3F9002F9BF}" type="datetime1">
              <a:rPr lang="en-US" smtClean="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0737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84BA45-0EDE-43ED-9550-7F693199B242}" type="datetime1">
              <a:rPr lang="en-US" smtClean="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Rectangle 8"/>
          <p:cNvSpPr/>
          <p:nvPr userDrawn="1"/>
        </p:nvSpPr>
        <p:spPr>
          <a:xfrm>
            <a:off x="1" y="6400800"/>
            <a:ext cx="12192000"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18" y="6334316"/>
            <a:ext cx="12191985" cy="664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74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9E3D45-5791-42C8-9EBC-F1AFEB6B2420}" type="datetime1">
              <a:rPr lang="en-US" smtClean="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a:t>
            </a:fld>
            <a:endParaRPr lang="en-US" dirty="0"/>
          </a:p>
        </p:txBody>
      </p:sp>
    </p:spTree>
    <p:extLst>
      <p:ext uri="{BB962C8B-B14F-4D97-AF65-F5344CB8AC3E}">
        <p14:creationId xmlns:p14="http://schemas.microsoft.com/office/powerpoint/2010/main" val="232800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244393-B3BD-4367-B9EC-D603BF9120A1}" type="datetime1">
              <a:rPr lang="en-US" smtClean="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 y="6400800"/>
            <a:ext cx="12192000"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8" y="6334316"/>
            <a:ext cx="12191985" cy="664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706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EA3B75-92B6-4726-BA8F-5439D404ED8C}" type="datetime1">
              <a:rPr lang="en-US" smtClean="0"/>
              <a:pPr/>
              <a:t>5/28/2014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826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36B138-40B0-4F77-BDF4-D22F473E4E6F}" type="datetime1">
              <a:rPr lang="en-US" smtClean="0"/>
              <a:pPr/>
              <a:t>5/28/2014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8612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A2C853-962E-4C47-A6F1-CA36DF65C211}" type="datetime1">
              <a:rPr lang="en-US" smtClean="0"/>
              <a:pPr/>
              <a:t>5/28/2014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1720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5B9347-8089-4F51-8CE9-0AC4EC7E90AA}" type="datetime1">
              <a:rPr lang="en-US" smtClean="0"/>
              <a:pPr/>
              <a:t>5/28/2014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Rectangle 9"/>
          <p:cNvSpPr/>
          <p:nvPr userDrawn="1"/>
        </p:nvSpPr>
        <p:spPr>
          <a:xfrm>
            <a:off x="1" y="6400800"/>
            <a:ext cx="12192000"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8" y="6334316"/>
            <a:ext cx="12191985" cy="664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9275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4549C87-551A-4DD5-8765-BD7EBDFE048D}" type="datetime1">
              <a:rPr lang="en-US" smtClean="0"/>
              <a:pPr/>
              <a:t>5/28/2014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2034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3E25C4-0B63-4D1C-AD6A-1D18751E8F75}" type="datetime1">
              <a:rPr lang="en-US" smtClean="0"/>
              <a:pPr/>
              <a:t>5/28/2014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3788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4169AFE-1D9B-41B1-A680-17188D3448CA}" type="datetime1">
              <a:rPr lang="en-US" smtClean="0"/>
              <a:pPr/>
              <a:t>5/28/2014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74816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9038" y="680720"/>
            <a:ext cx="7543800" cy="1714500"/>
          </a:xfrm>
        </p:spPr>
        <p:txBody>
          <a:bodyPr anchor="t">
            <a:noAutofit/>
          </a:bodyPr>
          <a:lstStyle/>
          <a:p>
            <a:pPr algn="ctr"/>
            <a:r>
              <a:rPr lang="en-US" sz="4500" dirty="0"/>
              <a:t>Polymer Discovery</a:t>
            </a:r>
            <a:r>
              <a:rPr lang="en-US" sz="750" dirty="0"/>
              <a:t/>
            </a:r>
            <a:br>
              <a:rPr lang="en-US" sz="750" dirty="0"/>
            </a:br>
            <a:r>
              <a:rPr lang="en-US" sz="750" dirty="0"/>
              <a:t> </a:t>
            </a:r>
            <a:r>
              <a:rPr lang="en-US" sz="1500" dirty="0"/>
              <a:t/>
            </a:r>
            <a:br>
              <a:rPr lang="en-US" sz="1500" dirty="0"/>
            </a:br>
            <a:r>
              <a:rPr lang="en-US" sz="2250" dirty="0">
                <a:solidFill>
                  <a:schemeClr val="bg1">
                    <a:lumMod val="50000"/>
                  </a:schemeClr>
                </a:solidFill>
              </a:rPr>
              <a:t>Senior Design Project</a:t>
            </a:r>
            <a:br>
              <a:rPr lang="en-US" sz="2250" dirty="0">
                <a:solidFill>
                  <a:schemeClr val="bg1">
                    <a:lumMod val="50000"/>
                  </a:schemeClr>
                </a:solidFill>
              </a:rPr>
            </a:br>
            <a:r>
              <a:rPr lang="en-US" sz="3000" dirty="0"/>
              <a:t/>
            </a:r>
            <a:br>
              <a:rPr lang="en-US" sz="3000" dirty="0"/>
            </a:br>
            <a:r>
              <a:rPr lang="en-US" sz="2250" dirty="0"/>
              <a:t>May 29, 2014</a:t>
            </a:r>
          </a:p>
        </p:txBody>
      </p:sp>
      <p:sp>
        <p:nvSpPr>
          <p:cNvPr id="3" name="Subtitle 2"/>
          <p:cNvSpPr>
            <a:spLocks noGrp="1"/>
          </p:cNvSpPr>
          <p:nvPr>
            <p:ph type="subTitle" idx="1"/>
          </p:nvPr>
        </p:nvSpPr>
        <p:spPr>
          <a:xfrm>
            <a:off x="2349038" y="4422486"/>
            <a:ext cx="7543800" cy="1357284"/>
          </a:xfrm>
        </p:spPr>
        <p:txBody>
          <a:bodyPr numCol="2" anchor="ctr">
            <a:normAutofit fontScale="62500" lnSpcReduction="20000"/>
          </a:bodyPr>
          <a:lstStyle/>
          <a:p>
            <a:r>
              <a:rPr lang="en-US" b="1" dirty="0" smtClean="0">
                <a:latin typeface="+mn-lt"/>
              </a:rPr>
              <a:t>Team Members:</a:t>
            </a:r>
          </a:p>
          <a:p>
            <a:r>
              <a:rPr lang="en-US" dirty="0" smtClean="0"/>
              <a:t>Thomas Goddard </a:t>
            </a:r>
          </a:p>
          <a:p>
            <a:r>
              <a:rPr lang="en-US" dirty="0" smtClean="0"/>
              <a:t>Konstantin </a:t>
            </a:r>
            <a:r>
              <a:rPr lang="en-US" dirty="0" err="1" smtClean="0"/>
              <a:t>Litovskiy</a:t>
            </a:r>
            <a:endParaRPr lang="en-US" dirty="0" smtClean="0"/>
          </a:p>
          <a:p>
            <a:r>
              <a:rPr lang="en-US" dirty="0" smtClean="0"/>
              <a:t>Nathan Nichols-Roy</a:t>
            </a:r>
          </a:p>
          <a:p>
            <a:pPr algn="r"/>
            <a:r>
              <a:rPr lang="en-US" dirty="0" smtClean="0"/>
              <a:t>Matthew Reed</a:t>
            </a:r>
          </a:p>
          <a:p>
            <a:pPr algn="r"/>
            <a:r>
              <a:rPr lang="en-US" dirty="0" smtClean="0"/>
              <a:t>Igor </a:t>
            </a:r>
            <a:r>
              <a:rPr lang="en-US" dirty="0" err="1" smtClean="0"/>
              <a:t>Shvartser</a:t>
            </a:r>
            <a:endParaRPr lang="en-US" dirty="0" smtClean="0"/>
          </a:p>
          <a:p>
            <a:pPr algn="r"/>
            <a:r>
              <a:rPr lang="en-US" dirty="0" smtClean="0"/>
              <a:t>Nicholas Smith</a:t>
            </a:r>
          </a:p>
          <a:p>
            <a:pPr algn="r"/>
            <a:r>
              <a:rPr lang="en-US" dirty="0" smtClean="0"/>
              <a:t>David </a:t>
            </a:r>
            <a:r>
              <a:rPr lang="en-US" dirty="0" err="1" smtClean="0"/>
              <a:t>Zeppa</a:t>
            </a:r>
            <a:endParaRPr lang="en-US" dirty="0" smtClean="0"/>
          </a:p>
        </p:txBody>
      </p:sp>
      <p:pic>
        <p:nvPicPr>
          <p:cNvPr id="7" name="Picture 6" descr="baskin-logo-banner.jpg"/>
          <p:cNvPicPr>
            <a:picLocks noChangeAspect="1"/>
          </p:cNvPicPr>
          <p:nvPr/>
        </p:nvPicPr>
        <p:blipFill>
          <a:blip r:embed="rId3">
            <a:extLst>
              <a:ext uri="{BEBA8EAE-BF5A-486C-A8C5-ECC9F3942E4B}">
                <a14:imgProps xmlns:a14="http://schemas.microsoft.com/office/drawing/2010/main">
                  <a14:imgLayer r:embed="rId4">
                    <a14:imgEffect>
                      <a14:backgroundRemoval t="158" b="100000" l="0" r="100000">
                        <a14:foregroundMark x1="18273" y1="39590" x2="18273" y2="39590"/>
                        <a14:foregroundMark x1="10103" y1="41325" x2="26199" y2="57729"/>
                        <a14:foregroundMark x1="31287" y1="29811" x2="31287" y2="29811"/>
                        <a14:foregroundMark x1="27984" y1="31388" x2="27984" y2="31388"/>
                        <a14:foregroundMark x1="2691" y1="85804" x2="2691" y2="85804"/>
                      </a14:backgroundRemoval>
                    </a14:imgEffect>
                  </a14:imgLayer>
                </a14:imgProps>
              </a:ext>
              <a:ext uri="{28A0092B-C50C-407E-A947-70E740481C1C}">
                <a14:useLocalDpi xmlns:a14="http://schemas.microsoft.com/office/drawing/2010/main" val="0"/>
              </a:ext>
            </a:extLst>
          </a:blip>
          <a:stretch>
            <a:fillRect/>
          </a:stretch>
        </p:blipFill>
        <p:spPr>
          <a:xfrm>
            <a:off x="6665019" y="3620502"/>
            <a:ext cx="3165936" cy="49099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57454" y="3620498"/>
            <a:ext cx="1401989" cy="515492"/>
          </a:xfrm>
          <a:prstGeom prst="rect">
            <a:avLst/>
          </a:prstGeom>
          <a:noFill/>
          <a:ln w="57150">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360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Store Polymer Data</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9910" y="2521373"/>
            <a:ext cx="6162896" cy="37118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46284" y="2521374"/>
            <a:ext cx="3328399" cy="37118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923616" y="1799112"/>
            <a:ext cx="4743606" cy="646331"/>
          </a:xfrm>
          <a:prstGeom prst="rect">
            <a:avLst/>
          </a:prstGeom>
        </p:spPr>
        <p:txBody>
          <a:bodyPr wrap="none">
            <a:spAutoFit/>
          </a:bodyPr>
          <a:lstStyle/>
          <a:p>
            <a:pPr>
              <a:buClr>
                <a:srgbClr val="FFC000"/>
              </a:buClr>
            </a:pPr>
            <a:r>
              <a:rPr lang="en-US" sz="3600" dirty="0" smtClean="0">
                <a:latin typeface="Verdana" panose="020B0604030504040204" pitchFamily="34" charset="0"/>
                <a:ea typeface="Verdana" panose="020B0604030504040204" pitchFamily="34" charset="0"/>
                <a:cs typeface="Verdana" panose="020B0604030504040204" pitchFamily="34" charset="0"/>
              </a:rPr>
              <a:t> Need a Data Model</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33739" y="84408"/>
            <a:ext cx="1401989" cy="515492"/>
          </a:xfrm>
          <a:prstGeom prst="rect">
            <a:avLst/>
          </a:prstGeom>
          <a:noFill/>
          <a:ln w="57150">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628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8" name="Picture 7" descr="https://lh3.googleusercontent.com/rVDvQdRQfjk-0SopemuuA-rv6KTDVe49YKnEB189T0sT26Wjo2gYT8RBnclwoEnxUVNvq1sPE22tUeKWIVoRiGjSNvbfSNcgFr5mRAqXJARWuN8GBE6PtqQ0tyX50Ya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92" y="2430664"/>
            <a:ext cx="4477233" cy="3106043"/>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8" descr="Screen Shot 2014-04-01 at 2.25.57 PM.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03390" y="2673255"/>
            <a:ext cx="6804324" cy="262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33739" y="84408"/>
            <a:ext cx="1401989" cy="515492"/>
          </a:xfrm>
          <a:prstGeom prst="rect">
            <a:avLst/>
          </a:prstGeom>
          <a:noFill/>
          <a:ln w="57150">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993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5" name="Content Placeholder 4"/>
          <p:cNvSpPr>
            <a:spLocks noGrp="1"/>
          </p:cNvSpPr>
          <p:nvPr>
            <p:ph idx="1"/>
          </p:nvPr>
        </p:nvSpPr>
        <p:spPr>
          <a:xfrm>
            <a:off x="1514431" y="2248095"/>
            <a:ext cx="2318412" cy="457602"/>
          </a:xfrm>
        </p:spPr>
        <p:txBody>
          <a:bodyPr>
            <a:noAutofit/>
          </a:bodyPr>
          <a:lstStyle/>
          <a:p>
            <a:r>
              <a:rPr lang="en-US" sz="2800" dirty="0" smtClean="0"/>
              <a:t>Initial Diagram</a:t>
            </a:r>
            <a:endParaRPr lang="en-US" sz="2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6664" y="2955704"/>
            <a:ext cx="2513946" cy="320258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01449" y="2955704"/>
            <a:ext cx="4039600" cy="320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4"/>
          <p:cNvSpPr txBox="1">
            <a:spLocks/>
          </p:cNvSpPr>
          <p:nvPr/>
        </p:nvSpPr>
        <p:spPr>
          <a:xfrm>
            <a:off x="7386344" y="2132010"/>
            <a:ext cx="2869811" cy="689771"/>
          </a:xfrm>
          <a:prstGeom prst="rect">
            <a:avLst/>
          </a:prstGeom>
        </p:spPr>
        <p:txBody>
          <a:bodyPr vert="horz" lIns="0" tIns="34290" rIns="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t>Diagram Ready for SMILES Conversion</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33739" y="84408"/>
            <a:ext cx="1401989" cy="515492"/>
          </a:xfrm>
          <a:prstGeom prst="rect">
            <a:avLst/>
          </a:prstGeom>
          <a:noFill/>
          <a:ln w="57150">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663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US" dirty="0"/>
          </a:p>
        </p:txBody>
      </p:sp>
      <p:sp>
        <p:nvSpPr>
          <p:cNvPr id="3" name="Content Placeholder 2"/>
          <p:cNvSpPr>
            <a:spLocks noGrp="1"/>
          </p:cNvSpPr>
          <p:nvPr>
            <p:ph idx="1"/>
          </p:nvPr>
        </p:nvSpPr>
        <p:spPr>
          <a:xfrm>
            <a:off x="555381" y="2013855"/>
            <a:ext cx="11142198" cy="3079006"/>
          </a:xfrm>
        </p:spPr>
        <p:txBody>
          <a:bodyPr>
            <a:normAutofit/>
          </a:bodyPr>
          <a:lstStyle/>
          <a:p>
            <a:pPr lvl="1">
              <a:buFont typeface="Arial" panose="020B0604020202020204" pitchFamily="34" charset="0"/>
              <a:buChar char="•"/>
            </a:pPr>
            <a:r>
              <a:rPr lang="en-US" sz="3200" dirty="0" smtClean="0"/>
              <a:t> Dr. Igor </a:t>
            </a:r>
            <a:r>
              <a:rPr lang="en-US" sz="3200" dirty="0" err="1" smtClean="0"/>
              <a:t>Filippov</a:t>
            </a:r>
            <a:r>
              <a:rPr lang="en-US" sz="3200" dirty="0" smtClean="0"/>
              <a:t>, creator of OSRA </a:t>
            </a:r>
          </a:p>
          <a:p>
            <a:pPr lvl="1">
              <a:buFont typeface="Arial" panose="020B0604020202020204" pitchFamily="34" charset="0"/>
              <a:buChar char="•"/>
            </a:pPr>
            <a:endParaRPr lang="en-US" sz="1100" dirty="0"/>
          </a:p>
          <a:p>
            <a:pPr lvl="1">
              <a:buFont typeface="Arial" panose="020B0604020202020204" pitchFamily="34" charset="0"/>
              <a:buChar char="•"/>
            </a:pPr>
            <a:r>
              <a:rPr lang="en-US" sz="3200" dirty="0"/>
              <a:t> Drs. Julia E. Rice, Hans W. Horn, Amanda C. </a:t>
            </a:r>
            <a:r>
              <a:rPr lang="en-US" sz="3200" dirty="0" err="1"/>
              <a:t>Engler</a:t>
            </a:r>
            <a:r>
              <a:rPr lang="en-US" sz="3200" dirty="0"/>
              <a:t>, Jed W. </a:t>
            </a:r>
            <a:r>
              <a:rPr lang="en-US" sz="3200" dirty="0" err="1"/>
              <a:t>Pitera</a:t>
            </a:r>
            <a:r>
              <a:rPr lang="en-US" sz="3200" dirty="0"/>
              <a:t>, IBM Researchers</a:t>
            </a:r>
          </a:p>
          <a:p>
            <a:pPr lvl="1">
              <a:buFont typeface="Arial" panose="020B0604020202020204" pitchFamily="34" charset="0"/>
              <a:buChar char="•"/>
            </a:pPr>
            <a:endParaRPr lang="en-US" sz="1100" dirty="0"/>
          </a:p>
          <a:p>
            <a:pPr lvl="1">
              <a:buFont typeface="Arial" panose="020B0604020202020204" pitchFamily="34" charset="0"/>
              <a:buChar char="•"/>
            </a:pPr>
            <a:r>
              <a:rPr lang="en-US" sz="3200" dirty="0" smtClean="0"/>
              <a:t> Dr. Linda Werner, Professor of Computer Science, UC Santa Cruz</a:t>
            </a:r>
          </a:p>
          <a:p>
            <a:pPr lvl="1"/>
            <a:endParaRPr lang="en-US"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33739" y="84408"/>
            <a:ext cx="1401989" cy="515492"/>
          </a:xfrm>
          <a:prstGeom prst="rect">
            <a:avLst/>
          </a:prstGeom>
          <a:noFill/>
          <a:ln w="57150">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668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Contact</a:t>
            </a:r>
            <a:endParaRPr lang="en-US" dirty="0"/>
          </a:p>
        </p:txBody>
      </p:sp>
      <p:sp>
        <p:nvSpPr>
          <p:cNvPr id="3" name="Content Placeholder 2"/>
          <p:cNvSpPr>
            <a:spLocks noGrp="1"/>
          </p:cNvSpPr>
          <p:nvPr>
            <p:ph idx="1"/>
          </p:nvPr>
        </p:nvSpPr>
        <p:spPr>
          <a:xfrm>
            <a:off x="2349661" y="1939555"/>
            <a:ext cx="8229600" cy="4167026"/>
          </a:xfrm>
        </p:spPr>
        <p:txBody>
          <a:bodyPr>
            <a:noAutofit/>
          </a:bodyPr>
          <a:lstStyle/>
          <a:p>
            <a:pPr>
              <a:lnSpc>
                <a:spcPct val="100000"/>
              </a:lnSpc>
            </a:pPr>
            <a:r>
              <a:rPr lang="en-US" sz="2600" dirty="0"/>
              <a:t>Thomas </a:t>
            </a:r>
            <a:r>
              <a:rPr lang="en-US" sz="2600" dirty="0" smtClean="0"/>
              <a:t>Goddard</a:t>
            </a:r>
            <a:r>
              <a:rPr lang="en-US" sz="2600" dirty="0" smtClean="0"/>
              <a:t>		-     tgoddard@ucsc.edu</a:t>
            </a:r>
            <a:endParaRPr lang="en-US" sz="2600" dirty="0"/>
          </a:p>
          <a:p>
            <a:pPr>
              <a:lnSpc>
                <a:spcPct val="100000"/>
              </a:lnSpc>
            </a:pPr>
            <a:r>
              <a:rPr lang="en-US" sz="2600" dirty="0" smtClean="0"/>
              <a:t>Konstantin </a:t>
            </a:r>
            <a:r>
              <a:rPr lang="en-US" sz="2600" dirty="0" smtClean="0"/>
              <a:t>Litovskiy</a:t>
            </a:r>
            <a:r>
              <a:rPr lang="en-US" sz="2600" dirty="0" smtClean="0"/>
              <a:t>	-     klitovsk@ucsc.edu</a:t>
            </a:r>
            <a:endParaRPr lang="en-US" sz="2600" dirty="0"/>
          </a:p>
          <a:p>
            <a:pPr>
              <a:lnSpc>
                <a:spcPct val="100000"/>
              </a:lnSpc>
            </a:pPr>
            <a:r>
              <a:rPr lang="en-US" sz="2600" dirty="0"/>
              <a:t>Nathan </a:t>
            </a:r>
            <a:r>
              <a:rPr lang="en-US" sz="2600" dirty="0" smtClean="0"/>
              <a:t>Nichols-Roy		-     nmnichol@ucsc.edu</a:t>
            </a:r>
          </a:p>
          <a:p>
            <a:pPr>
              <a:lnSpc>
                <a:spcPct val="100000"/>
              </a:lnSpc>
            </a:pPr>
            <a:r>
              <a:rPr lang="en-US" sz="2600" dirty="0" smtClean="0"/>
              <a:t>Matthew Reed		-     mbreed@ucsc.edu</a:t>
            </a:r>
          </a:p>
          <a:p>
            <a:pPr>
              <a:lnSpc>
                <a:spcPct val="100000"/>
              </a:lnSpc>
            </a:pPr>
            <a:r>
              <a:rPr lang="en-US" sz="2600" dirty="0" smtClean="0"/>
              <a:t>Igor Shvartser		-     </a:t>
            </a:r>
            <a:r>
              <a:rPr lang="en-US" sz="2600" dirty="0" err="1" smtClean="0"/>
              <a:t>ishvarts@ucsc.edu</a:t>
            </a:r>
            <a:endParaRPr lang="en-US" sz="2600" dirty="0" smtClean="0"/>
          </a:p>
          <a:p>
            <a:pPr>
              <a:lnSpc>
                <a:spcPct val="100000"/>
              </a:lnSpc>
            </a:pPr>
            <a:r>
              <a:rPr lang="en-US" sz="2600" dirty="0" smtClean="0"/>
              <a:t>Nicholas Smith		-     nihasmit@ucsc.edu</a:t>
            </a:r>
          </a:p>
          <a:p>
            <a:pPr>
              <a:lnSpc>
                <a:spcPct val="100000"/>
              </a:lnSpc>
            </a:pPr>
            <a:r>
              <a:rPr lang="en-US" sz="2600" dirty="0"/>
              <a:t>David </a:t>
            </a:r>
            <a:r>
              <a:rPr lang="en-US" sz="2600" dirty="0" smtClean="0"/>
              <a:t>Zeppa			-     dzeppa@ucsc.edu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33739" y="84408"/>
            <a:ext cx="1401989" cy="515492"/>
          </a:xfrm>
          <a:prstGeom prst="rect">
            <a:avLst/>
          </a:prstGeom>
          <a:noFill/>
          <a:ln w="57150">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928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noChangeArrowheads="1"/>
          </p:cNvSpPr>
          <p:nvPr>
            <p:ph idx="1"/>
          </p:nvPr>
        </p:nvSpPr>
        <p:spPr bwMode="auto">
          <a:xfrm>
            <a:off x="1055077" y="2274645"/>
            <a:ext cx="10305509" cy="312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457200" rtl="0" eaLnBrk="0" fontAlgn="base" hangingPunct="0">
              <a:spcBef>
                <a:spcPct val="0"/>
              </a:spcBef>
              <a:spcAft>
                <a:spcPct val="0"/>
              </a:spcAft>
              <a:defRPr kern="1200">
                <a:solidFill>
                  <a:schemeClr val="tx1"/>
                </a:solidFill>
                <a:latin typeface="Century Gothic" pitchFamily="-112" charset="0"/>
                <a:ea typeface="ＭＳ Ｐゴシック" pitchFamily="-112" charset="-128"/>
                <a:cs typeface="+mn-cs"/>
              </a:defRPr>
            </a:lvl1pPr>
            <a:lvl2pPr marL="457200" algn="l" defTabSz="457200" rtl="0" eaLnBrk="0" fontAlgn="base" hangingPunct="0">
              <a:spcBef>
                <a:spcPct val="0"/>
              </a:spcBef>
              <a:spcAft>
                <a:spcPct val="0"/>
              </a:spcAft>
              <a:defRPr kern="1200">
                <a:solidFill>
                  <a:schemeClr val="tx1"/>
                </a:solidFill>
                <a:latin typeface="Century Gothic" pitchFamily="-112" charset="0"/>
                <a:ea typeface="ＭＳ Ｐゴシック" pitchFamily="-112" charset="-128"/>
                <a:cs typeface="+mn-cs"/>
              </a:defRPr>
            </a:lvl2pPr>
            <a:lvl3pPr marL="914400" algn="l" defTabSz="457200" rtl="0" eaLnBrk="0" fontAlgn="base" hangingPunct="0">
              <a:spcBef>
                <a:spcPct val="0"/>
              </a:spcBef>
              <a:spcAft>
                <a:spcPct val="0"/>
              </a:spcAft>
              <a:defRPr kern="1200">
                <a:solidFill>
                  <a:schemeClr val="tx1"/>
                </a:solidFill>
                <a:latin typeface="Century Gothic" pitchFamily="-112" charset="0"/>
                <a:ea typeface="ＭＳ Ｐゴシック" pitchFamily="-112" charset="-128"/>
                <a:cs typeface="+mn-cs"/>
              </a:defRPr>
            </a:lvl3pPr>
            <a:lvl4pPr marL="1371600" algn="l" defTabSz="457200" rtl="0" eaLnBrk="0" fontAlgn="base" hangingPunct="0">
              <a:spcBef>
                <a:spcPct val="0"/>
              </a:spcBef>
              <a:spcAft>
                <a:spcPct val="0"/>
              </a:spcAft>
              <a:defRPr kern="1200">
                <a:solidFill>
                  <a:schemeClr val="tx1"/>
                </a:solidFill>
                <a:latin typeface="Century Gothic" pitchFamily="-112" charset="0"/>
                <a:ea typeface="ＭＳ Ｐゴシック" pitchFamily="-112" charset="-128"/>
                <a:cs typeface="+mn-cs"/>
              </a:defRPr>
            </a:lvl4pPr>
            <a:lvl5pPr marL="1828800" algn="l" defTabSz="457200" rtl="0" eaLnBrk="0" fontAlgn="base" hangingPunct="0">
              <a:spcBef>
                <a:spcPct val="0"/>
              </a:spcBef>
              <a:spcAft>
                <a:spcPct val="0"/>
              </a:spcAft>
              <a:defRPr kern="1200">
                <a:solidFill>
                  <a:schemeClr val="tx1"/>
                </a:solidFill>
                <a:latin typeface="Century Gothic" pitchFamily="-112" charset="0"/>
                <a:ea typeface="ＭＳ Ｐゴシック" pitchFamily="-112" charset="-128"/>
                <a:cs typeface="+mn-cs"/>
              </a:defRPr>
            </a:lvl5pPr>
            <a:lvl6pPr marL="2286000" algn="l" defTabSz="914400" rtl="0" eaLnBrk="1" latinLnBrk="0" hangingPunct="1">
              <a:defRPr kern="1200">
                <a:solidFill>
                  <a:schemeClr val="tx1"/>
                </a:solidFill>
                <a:latin typeface="Century Gothic" pitchFamily="-112" charset="0"/>
                <a:ea typeface="ＭＳ Ｐゴシック" pitchFamily="-112" charset="-128"/>
                <a:cs typeface="+mn-cs"/>
              </a:defRPr>
            </a:lvl6pPr>
            <a:lvl7pPr marL="2743200" algn="l" defTabSz="914400" rtl="0" eaLnBrk="1" latinLnBrk="0" hangingPunct="1">
              <a:defRPr kern="1200">
                <a:solidFill>
                  <a:schemeClr val="tx1"/>
                </a:solidFill>
                <a:latin typeface="Century Gothic" pitchFamily="-112" charset="0"/>
                <a:ea typeface="ＭＳ Ｐゴシック" pitchFamily="-112" charset="-128"/>
                <a:cs typeface="+mn-cs"/>
              </a:defRPr>
            </a:lvl7pPr>
            <a:lvl8pPr marL="3200400" algn="l" defTabSz="914400" rtl="0" eaLnBrk="1" latinLnBrk="0" hangingPunct="1">
              <a:defRPr kern="1200">
                <a:solidFill>
                  <a:schemeClr val="tx1"/>
                </a:solidFill>
                <a:latin typeface="Century Gothic" pitchFamily="-112" charset="0"/>
                <a:ea typeface="ＭＳ Ｐゴシック" pitchFamily="-112" charset="-128"/>
                <a:cs typeface="+mn-cs"/>
              </a:defRPr>
            </a:lvl8pPr>
            <a:lvl9pPr marL="3657600" algn="l" defTabSz="914400" rtl="0" eaLnBrk="1" latinLnBrk="0" hangingPunct="1">
              <a:defRPr kern="1200">
                <a:solidFill>
                  <a:schemeClr val="tx1"/>
                </a:solidFill>
                <a:latin typeface="Century Gothic" pitchFamily="-112" charset="0"/>
                <a:ea typeface="ＭＳ Ｐゴシック" pitchFamily="-112" charset="-128"/>
                <a:cs typeface="+mn-cs"/>
              </a:defRPr>
            </a:lvl9pPr>
          </a:lstStyle>
          <a:p>
            <a:pPr eaLnBrk="1" hangingPunct="1">
              <a:spcBef>
                <a:spcPts val="338"/>
              </a:spcBef>
              <a:buClrTx/>
              <a:buSzTx/>
              <a:buNone/>
            </a:pPr>
            <a:r>
              <a:rPr lang="en-US" altLang="en-US" sz="2400" dirty="0">
                <a:latin typeface="Verdana" pitchFamily="-112" charset="0"/>
              </a:rPr>
              <a:t>"Someone I spoke with put it this way: in the first 50 years of computer science, we did not need to talk to people in other fields. Since software was so bad and hardware was so slow, it was obvious what to work on. </a:t>
            </a:r>
            <a:r>
              <a:rPr lang="en-US" altLang="en-US" sz="2400" b="1" dirty="0">
                <a:latin typeface="Verdana" pitchFamily="-112" charset="0"/>
              </a:rPr>
              <a:t>But now that we have made so much progress, we should reach out to other fields because we need new challenges to drive our technology.</a:t>
            </a:r>
            <a:r>
              <a:rPr lang="en-US" altLang="en-US" sz="2400" dirty="0">
                <a:latin typeface="Verdana" pitchFamily="-112" charset="0"/>
              </a:rPr>
              <a:t>" </a:t>
            </a:r>
          </a:p>
          <a:p>
            <a:pPr eaLnBrk="1" hangingPunct="1">
              <a:spcBef>
                <a:spcPts val="338"/>
              </a:spcBef>
              <a:buClrTx/>
              <a:buSzTx/>
              <a:buNone/>
            </a:pPr>
            <a:r>
              <a:rPr lang="en-US" altLang="en-US" sz="2400" dirty="0">
                <a:latin typeface="Verdana" pitchFamily="-112" charset="0"/>
              </a:rPr>
              <a:t/>
            </a:r>
            <a:br>
              <a:rPr lang="en-US" altLang="en-US" sz="2400" dirty="0">
                <a:latin typeface="Verdana" pitchFamily="-112" charset="0"/>
              </a:rPr>
            </a:br>
            <a:r>
              <a:rPr lang="en-US" altLang="en-US" sz="2400" dirty="0">
                <a:latin typeface="Verdana" pitchFamily="-112" charset="0"/>
              </a:rPr>
              <a:t>- David Patterson, Professor of Computer Science at </a:t>
            </a:r>
          </a:p>
          <a:p>
            <a:pPr eaLnBrk="1" hangingPunct="1">
              <a:spcBef>
                <a:spcPct val="0"/>
              </a:spcBef>
              <a:buClrTx/>
              <a:buSzTx/>
              <a:buFontTx/>
              <a:buNone/>
            </a:pPr>
            <a:r>
              <a:rPr lang="en-US" altLang="en-US" sz="2400" dirty="0">
                <a:latin typeface="Verdana" pitchFamily="-112" charset="0"/>
              </a:rPr>
              <a:t>UC Berkeley and a pioneer in the area of RISC computers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33739" y="84408"/>
            <a:ext cx="1401989" cy="515492"/>
          </a:xfrm>
          <a:prstGeom prst="rect">
            <a:avLst/>
          </a:prstGeom>
          <a:noFill/>
          <a:ln w="57150">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986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Polymer Discovery</a:t>
            </a:r>
            <a:endParaRPr lang="en-US" dirty="0"/>
          </a:p>
        </p:txBody>
      </p:sp>
      <p:sp>
        <p:nvSpPr>
          <p:cNvPr id="7" name="Content Placeholder 6"/>
          <p:cNvSpPr>
            <a:spLocks noGrp="1"/>
          </p:cNvSpPr>
          <p:nvPr>
            <p:ph idx="1"/>
          </p:nvPr>
        </p:nvSpPr>
        <p:spPr>
          <a:xfrm>
            <a:off x="1097280" y="2058672"/>
            <a:ext cx="10522634" cy="4799328"/>
          </a:xfrm>
        </p:spPr>
        <p:txBody>
          <a:bodyPr>
            <a:noAutofit/>
          </a:bodyPr>
          <a:lstStyle/>
          <a:p>
            <a:pPr>
              <a:spcBef>
                <a:spcPct val="0"/>
              </a:spcBef>
              <a:buClrTx/>
              <a:buSzTx/>
              <a:buFont typeface="Arial" charset="0"/>
              <a:buChar char="•"/>
            </a:pPr>
            <a:r>
              <a:rPr lang="en-US" altLang="en-US" sz="2800" dirty="0">
                <a:latin typeface="Verdana" pitchFamily="-112" charset="0"/>
              </a:rPr>
              <a:t> Needs to recognize polymer images</a:t>
            </a:r>
          </a:p>
          <a:p>
            <a:pPr>
              <a:spcBef>
                <a:spcPct val="0"/>
              </a:spcBef>
              <a:buClrTx/>
              <a:buSzTx/>
              <a:buFont typeface="Arial" charset="0"/>
              <a:buChar char="•"/>
            </a:pPr>
            <a:endParaRPr lang="en-US" altLang="en-US" sz="2800" dirty="0">
              <a:latin typeface="Verdana" pitchFamily="-112" charset="0"/>
            </a:endParaRPr>
          </a:p>
          <a:p>
            <a:pPr>
              <a:spcBef>
                <a:spcPct val="0"/>
              </a:spcBef>
              <a:buClrTx/>
              <a:buSzTx/>
              <a:buFont typeface="Arial" charset="0"/>
              <a:buChar char="•"/>
            </a:pPr>
            <a:r>
              <a:rPr lang="en-US" altLang="en-US" sz="2800" dirty="0">
                <a:latin typeface="Verdana" pitchFamily="-112" charset="0"/>
              </a:rPr>
              <a:t> Lacks tools that support polymers</a:t>
            </a:r>
          </a:p>
          <a:p>
            <a:pPr>
              <a:spcBef>
                <a:spcPct val="0"/>
              </a:spcBef>
              <a:buClrTx/>
              <a:buSzTx/>
              <a:buFont typeface="Arial" charset="0"/>
              <a:buChar char="•"/>
            </a:pPr>
            <a:endParaRPr lang="en-US" altLang="en-US" sz="2800" dirty="0">
              <a:latin typeface="Verdana" pitchFamily="-112" charset="0"/>
            </a:endParaRPr>
          </a:p>
          <a:p>
            <a:pPr>
              <a:spcBef>
                <a:spcPct val="0"/>
              </a:spcBef>
              <a:buClrTx/>
              <a:buSzTx/>
              <a:buFont typeface="Arial" charset="0"/>
              <a:buChar char="•"/>
            </a:pPr>
            <a:r>
              <a:rPr lang="en-US" altLang="en-US" sz="2800" dirty="0">
                <a:latin typeface="Verdana" pitchFamily="-112" charset="0"/>
              </a:rPr>
              <a:t> No </a:t>
            </a:r>
            <a:r>
              <a:rPr lang="en-US" altLang="en-US" sz="2800" dirty="0" smtClean="0">
                <a:latin typeface="Verdana" pitchFamily="-112" charset="0"/>
              </a:rPr>
              <a:t>method </a:t>
            </a:r>
            <a:r>
              <a:rPr lang="en-US" altLang="en-US" sz="2800" dirty="0">
                <a:latin typeface="Verdana" pitchFamily="-112" charset="0"/>
              </a:rPr>
              <a:t>for storing polymer data digitally</a:t>
            </a:r>
          </a:p>
          <a:p>
            <a:pPr>
              <a:spcBef>
                <a:spcPct val="0"/>
              </a:spcBef>
              <a:buClrTx/>
              <a:buSzTx/>
              <a:buFont typeface="Arial" charset="0"/>
              <a:buChar char="•"/>
            </a:pPr>
            <a:endParaRPr lang="en-US" altLang="en-US" sz="2800" dirty="0">
              <a:latin typeface="Verdana" pitchFamily="-112" charset="0"/>
            </a:endParaRPr>
          </a:p>
          <a:p>
            <a:pPr>
              <a:spcBef>
                <a:spcPct val="0"/>
              </a:spcBef>
              <a:buClrTx/>
              <a:buSzTx/>
              <a:buFont typeface="Arial" charset="0"/>
              <a:buChar char="•"/>
            </a:pPr>
            <a:r>
              <a:rPr lang="en-US" altLang="en-US" sz="2800" dirty="0">
                <a:latin typeface="Verdana" pitchFamily="-112" charset="0"/>
              </a:rPr>
              <a:t> Shortens development cycle</a:t>
            </a:r>
          </a:p>
          <a:p>
            <a:pPr>
              <a:spcBef>
                <a:spcPct val="0"/>
              </a:spcBef>
              <a:buClrTx/>
              <a:buSzTx/>
              <a:buFont typeface="Arial" charset="0"/>
              <a:buChar char="•"/>
            </a:pPr>
            <a:endParaRPr lang="en-US" altLang="en-US" sz="2800" dirty="0">
              <a:latin typeface="Verdana" pitchFamily="-112" charset="0"/>
            </a:endParaRPr>
          </a:p>
          <a:p>
            <a:pPr>
              <a:spcBef>
                <a:spcPct val="0"/>
              </a:spcBef>
              <a:buClrTx/>
              <a:buSzTx/>
              <a:buFont typeface="Arial" charset="0"/>
              <a:buChar char="•"/>
            </a:pPr>
            <a:r>
              <a:rPr lang="en-US" altLang="en-US" sz="2800" dirty="0">
                <a:latin typeface="Verdana" pitchFamily="-112" charset="0"/>
              </a:rPr>
              <a:t> Leads to improvements and innovations</a:t>
            </a:r>
          </a:p>
          <a:p>
            <a:pPr marL="0" indent="0">
              <a:buNone/>
            </a:pP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33739" y="84408"/>
            <a:ext cx="1401989" cy="515492"/>
          </a:xfrm>
          <a:prstGeom prst="rect">
            <a:avLst/>
          </a:prstGeom>
          <a:noFill/>
          <a:ln w="57150">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47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8959" y="1463040"/>
            <a:ext cx="11129166" cy="462841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33739" y="98476"/>
            <a:ext cx="1401989" cy="515492"/>
          </a:xfrm>
          <a:prstGeom prst="rect">
            <a:avLst/>
          </a:prstGeom>
          <a:noFill/>
          <a:ln w="57150">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382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Polymer</a:t>
            </a:r>
            <a:endParaRPr lang="en-US" dirty="0"/>
          </a:p>
        </p:txBody>
      </p:sp>
      <p:sp>
        <p:nvSpPr>
          <p:cNvPr id="7" name="Content Placeholder 6"/>
          <p:cNvSpPr>
            <a:spLocks noGrp="1" noChangeArrowheads="1"/>
          </p:cNvSpPr>
          <p:nvPr>
            <p:ph idx="1"/>
          </p:nvPr>
        </p:nvSpPr>
        <p:spPr bwMode="auto">
          <a:xfrm>
            <a:off x="486127" y="2261762"/>
            <a:ext cx="2074194" cy="367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457200" rtl="0" eaLnBrk="0" fontAlgn="base" hangingPunct="0">
              <a:spcBef>
                <a:spcPct val="0"/>
              </a:spcBef>
              <a:spcAft>
                <a:spcPct val="0"/>
              </a:spcAft>
              <a:defRPr kern="1200">
                <a:solidFill>
                  <a:schemeClr val="tx1"/>
                </a:solidFill>
                <a:latin typeface="Century Gothic" pitchFamily="-112" charset="0"/>
                <a:ea typeface="ＭＳ Ｐゴシック" pitchFamily="-112" charset="-128"/>
                <a:cs typeface="+mn-cs"/>
              </a:defRPr>
            </a:lvl1pPr>
            <a:lvl2pPr marL="457200" algn="l" defTabSz="457200" rtl="0" eaLnBrk="0" fontAlgn="base" hangingPunct="0">
              <a:spcBef>
                <a:spcPct val="0"/>
              </a:spcBef>
              <a:spcAft>
                <a:spcPct val="0"/>
              </a:spcAft>
              <a:defRPr kern="1200">
                <a:solidFill>
                  <a:schemeClr val="tx1"/>
                </a:solidFill>
                <a:latin typeface="Century Gothic" pitchFamily="-112" charset="0"/>
                <a:ea typeface="ＭＳ Ｐゴシック" pitchFamily="-112" charset="-128"/>
                <a:cs typeface="+mn-cs"/>
              </a:defRPr>
            </a:lvl2pPr>
            <a:lvl3pPr marL="914400" algn="l" defTabSz="457200" rtl="0" eaLnBrk="0" fontAlgn="base" hangingPunct="0">
              <a:spcBef>
                <a:spcPct val="0"/>
              </a:spcBef>
              <a:spcAft>
                <a:spcPct val="0"/>
              </a:spcAft>
              <a:defRPr kern="1200">
                <a:solidFill>
                  <a:schemeClr val="tx1"/>
                </a:solidFill>
                <a:latin typeface="Century Gothic" pitchFamily="-112" charset="0"/>
                <a:ea typeface="ＭＳ Ｐゴシック" pitchFamily="-112" charset="-128"/>
                <a:cs typeface="+mn-cs"/>
              </a:defRPr>
            </a:lvl3pPr>
            <a:lvl4pPr marL="1371600" algn="l" defTabSz="457200" rtl="0" eaLnBrk="0" fontAlgn="base" hangingPunct="0">
              <a:spcBef>
                <a:spcPct val="0"/>
              </a:spcBef>
              <a:spcAft>
                <a:spcPct val="0"/>
              </a:spcAft>
              <a:defRPr kern="1200">
                <a:solidFill>
                  <a:schemeClr val="tx1"/>
                </a:solidFill>
                <a:latin typeface="Century Gothic" pitchFamily="-112" charset="0"/>
                <a:ea typeface="ＭＳ Ｐゴシック" pitchFamily="-112" charset="-128"/>
                <a:cs typeface="+mn-cs"/>
              </a:defRPr>
            </a:lvl4pPr>
            <a:lvl5pPr marL="1828800" algn="l" defTabSz="457200" rtl="0" eaLnBrk="0" fontAlgn="base" hangingPunct="0">
              <a:spcBef>
                <a:spcPct val="0"/>
              </a:spcBef>
              <a:spcAft>
                <a:spcPct val="0"/>
              </a:spcAft>
              <a:defRPr kern="1200">
                <a:solidFill>
                  <a:schemeClr val="tx1"/>
                </a:solidFill>
                <a:latin typeface="Century Gothic" pitchFamily="-112" charset="0"/>
                <a:ea typeface="ＭＳ Ｐゴシック" pitchFamily="-112" charset="-128"/>
                <a:cs typeface="+mn-cs"/>
              </a:defRPr>
            </a:lvl5pPr>
            <a:lvl6pPr marL="2286000" algn="l" defTabSz="914400" rtl="0" eaLnBrk="1" latinLnBrk="0" hangingPunct="1">
              <a:defRPr kern="1200">
                <a:solidFill>
                  <a:schemeClr val="tx1"/>
                </a:solidFill>
                <a:latin typeface="Century Gothic" pitchFamily="-112" charset="0"/>
                <a:ea typeface="ＭＳ Ｐゴシック" pitchFamily="-112" charset="-128"/>
                <a:cs typeface="+mn-cs"/>
              </a:defRPr>
            </a:lvl6pPr>
            <a:lvl7pPr marL="2743200" algn="l" defTabSz="914400" rtl="0" eaLnBrk="1" latinLnBrk="0" hangingPunct="1">
              <a:defRPr kern="1200">
                <a:solidFill>
                  <a:schemeClr val="tx1"/>
                </a:solidFill>
                <a:latin typeface="Century Gothic" pitchFamily="-112" charset="0"/>
                <a:ea typeface="ＭＳ Ｐゴシック" pitchFamily="-112" charset="-128"/>
                <a:cs typeface="+mn-cs"/>
              </a:defRPr>
            </a:lvl7pPr>
            <a:lvl8pPr marL="3200400" algn="l" defTabSz="914400" rtl="0" eaLnBrk="1" latinLnBrk="0" hangingPunct="1">
              <a:defRPr kern="1200">
                <a:solidFill>
                  <a:schemeClr val="tx1"/>
                </a:solidFill>
                <a:latin typeface="Century Gothic" pitchFamily="-112" charset="0"/>
                <a:ea typeface="ＭＳ Ｐゴシック" pitchFamily="-112" charset="-128"/>
                <a:cs typeface="+mn-cs"/>
              </a:defRPr>
            </a:lvl8pPr>
            <a:lvl9pPr marL="3657600" algn="l" defTabSz="914400" rtl="0" eaLnBrk="1" latinLnBrk="0" hangingPunct="1">
              <a:defRPr kern="1200">
                <a:solidFill>
                  <a:schemeClr val="tx1"/>
                </a:solidFill>
                <a:latin typeface="Century Gothic" pitchFamily="-112" charset="0"/>
                <a:ea typeface="ＭＳ Ｐゴシック" pitchFamily="-112" charset="-128"/>
                <a:cs typeface="+mn-cs"/>
              </a:defRPr>
            </a:lvl9pPr>
          </a:lstStyle>
          <a:p>
            <a:pPr eaLnBrk="1" hangingPunct="1">
              <a:lnSpc>
                <a:spcPct val="107000"/>
              </a:lnSpc>
              <a:spcAft>
                <a:spcPts val="600"/>
              </a:spcAft>
              <a:buClrTx/>
              <a:buSzTx/>
              <a:buNone/>
            </a:pPr>
            <a:r>
              <a:rPr lang="en-US" altLang="en-US" dirty="0">
                <a:latin typeface="Verdana" pitchFamily="-112" charset="0"/>
              </a:rPr>
              <a:t>Repeat Unit</a:t>
            </a:r>
          </a:p>
          <a:p>
            <a:pPr eaLnBrk="1" hangingPunct="1">
              <a:lnSpc>
                <a:spcPct val="107000"/>
              </a:lnSpc>
              <a:spcAft>
                <a:spcPts val="600"/>
              </a:spcAft>
              <a:buClrTx/>
              <a:buSzTx/>
              <a:buNone/>
            </a:pPr>
            <a:endParaRPr lang="en-US" altLang="en-US" dirty="0">
              <a:latin typeface="Verdana" pitchFamily="-112" charset="0"/>
            </a:endParaRPr>
          </a:p>
          <a:p>
            <a:pPr eaLnBrk="1" hangingPunct="1">
              <a:lnSpc>
                <a:spcPct val="107000"/>
              </a:lnSpc>
              <a:spcAft>
                <a:spcPts val="600"/>
              </a:spcAft>
              <a:buClrTx/>
              <a:buSzTx/>
              <a:buNone/>
            </a:pPr>
            <a:r>
              <a:rPr lang="en-US" altLang="en-US" dirty="0">
                <a:latin typeface="Verdana" pitchFamily="-112" charset="0"/>
              </a:rPr>
              <a:t>End Group</a:t>
            </a:r>
          </a:p>
          <a:p>
            <a:pPr eaLnBrk="1" hangingPunct="1">
              <a:lnSpc>
                <a:spcPct val="107000"/>
              </a:lnSpc>
              <a:spcAft>
                <a:spcPts val="600"/>
              </a:spcAft>
              <a:buClrTx/>
              <a:buSzTx/>
              <a:buNone/>
            </a:pPr>
            <a:endParaRPr lang="en-US" altLang="en-US" dirty="0">
              <a:latin typeface="Verdana" pitchFamily="-112" charset="0"/>
            </a:endParaRPr>
          </a:p>
          <a:p>
            <a:pPr eaLnBrk="1" hangingPunct="1">
              <a:lnSpc>
                <a:spcPct val="107000"/>
              </a:lnSpc>
              <a:spcAft>
                <a:spcPts val="600"/>
              </a:spcAft>
              <a:buClrTx/>
              <a:buSzTx/>
              <a:buNone/>
            </a:pPr>
            <a:r>
              <a:rPr lang="en-US" altLang="en-US" dirty="0">
                <a:latin typeface="Verdana" pitchFamily="-112" charset="0"/>
              </a:rPr>
              <a:t>Segments</a:t>
            </a:r>
          </a:p>
          <a:p>
            <a:pPr eaLnBrk="1" hangingPunct="1">
              <a:lnSpc>
                <a:spcPct val="107000"/>
              </a:lnSpc>
              <a:spcAft>
                <a:spcPts val="600"/>
              </a:spcAft>
              <a:buClrTx/>
              <a:buSzTx/>
              <a:buNone/>
            </a:pPr>
            <a:endParaRPr lang="en-US" altLang="en-US" dirty="0">
              <a:latin typeface="Verdana" pitchFamily="-112" charset="0"/>
            </a:endParaRPr>
          </a:p>
          <a:p>
            <a:pPr eaLnBrk="1" hangingPunct="1">
              <a:lnSpc>
                <a:spcPct val="107000"/>
              </a:lnSpc>
              <a:spcAft>
                <a:spcPts val="600"/>
              </a:spcAft>
              <a:buClrTx/>
              <a:buSzTx/>
              <a:buNone/>
            </a:pPr>
            <a:r>
              <a:rPr lang="en-US" altLang="en-US" dirty="0">
                <a:latin typeface="Verdana" pitchFamily="-112" charset="0"/>
              </a:rPr>
              <a:t>Degree (“n”)</a:t>
            </a:r>
          </a:p>
          <a:p>
            <a:pPr eaLnBrk="1" hangingPunct="1">
              <a:lnSpc>
                <a:spcPct val="107000"/>
              </a:lnSpc>
              <a:spcAft>
                <a:spcPts val="600"/>
              </a:spcAft>
              <a:buClrTx/>
              <a:buSzTx/>
              <a:buNone/>
            </a:pPr>
            <a:endParaRPr lang="en-US" altLang="en-US" dirty="0">
              <a:latin typeface="Verdana" pitchFamily="-112" charset="0"/>
            </a:endParaRPr>
          </a:p>
          <a:p>
            <a:pPr eaLnBrk="1" hangingPunct="1">
              <a:lnSpc>
                <a:spcPct val="107000"/>
              </a:lnSpc>
              <a:spcAft>
                <a:spcPts val="600"/>
              </a:spcAft>
              <a:buClrTx/>
              <a:buSzTx/>
              <a:buNone/>
            </a:pPr>
            <a:r>
              <a:rPr lang="en-US" altLang="en-US" dirty="0">
                <a:latin typeface="Verdana" pitchFamily="-112" charset="0"/>
              </a:rPr>
              <a:t>SMILES (string)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134" y="1770729"/>
            <a:ext cx="9185053" cy="45456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33739" y="84408"/>
            <a:ext cx="1401989" cy="515492"/>
          </a:xfrm>
          <a:prstGeom prst="rect">
            <a:avLst/>
          </a:prstGeom>
          <a:noFill/>
          <a:ln w="57150">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17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7157" y="2640565"/>
            <a:ext cx="2663825" cy="3651058"/>
          </a:xfrm>
          <a:prstGeom prst="rect">
            <a:avLst/>
          </a:prstGeom>
        </p:spPr>
      </p:pic>
      <p:cxnSp>
        <p:nvCxnSpPr>
          <p:cNvPr id="7" name="Straight Connector 6"/>
          <p:cNvCxnSpPr>
            <a:stCxn id="3" idx="0"/>
            <a:endCxn id="12" idx="0"/>
          </p:cNvCxnSpPr>
          <p:nvPr/>
        </p:nvCxnSpPr>
        <p:spPr>
          <a:xfrm flipH="1" flipV="1">
            <a:off x="4160946" y="2283857"/>
            <a:ext cx="3701554" cy="160937"/>
          </a:xfrm>
          <a:prstGeom prst="line">
            <a:avLst/>
          </a:prstGeom>
          <a:ln w="571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705356" y="2988945"/>
            <a:ext cx="3252311" cy="1744980"/>
          </a:xfrm>
          <a:prstGeom prst="line">
            <a:avLst/>
          </a:prstGeom>
          <a:ln w="571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Process</a:t>
            </a:r>
            <a:endParaRPr lang="en-US" dirty="0"/>
          </a:p>
        </p:txBody>
      </p:sp>
      <p:sp>
        <p:nvSpPr>
          <p:cNvPr id="5" name="Rectangle 4"/>
          <p:cNvSpPr/>
          <p:nvPr/>
        </p:nvSpPr>
        <p:spPr>
          <a:xfrm>
            <a:off x="6006913" y="3290500"/>
            <a:ext cx="223138" cy="300082"/>
          </a:xfrm>
          <a:prstGeom prst="rect">
            <a:avLst/>
          </a:prstGeom>
        </p:spPr>
        <p:txBody>
          <a:bodyPr wrap="none">
            <a:spAutoFit/>
          </a:bodyPr>
          <a:lstStyle/>
          <a:p>
            <a:r>
              <a:rPr lang="en-US" sz="1350" dirty="0"/>
              <a:t> </a:t>
            </a:r>
          </a:p>
        </p:txBody>
      </p:sp>
      <p:sp>
        <p:nvSpPr>
          <p:cNvPr id="8" name="Rectangle 7"/>
          <p:cNvSpPr/>
          <p:nvPr/>
        </p:nvSpPr>
        <p:spPr>
          <a:xfrm>
            <a:off x="6006913" y="3290500"/>
            <a:ext cx="223138" cy="300082"/>
          </a:xfrm>
          <a:prstGeom prst="rect">
            <a:avLst/>
          </a:prstGeom>
        </p:spPr>
        <p:txBody>
          <a:bodyPr wrap="none">
            <a:spAutoFit/>
          </a:bodyPr>
          <a:lstStyle/>
          <a:p>
            <a:r>
              <a:rPr lang="en-US" sz="1350" dirty="0"/>
              <a:t> </a:t>
            </a:r>
          </a:p>
        </p:txBody>
      </p:sp>
      <p:sp>
        <p:nvSpPr>
          <p:cNvPr id="9" name="Rectangle 8"/>
          <p:cNvSpPr/>
          <p:nvPr/>
        </p:nvSpPr>
        <p:spPr>
          <a:xfrm>
            <a:off x="6521268" y="1836964"/>
            <a:ext cx="3722195" cy="300082"/>
          </a:xfrm>
          <a:prstGeom prst="rect">
            <a:avLst/>
          </a:prstGeom>
        </p:spPr>
        <p:txBody>
          <a:bodyPr wrap="square">
            <a:spAutoFit/>
          </a:bodyPr>
          <a:lstStyle/>
          <a:p>
            <a:r>
              <a:rPr lang="en-US" sz="1350" dirty="0"/>
              <a:t> </a:t>
            </a:r>
          </a:p>
        </p:txBody>
      </p:sp>
      <p:sp>
        <p:nvSpPr>
          <p:cNvPr id="10" name="Rectangle 9"/>
          <p:cNvSpPr/>
          <p:nvPr/>
        </p:nvSpPr>
        <p:spPr>
          <a:xfrm>
            <a:off x="6006913" y="3290500"/>
            <a:ext cx="223138" cy="300082"/>
          </a:xfrm>
          <a:prstGeom prst="rect">
            <a:avLst/>
          </a:prstGeom>
        </p:spPr>
        <p:txBody>
          <a:bodyPr wrap="none">
            <a:spAutoFit/>
          </a:bodyPr>
          <a:lstStyle/>
          <a:p>
            <a:r>
              <a:rPr lang="en-US" sz="1350" dirty="0"/>
              <a:t> </a:t>
            </a:r>
          </a:p>
        </p:txBody>
      </p:sp>
      <p:sp>
        <p:nvSpPr>
          <p:cNvPr id="11" name="Rectangle 10"/>
          <p:cNvSpPr/>
          <p:nvPr/>
        </p:nvSpPr>
        <p:spPr>
          <a:xfrm>
            <a:off x="6006913" y="3290500"/>
            <a:ext cx="223138" cy="300082"/>
          </a:xfrm>
          <a:prstGeom prst="rect">
            <a:avLst/>
          </a:prstGeom>
        </p:spPr>
        <p:txBody>
          <a:bodyPr wrap="none">
            <a:spAutoFit/>
          </a:bodyPr>
          <a:lstStyle/>
          <a:p>
            <a:r>
              <a:rPr lang="en-US" sz="1350" dirty="0"/>
              <a:t> </a:t>
            </a:r>
          </a:p>
        </p:txBody>
      </p:sp>
      <p:pic>
        <p:nvPicPr>
          <p:cNvPr id="12" name="Picture 11" descr="cursor.png"/>
          <p:cNvPicPr>
            <a:picLocks noChangeAspect="1"/>
          </p:cNvPicPr>
          <p:nvPr/>
        </p:nvPicPr>
        <p:blipFill>
          <a:blip r:embed="rId4"/>
          <a:stretch>
            <a:fillRect/>
          </a:stretch>
        </p:blipFill>
        <p:spPr>
          <a:xfrm>
            <a:off x="2877300" y="2283855"/>
            <a:ext cx="2567297" cy="2567297"/>
          </a:xfrm>
          <a:prstGeom prst="ellipse">
            <a:avLst/>
          </a:prstGeom>
          <a:ln w="63500" cap="rnd">
            <a:solidFill>
              <a:schemeClr val="tx1"/>
            </a:solidFill>
          </a:ln>
          <a:effectLst/>
        </p:spPr>
      </p:pic>
      <p:sp>
        <p:nvSpPr>
          <p:cNvPr id="3" name="Oval 2"/>
          <p:cNvSpPr/>
          <p:nvPr/>
        </p:nvSpPr>
        <p:spPr>
          <a:xfrm>
            <a:off x="7581905" y="2444794"/>
            <a:ext cx="561193" cy="561193"/>
          </a:xfrm>
          <a:prstGeom prst="ellipse">
            <a:avLst/>
          </a:prstGeom>
          <a:noFill/>
          <a:ln w="5715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33739" y="84408"/>
            <a:ext cx="1401989" cy="515492"/>
          </a:xfrm>
          <a:prstGeom prst="rect">
            <a:avLst/>
          </a:prstGeom>
          <a:noFill/>
          <a:ln w="57150">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165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5" name="Rectangle 4"/>
          <p:cNvSpPr/>
          <p:nvPr/>
        </p:nvSpPr>
        <p:spPr>
          <a:xfrm>
            <a:off x="5876758" y="3248980"/>
            <a:ext cx="201655" cy="300082"/>
          </a:xfrm>
          <a:prstGeom prst="rect">
            <a:avLst/>
          </a:prstGeom>
        </p:spPr>
        <p:txBody>
          <a:bodyPr wrap="square">
            <a:spAutoFit/>
          </a:bodyPr>
          <a:lstStyle/>
          <a:p>
            <a:r>
              <a:rPr lang="en-US" sz="1350" dirty="0"/>
              <a:t> </a:t>
            </a:r>
          </a:p>
        </p:txBody>
      </p:sp>
      <p:sp>
        <p:nvSpPr>
          <p:cNvPr id="8" name="Rectangle 7"/>
          <p:cNvSpPr/>
          <p:nvPr/>
        </p:nvSpPr>
        <p:spPr>
          <a:xfrm>
            <a:off x="5876758" y="3248980"/>
            <a:ext cx="201655" cy="300082"/>
          </a:xfrm>
          <a:prstGeom prst="rect">
            <a:avLst/>
          </a:prstGeom>
        </p:spPr>
        <p:txBody>
          <a:bodyPr wrap="square">
            <a:spAutoFit/>
          </a:bodyPr>
          <a:lstStyle/>
          <a:p>
            <a:r>
              <a:rPr lang="en-US" sz="1350" dirty="0"/>
              <a:t> </a:t>
            </a:r>
          </a:p>
        </p:txBody>
      </p:sp>
      <p:sp>
        <p:nvSpPr>
          <p:cNvPr id="9" name="Rectangle 8"/>
          <p:cNvSpPr/>
          <p:nvPr/>
        </p:nvSpPr>
        <p:spPr>
          <a:xfrm>
            <a:off x="6521268" y="1836964"/>
            <a:ext cx="3722195" cy="300082"/>
          </a:xfrm>
          <a:prstGeom prst="rect">
            <a:avLst/>
          </a:prstGeom>
        </p:spPr>
        <p:txBody>
          <a:bodyPr wrap="square">
            <a:spAutoFit/>
          </a:bodyPr>
          <a:lstStyle/>
          <a:p>
            <a:r>
              <a:rPr lang="en-US" sz="1350" dirty="0"/>
              <a:t> </a:t>
            </a:r>
          </a:p>
        </p:txBody>
      </p:sp>
      <p:sp>
        <p:nvSpPr>
          <p:cNvPr id="10" name="Rectangle 9"/>
          <p:cNvSpPr/>
          <p:nvPr/>
        </p:nvSpPr>
        <p:spPr>
          <a:xfrm>
            <a:off x="5876758" y="3248980"/>
            <a:ext cx="201655" cy="300082"/>
          </a:xfrm>
          <a:prstGeom prst="rect">
            <a:avLst/>
          </a:prstGeom>
        </p:spPr>
        <p:txBody>
          <a:bodyPr wrap="square">
            <a:spAutoFit/>
          </a:bodyPr>
          <a:lstStyle/>
          <a:p>
            <a:r>
              <a:rPr lang="en-US" sz="1350" dirty="0"/>
              <a:t> </a:t>
            </a:r>
          </a:p>
        </p:txBody>
      </p:sp>
      <p:sp>
        <p:nvSpPr>
          <p:cNvPr id="11" name="Rectangle 10"/>
          <p:cNvSpPr/>
          <p:nvPr/>
        </p:nvSpPr>
        <p:spPr>
          <a:xfrm>
            <a:off x="5876758" y="3248980"/>
            <a:ext cx="201655" cy="300082"/>
          </a:xfrm>
          <a:prstGeom prst="rect">
            <a:avLst/>
          </a:prstGeom>
        </p:spPr>
        <p:txBody>
          <a:bodyPr wrap="square">
            <a:spAutoFit/>
          </a:bodyPr>
          <a:lstStyle/>
          <a:p>
            <a:r>
              <a:rPr lang="en-US" sz="1350" dirty="0"/>
              <a:t>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990" y="1955295"/>
            <a:ext cx="3217267" cy="4169933"/>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6341" y="1955294"/>
            <a:ext cx="3204859" cy="4169934"/>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5284" y="1955295"/>
            <a:ext cx="3271440" cy="4169933"/>
          </a:xfrm>
          <a:prstGeom prst="rect">
            <a:avLst/>
          </a:prstGeom>
        </p:spPr>
      </p:pic>
      <p:sp>
        <p:nvSpPr>
          <p:cNvPr id="18" name="Right Arrow 17"/>
          <p:cNvSpPr/>
          <p:nvPr/>
        </p:nvSpPr>
        <p:spPr>
          <a:xfrm>
            <a:off x="7973820" y="3571061"/>
            <a:ext cx="951887" cy="605790"/>
          </a:xfrm>
          <a:prstGeom prst="rightArrow">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9" name="Right Arrow 18"/>
          <p:cNvSpPr/>
          <p:nvPr/>
        </p:nvSpPr>
        <p:spPr>
          <a:xfrm>
            <a:off x="4243721" y="3571061"/>
            <a:ext cx="951887" cy="605790"/>
          </a:xfrm>
          <a:prstGeom prst="rightArrow">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33739" y="84408"/>
            <a:ext cx="1401989" cy="515492"/>
          </a:xfrm>
          <a:prstGeom prst="rect">
            <a:avLst/>
          </a:prstGeom>
          <a:noFill/>
          <a:ln w="57150">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048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Store Polymer Data</a:t>
            </a:r>
            <a:endParaRPr lang="en-US" dirty="0"/>
          </a:p>
        </p:txBody>
      </p:sp>
      <p:sp>
        <p:nvSpPr>
          <p:cNvPr id="3" name="Content Placeholder 2"/>
          <p:cNvSpPr>
            <a:spLocks noGrp="1"/>
          </p:cNvSpPr>
          <p:nvPr>
            <p:ph idx="1"/>
          </p:nvPr>
        </p:nvSpPr>
        <p:spPr>
          <a:xfrm>
            <a:off x="1226638" y="2745105"/>
            <a:ext cx="11446412" cy="2895509"/>
          </a:xfrm>
        </p:spPr>
        <p:txBody>
          <a:bodyPr>
            <a:normAutofit/>
          </a:bodyPr>
          <a:lstStyle/>
          <a:p>
            <a:pPr>
              <a:spcBef>
                <a:spcPct val="0"/>
              </a:spcBef>
              <a:buClrTx/>
              <a:buSzTx/>
              <a:buFont typeface="Arial" charset="0"/>
              <a:buChar char="•"/>
            </a:pPr>
            <a:r>
              <a:rPr lang="en-US" altLang="en-US" sz="3200" dirty="0" smtClean="0">
                <a:latin typeface="Verdana" panose="020B0604030504040204" pitchFamily="34" charset="0"/>
                <a:ea typeface="Verdana" panose="020B0604030504040204" pitchFamily="34" charset="0"/>
                <a:cs typeface="Verdana" panose="020B0604030504040204" pitchFamily="34" charset="0"/>
              </a:rPr>
              <a:t> Convergence of the two disciplines</a:t>
            </a:r>
          </a:p>
          <a:p>
            <a:pPr>
              <a:spcBef>
                <a:spcPct val="0"/>
              </a:spcBef>
              <a:buClrTx/>
              <a:buSzTx/>
              <a:buFont typeface="Arial" charset="0"/>
              <a:buChar char="•"/>
            </a:pPr>
            <a:endParaRPr lang="en-US" altLang="en-US" sz="3200" dirty="0" smtClean="0">
              <a:latin typeface="Verdana" panose="020B0604030504040204" pitchFamily="34" charset="0"/>
              <a:ea typeface="Verdana" panose="020B0604030504040204" pitchFamily="34" charset="0"/>
              <a:cs typeface="Verdana" panose="020B0604030504040204" pitchFamily="34" charset="0"/>
            </a:endParaRPr>
          </a:p>
          <a:p>
            <a:pPr>
              <a:spcBef>
                <a:spcPct val="0"/>
              </a:spcBef>
              <a:buClrTx/>
              <a:buSzTx/>
              <a:buFont typeface="Arial" charset="0"/>
              <a:buChar char="•"/>
            </a:pPr>
            <a:r>
              <a:rPr lang="en-US" altLang="en-US" sz="3200" dirty="0" smtClean="0">
                <a:latin typeface="Verdana" panose="020B0604030504040204" pitchFamily="34" charset="0"/>
                <a:ea typeface="Verdana" panose="020B0604030504040204" pitchFamily="34" charset="0"/>
                <a:cs typeface="Verdana" panose="020B0604030504040204" pitchFamily="34" charset="0"/>
              </a:rPr>
              <a:t> Handle complex chemical relationships</a:t>
            </a:r>
          </a:p>
          <a:p>
            <a:pPr>
              <a:spcBef>
                <a:spcPct val="0"/>
              </a:spcBef>
              <a:buClrTx/>
              <a:buSzTx/>
              <a:buFont typeface="Arial" charset="0"/>
              <a:buChar char="•"/>
            </a:pPr>
            <a:endParaRPr lang="en-US" altLang="en-US" sz="3200" dirty="0" smtClean="0">
              <a:latin typeface="Verdana" panose="020B0604030504040204" pitchFamily="34" charset="0"/>
              <a:ea typeface="Verdana" panose="020B0604030504040204" pitchFamily="34" charset="0"/>
              <a:cs typeface="Verdana" panose="020B0604030504040204" pitchFamily="34" charset="0"/>
            </a:endParaRPr>
          </a:p>
          <a:p>
            <a:pPr>
              <a:spcBef>
                <a:spcPct val="0"/>
              </a:spcBef>
              <a:buClrTx/>
              <a:buSzTx/>
              <a:buFont typeface="Arial" charset="0"/>
              <a:buChar char="•"/>
            </a:pPr>
            <a:r>
              <a:rPr lang="en-US" altLang="en-US" sz="3200" dirty="0" smtClean="0">
                <a:latin typeface="Verdana" panose="020B0604030504040204" pitchFamily="34" charset="0"/>
                <a:ea typeface="Verdana" panose="020B0604030504040204" pitchFamily="34" charset="0"/>
                <a:cs typeface="Verdana" panose="020B0604030504040204" pitchFamily="34" charset="0"/>
              </a:rPr>
              <a:t> Query capability</a:t>
            </a:r>
          </a:p>
          <a:p>
            <a:pPr marL="0" indent="0">
              <a:buClr>
                <a:srgbClr val="FFC000"/>
              </a:buClr>
              <a:buNone/>
            </a:pPr>
            <a:endParaRPr lang="en-US" sz="3200" dirty="0" smtClean="0">
              <a:latin typeface="Verdana" panose="020B0604030504040204" pitchFamily="34" charset="0"/>
              <a:ea typeface="Verdana" panose="020B0604030504040204" pitchFamily="34" charset="0"/>
              <a:cs typeface="Verdana" panose="020B0604030504040204" pitchFamily="34" charset="0"/>
            </a:endParaRPr>
          </a:p>
          <a:p>
            <a:pPr marL="0" indent="0">
              <a:buClr>
                <a:srgbClr val="FFC000"/>
              </a:buClr>
              <a:buNone/>
            </a:pP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772470" y="1918067"/>
            <a:ext cx="4905510" cy="646331"/>
          </a:xfrm>
          <a:prstGeom prst="rect">
            <a:avLst/>
          </a:prstGeom>
        </p:spPr>
        <p:txBody>
          <a:bodyPr wrap="none">
            <a:spAutoFit/>
          </a:bodyPr>
          <a:lstStyle/>
          <a:p>
            <a:pPr>
              <a:buClr>
                <a:srgbClr val="FFC000"/>
              </a:buClr>
            </a:pPr>
            <a:r>
              <a:rPr lang="en-US" sz="3600" dirty="0" smtClean="0">
                <a:latin typeface="Verdana" panose="020B0604030504040204" pitchFamily="34" charset="0"/>
                <a:ea typeface="Verdana" panose="020B0604030504040204" pitchFamily="34" charset="0"/>
                <a:cs typeface="Verdana" panose="020B0604030504040204" pitchFamily="34" charset="0"/>
              </a:rPr>
              <a:t>  Need </a:t>
            </a:r>
            <a:r>
              <a:rPr lang="en-US" sz="3600" dirty="0">
                <a:latin typeface="Verdana" panose="020B0604030504040204" pitchFamily="34" charset="0"/>
                <a:ea typeface="Verdana" panose="020B0604030504040204" pitchFamily="34" charset="0"/>
                <a:cs typeface="Verdana" panose="020B0604030504040204" pitchFamily="34" charset="0"/>
              </a:rPr>
              <a:t>a Data Model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33739" y="84408"/>
            <a:ext cx="1401989" cy="515492"/>
          </a:xfrm>
          <a:prstGeom prst="rect">
            <a:avLst/>
          </a:prstGeom>
          <a:noFill/>
          <a:ln w="57150">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381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Store Polymer Data</a:t>
            </a:r>
            <a:endParaRPr lang="en-US" dirty="0"/>
          </a:p>
        </p:txBody>
      </p:sp>
      <p:sp>
        <p:nvSpPr>
          <p:cNvPr id="4" name="Content Placeholder 2"/>
          <p:cNvSpPr txBox="1">
            <a:spLocks/>
          </p:cNvSpPr>
          <p:nvPr/>
        </p:nvSpPr>
        <p:spPr>
          <a:xfrm>
            <a:off x="1236083" y="2561668"/>
            <a:ext cx="11552419" cy="392353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0"/>
              </a:spcBef>
              <a:buClrTx/>
              <a:buSzTx/>
              <a:buFont typeface="Arial" panose="020B0604020202020204" pitchFamily="34" charset="0"/>
              <a:buChar char="•"/>
            </a:pPr>
            <a:r>
              <a:rPr lang="en-US" altLang="en-US" sz="2400" dirty="0">
                <a:latin typeface="Verdana" panose="020B0604030504040204" pitchFamily="34" charset="0"/>
                <a:ea typeface="Verdana" panose="020B0604030504040204" pitchFamily="34" charset="0"/>
                <a:cs typeface="Verdana" panose="020B0604030504040204" pitchFamily="34" charset="0"/>
              </a:rPr>
              <a:t> Compile list of requirements</a:t>
            </a:r>
          </a:p>
          <a:p>
            <a:pPr>
              <a:spcBef>
                <a:spcPct val="0"/>
              </a:spcBef>
              <a:buClrTx/>
              <a:buSzTx/>
              <a:buFont typeface="Arial" panose="020B0604020202020204" pitchFamily="34" charset="0"/>
              <a:buChar char="•"/>
            </a:pPr>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a:spcBef>
                <a:spcPct val="0"/>
              </a:spcBef>
              <a:buClrTx/>
              <a:buSzTx/>
              <a:buFont typeface="Arial" panose="020B0604020202020204" pitchFamily="34" charset="0"/>
              <a:buChar cha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a:spcBef>
                <a:spcPct val="0"/>
              </a:spcBef>
              <a:buClrTx/>
              <a:buSzTx/>
              <a:buFont typeface="Arial" panose="020B0604020202020204" pitchFamily="34" charset="0"/>
              <a:buChar char="•"/>
            </a:pPr>
            <a:r>
              <a:rPr lang="en-US" altLang="en-US" sz="2400" dirty="0">
                <a:latin typeface="Verdana" panose="020B0604030504040204" pitchFamily="34" charset="0"/>
                <a:ea typeface="Verdana" panose="020B0604030504040204" pitchFamily="34" charset="0"/>
                <a:cs typeface="Verdana" panose="020B0604030504040204" pitchFamily="34" charset="0"/>
              </a:rPr>
              <a:t> Deconstruct data into smaller pieces</a:t>
            </a:r>
          </a:p>
          <a:p>
            <a:pPr>
              <a:spcBef>
                <a:spcPct val="0"/>
              </a:spcBef>
              <a:buClrTx/>
              <a:buSzTx/>
              <a:buFont typeface="Arial" panose="020B0604020202020204" pitchFamily="34" charset="0"/>
              <a:buChar char="•"/>
            </a:pPr>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a:spcBef>
                <a:spcPct val="0"/>
              </a:spcBef>
              <a:buClrTx/>
              <a:buSzTx/>
              <a:buFont typeface="Arial" panose="020B0604020202020204" pitchFamily="34" charset="0"/>
              <a:buChar cha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a:spcBef>
                <a:spcPct val="0"/>
              </a:spcBef>
              <a:buClrTx/>
              <a:buSzTx/>
              <a:buFont typeface="Arial" panose="020B0604020202020204" pitchFamily="34" charset="0"/>
              <a:buChar char="•"/>
            </a:pPr>
            <a:r>
              <a:rPr lang="en-US" altLang="en-US" sz="2400" dirty="0">
                <a:latin typeface="Verdana" panose="020B0604030504040204" pitchFamily="34" charset="0"/>
                <a:ea typeface="Verdana" panose="020B0604030504040204" pitchFamily="34" charset="0"/>
                <a:cs typeface="Verdana" panose="020B0604030504040204" pitchFamily="34" charset="0"/>
              </a:rPr>
              <a:t> Determine relationships between pieces</a:t>
            </a:r>
          </a:p>
          <a:p>
            <a:pPr>
              <a:spcBef>
                <a:spcPct val="0"/>
              </a:spcBef>
              <a:buClrTx/>
              <a:buSzTx/>
              <a:buFont typeface="Arial" panose="020B0604020202020204" pitchFamily="34" charset="0"/>
              <a:buChar char="•"/>
            </a:pPr>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a:spcBef>
                <a:spcPct val="0"/>
              </a:spcBef>
              <a:buClrTx/>
              <a:buSzTx/>
              <a:buFont typeface="Arial" panose="020B0604020202020204" pitchFamily="34" charset="0"/>
              <a:buChar char="•"/>
            </a:pPr>
            <a:endParaRPr lang="en-US" altLang="en-US" sz="1200" dirty="0" smtClean="0">
              <a:latin typeface="Verdana" panose="020B0604030504040204" pitchFamily="34" charset="0"/>
              <a:ea typeface="Verdana" panose="020B0604030504040204" pitchFamily="34" charset="0"/>
              <a:cs typeface="Verdana" panose="020B0604030504040204" pitchFamily="34" charset="0"/>
            </a:endParaRPr>
          </a:p>
          <a:p>
            <a:pPr>
              <a:spcBef>
                <a:spcPct val="0"/>
              </a:spcBef>
              <a:buClrTx/>
              <a:buSzTx/>
              <a:buFont typeface="Arial" panose="020B0604020202020204" pitchFamily="34" charset="0"/>
              <a:buChar char="•"/>
            </a:pPr>
            <a:r>
              <a:rPr lang="en-US" altLang="en-US" sz="2400" dirty="0" smtClean="0">
                <a:latin typeface="Verdana" panose="020B0604030504040204" pitchFamily="34" charset="0"/>
                <a:ea typeface="Verdana" panose="020B0604030504040204" pitchFamily="34" charset="0"/>
                <a:cs typeface="Verdana" panose="020B0604030504040204" pitchFamily="34" charset="0"/>
              </a:rPr>
              <a:t> Store and treat as objects</a:t>
            </a:r>
          </a:p>
          <a:p>
            <a:pPr>
              <a:spcBef>
                <a:spcPct val="0"/>
              </a:spcBef>
              <a:buClrTx/>
              <a:buSzTx/>
              <a:buFont typeface="Arial" panose="020B0604020202020204" pitchFamily="34" charset="0"/>
              <a:buChar char="•"/>
            </a:pPr>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a:spcBef>
                <a:spcPct val="0"/>
              </a:spcBef>
              <a:buClrTx/>
              <a:buSzTx/>
              <a:buFont typeface="Arial" panose="020B0604020202020204" pitchFamily="34" charset="0"/>
              <a:buChar char="•"/>
            </a:pPr>
            <a:endParaRPr lang="en-US" altLang="en-US" sz="2400" dirty="0">
              <a:latin typeface="Verdana" panose="020B0604030504040204" pitchFamily="34" charset="0"/>
              <a:ea typeface="Verdana" panose="020B0604030504040204" pitchFamily="34" charset="0"/>
              <a:cs typeface="Verdana" panose="020B0604030504040204" pitchFamily="34" charset="0"/>
            </a:endParaRPr>
          </a:p>
          <a:p>
            <a:pPr>
              <a:buClr>
                <a:srgbClr val="FFC000"/>
              </a:buClr>
              <a:buFont typeface="Arial" panose="020B0604020202020204" pitchFamily="34" charset="0"/>
              <a:buChar char="•"/>
            </a:pPr>
            <a:endParaRPr lang="en-US" sz="2400" dirty="0">
              <a:latin typeface="Verdana" panose="020B0604030504040204" pitchFamily="34" charset="0"/>
              <a:ea typeface="Verdana" panose="020B0604030504040204" pitchFamily="34" charset="0"/>
              <a:cs typeface="Verdana" panose="020B0604030504040204" pitchFamily="34" charset="0"/>
            </a:endParaRPr>
          </a:p>
          <a:p>
            <a:pPr>
              <a:buClr>
                <a:srgbClr val="FFC000"/>
              </a:buClr>
              <a:buFont typeface="Arial" panose="020B0604020202020204" pitchFamily="34" charset="0"/>
              <a:buChar char="•"/>
            </a:pP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788922" y="1911514"/>
            <a:ext cx="4907263" cy="646331"/>
          </a:xfrm>
          <a:prstGeom prst="rect">
            <a:avLst/>
          </a:prstGeom>
        </p:spPr>
        <p:txBody>
          <a:bodyPr wrap="none">
            <a:spAutoFit/>
          </a:bodyPr>
          <a:lstStyle/>
          <a:p>
            <a:pPr>
              <a:buClr>
                <a:srgbClr val="FFC000"/>
              </a:buClr>
            </a:pPr>
            <a:r>
              <a:rPr lang="en-US" sz="3600" dirty="0">
                <a:latin typeface="Verdana" panose="020B0604030504040204" pitchFamily="34" charset="0"/>
                <a:ea typeface="Verdana" panose="020B0604030504040204" pitchFamily="34" charset="0"/>
                <a:cs typeface="Verdana" panose="020B0604030504040204" pitchFamily="34" charset="0"/>
              </a:rPr>
              <a:t> </a:t>
            </a:r>
            <a:r>
              <a:rPr lang="en-US" sz="3600" dirty="0" smtClean="0">
                <a:latin typeface="Verdana" panose="020B0604030504040204" pitchFamily="34" charset="0"/>
                <a:ea typeface="Verdana" panose="020B0604030504040204" pitchFamily="34" charset="0"/>
                <a:cs typeface="Verdana" panose="020B0604030504040204" pitchFamily="34" charset="0"/>
              </a:rPr>
              <a:t> Need </a:t>
            </a:r>
            <a:r>
              <a:rPr lang="en-US" sz="3600" dirty="0">
                <a:latin typeface="Verdana" panose="020B0604030504040204" pitchFamily="34" charset="0"/>
                <a:ea typeface="Verdana" panose="020B0604030504040204" pitchFamily="34" charset="0"/>
                <a:cs typeface="Verdana" panose="020B0604030504040204" pitchFamily="34" charset="0"/>
              </a:rPr>
              <a:t>a Data </a:t>
            </a:r>
            <a:r>
              <a:rPr lang="en-US" sz="3600" dirty="0" smtClean="0">
                <a:latin typeface="Verdana" panose="020B0604030504040204" pitchFamily="34" charset="0"/>
                <a:ea typeface="Verdana" panose="020B0604030504040204" pitchFamily="34" charset="0"/>
                <a:cs typeface="Verdana" panose="020B0604030504040204" pitchFamily="34" charset="0"/>
              </a:rPr>
              <a:t>Model</a:t>
            </a:r>
            <a:endParaRPr lang="en-US" sz="2800" dirty="0"/>
          </a:p>
        </p:txBody>
      </p:sp>
      <p:sp>
        <p:nvSpPr>
          <p:cNvPr id="7" name="Content Placeholder 2"/>
          <p:cNvSpPr txBox="1">
            <a:spLocks/>
          </p:cNvSpPr>
          <p:nvPr/>
        </p:nvSpPr>
        <p:spPr>
          <a:xfrm>
            <a:off x="-1442201" y="5740052"/>
            <a:ext cx="11332961" cy="372906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rgbClr val="FFC000"/>
              </a:buClr>
              <a:buNone/>
            </a:pPr>
            <a:endParaRPr lang="en-US" sz="2300"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0" indent="0">
              <a:buClr>
                <a:srgbClr val="FFC000"/>
              </a:buClr>
              <a:buNone/>
            </a:pPr>
            <a:endParaRPr lang="en-US" sz="2300"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0" indent="0">
              <a:buClr>
                <a:srgbClr val="FFC000"/>
              </a:buClr>
              <a:buNone/>
            </a:pPr>
            <a:endParaRPr lang="en-US" sz="2300"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endParaRPr>
          </a:p>
          <a:p>
            <a:pPr>
              <a:spcBef>
                <a:spcPct val="0"/>
              </a:spcBef>
              <a:buClrTx/>
              <a:buSzTx/>
              <a:buFont typeface="Arial" charset="0"/>
              <a:buChar char="•"/>
            </a:pPr>
            <a:endParaRPr lang="en-US" altLang="en-US" sz="2300" b="1" dirty="0">
              <a:latin typeface="Verdana" panose="020B0604030504040204" pitchFamily="34" charset="0"/>
              <a:ea typeface="Verdana" panose="020B0604030504040204" pitchFamily="34" charset="0"/>
              <a:cs typeface="Verdana" panose="020B0604030504040204" pitchFamily="34" charset="0"/>
            </a:endParaRPr>
          </a:p>
          <a:p>
            <a:pPr>
              <a:spcBef>
                <a:spcPct val="0"/>
              </a:spcBef>
              <a:buClrTx/>
              <a:buSzTx/>
              <a:buFont typeface="Arial" charset="0"/>
              <a:buChar char="•"/>
            </a:pPr>
            <a:endParaRPr lang="en-US" altLang="en-US" sz="2300" dirty="0">
              <a:latin typeface="Verdana" panose="020B0604030504040204" pitchFamily="34" charset="0"/>
              <a:ea typeface="Verdana" panose="020B0604030504040204" pitchFamily="34" charset="0"/>
              <a:cs typeface="Verdana" panose="020B0604030504040204" pitchFamily="34" charset="0"/>
            </a:endParaRPr>
          </a:p>
          <a:p>
            <a:pPr marL="0" indent="0">
              <a:buClr>
                <a:srgbClr val="FFC000"/>
              </a:buClr>
              <a:buNone/>
            </a:pPr>
            <a:endParaRPr lang="en-US" sz="2300" dirty="0">
              <a:latin typeface="Verdana" panose="020B0604030504040204" pitchFamily="34" charset="0"/>
              <a:ea typeface="Verdana" panose="020B0604030504040204" pitchFamily="34" charset="0"/>
              <a:cs typeface="Verdana" panose="020B0604030504040204" pitchFamily="34" charset="0"/>
            </a:endParaRPr>
          </a:p>
          <a:p>
            <a:pPr marL="0" indent="0">
              <a:buClr>
                <a:srgbClr val="FFC000"/>
              </a:buClr>
              <a:buNone/>
            </a:pPr>
            <a:endParaRPr lang="en-US" sz="2300"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1385909" y="2911979"/>
            <a:ext cx="3678123" cy="461665"/>
          </a:xfrm>
          <a:prstGeom prst="rect">
            <a:avLst/>
          </a:prstGeom>
        </p:spPr>
        <p:txBody>
          <a:bodyPr wrap="none">
            <a:spAutoFit/>
          </a:bodyPr>
          <a:lstStyle/>
          <a:p>
            <a:pPr>
              <a:buClr>
                <a:srgbClr val="FFC000"/>
              </a:buClr>
            </a:pPr>
            <a:r>
              <a:rPr lang="en-US" sz="2400"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From IBM Researchers</a:t>
            </a:r>
          </a:p>
        </p:txBody>
      </p:sp>
      <p:sp>
        <p:nvSpPr>
          <p:cNvPr id="9" name="Rectangle 8"/>
          <p:cNvSpPr/>
          <p:nvPr/>
        </p:nvSpPr>
        <p:spPr>
          <a:xfrm>
            <a:off x="1385904" y="3821712"/>
            <a:ext cx="4701352" cy="461665"/>
          </a:xfrm>
          <a:prstGeom prst="rect">
            <a:avLst/>
          </a:prstGeom>
        </p:spPr>
        <p:txBody>
          <a:bodyPr wrap="none">
            <a:spAutoFit/>
          </a:bodyPr>
          <a:lstStyle/>
          <a:p>
            <a:pPr>
              <a:buClr>
                <a:srgbClr val="FFC000"/>
              </a:buClr>
            </a:pPr>
            <a:r>
              <a:rPr lang="en-US" sz="2400"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From chemistry crash-course</a:t>
            </a:r>
          </a:p>
        </p:txBody>
      </p:sp>
      <p:sp>
        <p:nvSpPr>
          <p:cNvPr id="10" name="Rectangle 9"/>
          <p:cNvSpPr/>
          <p:nvPr/>
        </p:nvSpPr>
        <p:spPr>
          <a:xfrm>
            <a:off x="1385909" y="4726539"/>
            <a:ext cx="10388428" cy="461665"/>
          </a:xfrm>
          <a:prstGeom prst="rect">
            <a:avLst/>
          </a:prstGeom>
        </p:spPr>
        <p:txBody>
          <a:bodyPr wrap="square">
            <a:spAutoFit/>
          </a:bodyPr>
          <a:lstStyle/>
          <a:p>
            <a:pPr>
              <a:buClr>
                <a:srgbClr val="FFC000"/>
              </a:buClr>
            </a:pPr>
            <a:r>
              <a:rPr lang="en-US" sz="2400"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From the definitions of Repeat Units, End Groups, and Segments</a:t>
            </a:r>
          </a:p>
        </p:txBody>
      </p:sp>
      <p:sp>
        <p:nvSpPr>
          <p:cNvPr id="11" name="Rectangle 10"/>
          <p:cNvSpPr/>
          <p:nvPr/>
        </p:nvSpPr>
        <p:spPr>
          <a:xfrm>
            <a:off x="1385909" y="5607690"/>
            <a:ext cx="10635175" cy="461665"/>
          </a:xfrm>
          <a:prstGeom prst="rect">
            <a:avLst/>
          </a:prstGeom>
        </p:spPr>
        <p:txBody>
          <a:bodyPr wrap="square">
            <a:spAutoFit/>
          </a:bodyPr>
          <a:lstStyle/>
          <a:p>
            <a:pPr>
              <a:buClr>
                <a:srgbClr val="FFC000"/>
              </a:buClr>
            </a:pPr>
            <a:r>
              <a:rPr lang="en-US" sz="2400"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Store everything as a Segment, treat it based on properties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33739" y="84408"/>
            <a:ext cx="1401989" cy="515492"/>
          </a:xfrm>
          <a:prstGeom prst="rect">
            <a:avLst/>
          </a:prstGeom>
          <a:noFill/>
          <a:ln w="57150">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52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1525</TotalTime>
  <Words>912</Words>
  <Application>Microsoft Office PowerPoint</Application>
  <PresentationFormat>Widescreen</PresentationFormat>
  <Paragraphs>185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ＭＳ Ｐゴシック</vt:lpstr>
      <vt:lpstr>Arial</vt:lpstr>
      <vt:lpstr>Calibri</vt:lpstr>
      <vt:lpstr>Calibri Light</vt:lpstr>
      <vt:lpstr>Verdana</vt:lpstr>
      <vt:lpstr>Retrospect</vt:lpstr>
      <vt:lpstr>Polymer Discovery   Senior Design Project  May 29, 2014</vt:lpstr>
      <vt:lpstr>PowerPoint Presentation</vt:lpstr>
      <vt:lpstr>Why Polymer Discovery</vt:lpstr>
      <vt:lpstr>Project Goals</vt:lpstr>
      <vt:lpstr>Anatomy of a Polymer</vt:lpstr>
      <vt:lpstr>Process</vt:lpstr>
      <vt:lpstr>Process</vt:lpstr>
      <vt:lpstr>How to Store Polymer Data</vt:lpstr>
      <vt:lpstr>How to Store Polymer Data</vt:lpstr>
      <vt:lpstr>How to Store Polymer Data</vt:lpstr>
      <vt:lpstr>Results</vt:lpstr>
      <vt:lpstr>Results</vt:lpstr>
      <vt:lpstr>Thank you</vt:lpstr>
      <vt:lpstr>Contact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dc:creator>
  <cp:lastModifiedBy>Konstantin Litovskiy</cp:lastModifiedBy>
  <cp:revision>159</cp:revision>
  <dcterms:created xsi:type="dcterms:W3CDTF">2014-05-28T16:39:18Z</dcterms:created>
  <dcterms:modified xsi:type="dcterms:W3CDTF">2014-05-29T03:42:18Z</dcterms:modified>
</cp:coreProperties>
</file>