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6" name="Shape 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1" name="Shape 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gif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POSRA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67800" x="232950"/>
            <a:ext cy="2677899" cx="385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67800" x="4679975"/>
            <a:ext cy="2761599" cx="400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0" name="Shape 1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59400" x="6135675"/>
            <a:ext cy="3314800" cx="271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95626" x="345199"/>
            <a:ext cy="1881999" cx="53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Works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Round and square vertical bracket detection in simple diagrams.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doesn’t work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Non-vertical bracket detection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Successful detection in complex diagrams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Endpoint detection algorithm has room for improvement.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Image Alteration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73" name="Shape 1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43375" x="449598"/>
            <a:ext cy="4256750" cx="33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0" x="4807923"/>
            <a:ext cy="5143500" cx="379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Works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Draws boxes and fills in bond lines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Determines orientation of the bracket (Left facing or right facing)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Vertical, round and square, brackets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didn’t work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Editing POTRACE paths (POTRACE internally relies on the fact that a path remains intact, caused segfault)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Flagging an atom as nonexistent (Though possible, there are too many places for code insertion)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doesn’t work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Horizontal Brackets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Multiple / Nested Brackets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Splice Molecule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Code Insertion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osra_process_image()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Image Processing (Cleaning, resizing, deskewing, etc.);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POTRACE Vectorization;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Atom, bond, and label detection;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marL="4572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Finalized structure passed off to OpenBabel;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02" name="Shape 2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673898"/>
            <a:ext cy="5143500" cx="379620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y="362675" x="502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y="743675" x="5028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y="1124675" x="502800"/>
            <a:ext cy="181200" cx="181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y="244175" x="684000"/>
            <a:ext cy="418200" cx="72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Atoms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y="625175" x="684000"/>
            <a:ext cy="418200" cx="72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Bonds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1006175" x="684000"/>
            <a:ext cy="418200" cx="164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Bonds to be split</a:t>
            </a:r>
          </a:p>
        </p:txBody>
      </p:sp>
      <p:sp>
        <p:nvSpPr>
          <p:cNvPr id="209" name="Shape 209"/>
          <p:cNvSpPr/>
          <p:nvPr/>
        </p:nvSpPr>
        <p:spPr>
          <a:xfrm>
            <a:off y="1505675" x="502800"/>
            <a:ext cy="181200" cx="181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y="1387175" x="684000"/>
            <a:ext cy="418200" cx="141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Characters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5" name="Shape 2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621898"/>
            <a:ext cy="5143500" cx="379620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y="362675" x="502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y="743675" x="5028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y="1124675" x="502800"/>
            <a:ext cy="181200" cx="181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y="244175" x="684000"/>
            <a:ext cy="418200" cx="72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Atoms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y="625175" x="684000"/>
            <a:ext cy="418200" cx="72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Bonds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y="1006175" x="684000"/>
            <a:ext cy="418200" cx="164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Bonds to be split</a:t>
            </a:r>
          </a:p>
        </p:txBody>
      </p:sp>
      <p:sp>
        <p:nvSpPr>
          <p:cNvPr id="222" name="Shape 222"/>
          <p:cNvSpPr/>
          <p:nvPr/>
        </p:nvSpPr>
        <p:spPr>
          <a:xfrm>
            <a:off y="1505675" x="502800"/>
            <a:ext cy="181200" cx="181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y="1387175" x="684000"/>
            <a:ext cy="418200" cx="141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Characters</a:t>
            </a:r>
          </a:p>
        </p:txBody>
      </p:sp>
      <p:sp>
        <p:nvSpPr>
          <p:cNvPr id="224" name="Shape 224"/>
          <p:cNvSpPr/>
          <p:nvPr/>
        </p:nvSpPr>
        <p:spPr>
          <a:xfrm>
            <a:off y="1200875" x="2788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y="591275" x="3931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y="1124675" x="5074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y="515075" x="61416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y="2343875" x="49986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y="3029675" x="60654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y="4172675" x="60654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y="4782275" x="49986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y="4172675" x="3931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y="3029675" x="40080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y="819875" x="45414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y="1734275" x="50748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y="2724875" x="55320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y="3563075" x="60654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y="4553675" x="55320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y="4553675" x="44652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y="2648675" x="45414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y="3639275" x="39318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y="819875" x="3398400"/>
            <a:ext cy="181200" cx="181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y="819875" x="5684400"/>
            <a:ext cy="181200" cx="181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y="1505675" x="5989200"/>
            <a:ext cy="181200" cx="181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Works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Vertical brackets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Finds the intersection between the bracket and the bond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Simple algorithm for intersection between two line segments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Atom Substitution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60" name="Shape 2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673898"/>
            <a:ext cy="5143500" cx="379620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y="362675" x="502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y="743675" x="5028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y="1124675" x="502800"/>
            <a:ext cy="181200" cx="181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y="244175" x="684000"/>
            <a:ext cy="418200" cx="72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Atoms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y="625175" x="684000"/>
            <a:ext cy="418200" cx="72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Bonds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y="1006175" x="684000"/>
            <a:ext cy="418200" cx="164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Bonds to be split</a:t>
            </a:r>
          </a:p>
        </p:txBody>
      </p:sp>
      <p:sp>
        <p:nvSpPr>
          <p:cNvPr id="267" name="Shape 267"/>
          <p:cNvSpPr/>
          <p:nvPr/>
        </p:nvSpPr>
        <p:spPr>
          <a:xfrm>
            <a:off y="1505675" x="502800"/>
            <a:ext cy="181200" cx="181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y="1387175" x="684000"/>
            <a:ext cy="418200" cx="141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Characters</a:t>
            </a:r>
          </a:p>
        </p:txBody>
      </p:sp>
      <p:sp>
        <p:nvSpPr>
          <p:cNvPr id="269" name="Shape 269"/>
          <p:cNvSpPr/>
          <p:nvPr/>
        </p:nvSpPr>
        <p:spPr>
          <a:xfrm>
            <a:off y="1200875" x="2788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y="591275" x="3931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y="1124675" x="5074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y="515075" x="61416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y="2343875" x="49986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y="3029675" x="60654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y="4172675" x="60654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y="4782275" x="49986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y="4172675" x="3931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y="3029675" x="40080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y="819875" x="45414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y="1734275" x="50748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y="2724875" x="55320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y="3563075" x="60654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y="4553675" x="55320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y="4553675" x="44652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y="2648675" x="45414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y="3639275" x="39318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y="819875" x="3398400"/>
            <a:ext cy="181200" cx="181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y="819875" x="5684400"/>
            <a:ext cy="181200" cx="181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y="1505675" x="5989200"/>
            <a:ext cy="181200" cx="181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y="57875" x="1738275"/>
            <a:ext cy="457200" cx="2050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Before Substitution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5" name="Shape 2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673898"/>
            <a:ext cy="5143500" cx="379620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y="362675" x="502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y="743675" x="5028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y="1124675" x="502800"/>
            <a:ext cy="181200" cx="181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y="244175" x="684000"/>
            <a:ext cy="418200" cx="72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Atoms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y="625175" x="684000"/>
            <a:ext cy="418200" cx="72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Bonds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y="1006175" x="684000"/>
            <a:ext cy="418200" cx="164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Bonds to be split</a:t>
            </a:r>
          </a:p>
        </p:txBody>
      </p:sp>
      <p:sp>
        <p:nvSpPr>
          <p:cNvPr id="302" name="Shape 302"/>
          <p:cNvSpPr/>
          <p:nvPr/>
        </p:nvSpPr>
        <p:spPr>
          <a:xfrm>
            <a:off y="1505675" x="502800"/>
            <a:ext cy="181200" cx="181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y="1387175" x="684000"/>
            <a:ext cy="418200" cx="141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Characters</a:t>
            </a:r>
          </a:p>
        </p:txBody>
      </p:sp>
      <p:sp>
        <p:nvSpPr>
          <p:cNvPr id="304" name="Shape 304"/>
          <p:cNvSpPr/>
          <p:nvPr/>
        </p:nvSpPr>
        <p:spPr>
          <a:xfrm>
            <a:off y="1200875" x="2788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y="591275" x="3931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y="1124675" x="5074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y="515075" x="61416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y="2343875" x="49986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y="3029675" x="60654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y="4172675" x="60654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y="4782275" x="49986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y="4172675" x="39318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y="3029675" x="40080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y="819875" x="45414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y="1734275" x="50748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y="2724875" x="55320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y="3563075" x="60654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y="4553675" x="55320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y="4553675" x="44652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y="2648675" x="45414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y="3639275" x="393180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y="1048475" x="3093600"/>
            <a:ext cy="181200" cx="181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y="943475" x="5371975"/>
            <a:ext cy="181200" cx="181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y="1505675" x="5989200"/>
            <a:ext cy="181200" cx="181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y="896075" x="3398400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y="743675" x="369095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y="696275" x="5855650"/>
            <a:ext cy="181200" cx="181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y="819875" x="5629625"/>
            <a:ext cy="181200" cx="18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y="57875" x="1738275"/>
            <a:ext cy="457200" cx="2050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After Substitution</a:t>
            </a:r>
          </a:p>
        </p:txBody>
      </p:sp>
      <p:sp>
        <p:nvSpPr>
          <p:cNvPr id="330" name="Shape 330"/>
          <p:cNvSpPr/>
          <p:nvPr/>
        </p:nvSpPr>
        <p:spPr>
          <a:xfrm rot="-1818160">
            <a:off y="727560" x="3285752"/>
            <a:ext cy="365832" cx="695644"/>
          </a:xfrm>
          <a:prstGeom prst="rect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 rot="-1817426">
            <a:off y="632609" x="5554127"/>
            <a:ext cy="365832" cx="582295"/>
          </a:xfrm>
          <a:prstGeom prst="rect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y="1886675" x="502800"/>
            <a:ext cy="181200" cx="181200"/>
          </a:xfrm>
          <a:prstGeom prst="rect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y="1768175" x="684000"/>
            <a:ext cy="418200" cx="141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Substitution</a:t>
            </a:r>
          </a:p>
        </p:txBody>
      </p:sp>
      <p:cxnSp>
        <p:nvCxnSpPr>
          <p:cNvPr id="334" name="Shape 334"/>
          <p:cNvCxnSpPr/>
          <p:nvPr/>
        </p:nvCxnSpPr>
        <p:spPr>
          <a:xfrm flipH="1">
            <a:off y="606175" x="3543399"/>
            <a:ext cy="263100" cx="6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5" name="Shape 335"/>
          <p:cNvSpPr txBox="1"/>
          <p:nvPr/>
        </p:nvSpPr>
        <p:spPr>
          <a:xfrm>
            <a:off y="286475" x="3444125"/>
            <a:ext cy="457200" cx="94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Polonium</a:t>
            </a:r>
          </a:p>
        </p:txBody>
      </p:sp>
      <p:cxnSp>
        <p:nvCxnSpPr>
          <p:cNvPr id="336" name="Shape 336"/>
          <p:cNvCxnSpPr>
            <a:stCxn id="335" idx="3"/>
          </p:cNvCxnSpPr>
          <p:nvPr/>
        </p:nvCxnSpPr>
        <p:spPr>
          <a:xfrm>
            <a:off y="515075" x="4384624"/>
            <a:ext cy="300599" cx="1200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works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Substituting one extra atom and one extra bond (Currently only with Po)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Polystyrene,  PolyMethylmethacrylate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Only one set of brackets, (EG [RU] EG)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didn’t work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Substituting two Fluorines at a split proved to be more difficult than substituting a single atom, which also guarantees structure connectedness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 SMILE strings end prematurely after substitution (PolyBLA, PolyTMC)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Sample Input / Output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$ ./src/osra test/PolyStyrene.gif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EG: C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RU: C(c1ccccc1)C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EG: C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C[Po]C(c1ccccc1)C[Po]C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Current Sample Input / Output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$ ./src/osra test/PolyMethylmethacrylateSQ.gif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EG: C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RU: CC(C(=O)OC)(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EG: )C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C[Po]CC(C(=O)OC)([Po])C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Code Insertion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osra_process_image()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Image Processing (Cleaning, resizing, deskewing, etc.);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Endpoint Detection (Find bracket locations);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Image Alteration (Remove brackets from the image);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POTRACE Vectorization;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Atom, bond, and label detection;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Splice molecule (Mark bonds to be cut);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Finalized structure passed off to OpenBabel;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Substitute Atoms (Po);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Test Harness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sets of testing diagrams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Basic, Parenthesis, Horizontal, Nested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single text file in each of these diagram folders lists the filename and their respective smiles string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Ability to test large batches of diagrams to ensure OSRA is working correctly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Correctness of Smiles strings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Data Model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7" name="Shape 3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85800" x="1514475"/>
            <a:ext cy="3771900" cx="61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y="228600" x="4275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 Relational Model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3" name="Shape 3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0012" x="2162175"/>
            <a:ext cy="4943475" cx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/>
        </p:nvSpPr>
        <p:spPr>
          <a:xfrm>
            <a:off y="228600" x="4275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Entity Relationship Model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99" name="Shape 3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57200" x="1349724"/>
            <a:ext cy="4541050" cx="56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y="34250" x="246150"/>
            <a:ext cy="457200" cx="7423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IBM DB2 SQL create statements (Also have mySQL scripts)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Repeat Identifier Association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Horizontal Brackets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Multiple / Nested Brackets (For all steps)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Data Model Implementation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Edge Cases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Code Insertion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struct bond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References to the Atoms it connects;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Type (Single, Double, Triple);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Booleans (exists, hash, wedge, up, down, </a:t>
            </a:r>
          </a:p>
          <a:p>
            <a:pPr rtl="0" lvl="0" indent="457200" marL="1371600">
              <a:spcBef>
                <a:spcPts val="0"/>
              </a:spcBef>
              <a:buNone/>
            </a:pP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Small, arom, </a:t>
            </a:r>
            <a:r>
              <a:rPr b="1"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conjoined</a:t>
            </a: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1430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Endpoint Detection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2" name="Shape 52"/>
          <p:cNvCxnSpPr/>
          <p:nvPr/>
        </p:nvCxnSpPr>
        <p:spPr>
          <a:xfrm>
            <a:off y="437630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3" name="Shape 53"/>
          <p:cNvCxnSpPr/>
          <p:nvPr/>
        </p:nvCxnSpPr>
        <p:spPr>
          <a:xfrm>
            <a:off y="3764175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4" name="Shape 54"/>
          <p:cNvCxnSpPr/>
          <p:nvPr/>
        </p:nvCxnSpPr>
        <p:spPr>
          <a:xfrm>
            <a:off y="314630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5" name="Shape 55"/>
          <p:cNvCxnSpPr/>
          <p:nvPr/>
        </p:nvCxnSpPr>
        <p:spPr>
          <a:xfrm>
            <a:off y="257175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6" name="Shape 56"/>
          <p:cNvCxnSpPr/>
          <p:nvPr/>
        </p:nvCxnSpPr>
        <p:spPr>
          <a:xfrm>
            <a:off y="199560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7" name="Shape 57"/>
          <p:cNvCxnSpPr/>
          <p:nvPr/>
        </p:nvCxnSpPr>
        <p:spPr>
          <a:xfrm>
            <a:off y="136895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8" name="Shape 58"/>
          <p:cNvCxnSpPr/>
          <p:nvPr/>
        </p:nvCxnSpPr>
        <p:spPr>
          <a:xfrm>
            <a:off y="76970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59" name="Shape 59"/>
          <p:cNvCxnSpPr/>
          <p:nvPr/>
        </p:nvCxnSpPr>
        <p:spPr>
          <a:xfrm>
            <a:off y="116250" x="637655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0" name="Shape 60"/>
          <p:cNvCxnSpPr/>
          <p:nvPr/>
        </p:nvCxnSpPr>
        <p:spPr>
          <a:xfrm>
            <a:off y="116250" x="516165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1" name="Shape 61"/>
          <p:cNvCxnSpPr/>
          <p:nvPr/>
        </p:nvCxnSpPr>
        <p:spPr>
          <a:xfrm>
            <a:off y="116250" x="399410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2" name="Shape 62"/>
          <p:cNvCxnSpPr/>
          <p:nvPr/>
        </p:nvCxnSpPr>
        <p:spPr>
          <a:xfrm>
            <a:off y="116250" x="277275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3" name="Shape 63"/>
          <p:cNvSpPr/>
          <p:nvPr/>
        </p:nvSpPr>
        <p:spPr>
          <a:xfrm>
            <a:off y="116250" x="2116500"/>
            <a:ext cy="4910999" cx="4910999"/>
          </a:xfrm>
          <a:prstGeom prst="mathPlus">
            <a:avLst>
              <a:gd fmla="val 23520" name="adj1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y="116250" x="336290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5" name="Shape 65"/>
          <p:cNvCxnSpPr/>
          <p:nvPr/>
        </p:nvCxnSpPr>
        <p:spPr>
          <a:xfrm>
            <a:off y="116250" x="457200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6" name="Shape 66"/>
          <p:cNvCxnSpPr/>
          <p:nvPr/>
        </p:nvCxnSpPr>
        <p:spPr>
          <a:xfrm>
            <a:off y="116250" x="5754525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7" name="Shape 67"/>
          <p:cNvCxnSpPr>
            <a:stCxn id="63" idx="3"/>
            <a:endCxn id="63" idx="1"/>
          </p:cNvCxnSpPr>
          <p:nvPr/>
        </p:nvCxnSpPr>
        <p:spPr>
          <a:xfrm>
            <a:off y="767203" x="4571999"/>
            <a:ext cy="3609093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8" name="Shape 68"/>
          <p:cNvCxnSpPr>
            <a:stCxn id="63" idx="2"/>
            <a:endCxn id="63" idx="0"/>
          </p:cNvCxnSpPr>
          <p:nvPr/>
        </p:nvCxnSpPr>
        <p:spPr>
          <a:xfrm>
            <a:off y="2571749" x="2767453"/>
            <a:ext cy="0" cx="360909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69" name="Shape 69"/>
          <p:cNvCxnSpPr/>
          <p:nvPr/>
        </p:nvCxnSpPr>
        <p:spPr>
          <a:xfrm>
            <a:off y="1988100" x="3994425"/>
            <a:ext cy="1162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0" name="Shape 70"/>
          <p:cNvCxnSpPr/>
          <p:nvPr/>
        </p:nvCxnSpPr>
        <p:spPr>
          <a:xfrm flipH="1">
            <a:off y="1997200" x="5148174"/>
            <a:ext cy="1153800" cx="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1" name="Shape 71"/>
          <p:cNvCxnSpPr/>
          <p:nvPr/>
        </p:nvCxnSpPr>
        <p:spPr>
          <a:xfrm>
            <a:off y="3146300" x="3994425"/>
            <a:ext cy="0" cx="115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2" name="Shape 72"/>
          <p:cNvCxnSpPr/>
          <p:nvPr/>
        </p:nvCxnSpPr>
        <p:spPr>
          <a:xfrm rot="10800000" flipH="1">
            <a:off y="3761924" x="3994425"/>
            <a:ext cy="4500" cx="115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3" name="Shape 73"/>
          <p:cNvCxnSpPr/>
          <p:nvPr/>
        </p:nvCxnSpPr>
        <p:spPr>
          <a:xfrm>
            <a:off y="2006325" x="3369725"/>
            <a:ext cy="1148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4" name="Shape 74"/>
          <p:cNvCxnSpPr/>
          <p:nvPr/>
        </p:nvCxnSpPr>
        <p:spPr>
          <a:xfrm>
            <a:off y="1364725" x="3988975"/>
            <a:ext cy="0" cx="115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5" name="Shape 75"/>
          <p:cNvCxnSpPr/>
          <p:nvPr/>
        </p:nvCxnSpPr>
        <p:spPr>
          <a:xfrm>
            <a:off y="1997200" x="5754525"/>
            <a:ext cy="1153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6" name="Shape 76"/>
          <p:cNvCxnSpPr/>
          <p:nvPr/>
        </p:nvCxnSpPr>
        <p:spPr>
          <a:xfrm>
            <a:off y="1992650" x="3994425"/>
            <a:ext cy="0" cx="1171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7" name="Shape 77"/>
          <p:cNvSpPr txBox="1"/>
          <p:nvPr/>
        </p:nvSpPr>
        <p:spPr>
          <a:xfrm>
            <a:off y="2342350" x="2343625"/>
            <a:ext cy="379799" cx="35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W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303800" x="4401925"/>
            <a:ext cy="465900" cx="35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4382050" x="4423375"/>
            <a:ext cy="457200" cx="30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2342350" x="6448475"/>
            <a:ext cy="457200" cx="30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7917" x="2599100"/>
            <a:ext cy="5025800" cx="39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y="111700" x="3156150"/>
            <a:ext cy="345899" cx="345899"/>
          </a:xfrm>
          <a:prstGeom prst="mathPlus">
            <a:avLst>
              <a:gd fmla="val 23520" name="adj1"/>
            </a:avLst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" name="Shape 87"/>
          <p:cNvCxnSpPr>
            <a:stCxn id="86" idx="3"/>
            <a:endCxn id="86" idx="1"/>
          </p:cNvCxnSpPr>
          <p:nvPr/>
        </p:nvCxnSpPr>
        <p:spPr>
          <a:xfrm>
            <a:off y="157549" x="3329099"/>
            <a:ext cy="254201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8" name="Shape 88"/>
          <p:cNvCxnSpPr>
            <a:stCxn id="86" idx="2"/>
            <a:endCxn id="86" idx="0"/>
          </p:cNvCxnSpPr>
          <p:nvPr/>
        </p:nvCxnSpPr>
        <p:spPr>
          <a:xfrm>
            <a:off y="284649" x="3201999"/>
            <a:ext cy="0" cx="254201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y="243536" x="3288414"/>
            <a:ext cy="81900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0" name="Shape 90"/>
          <p:cNvCxnSpPr/>
          <p:nvPr/>
        </p:nvCxnSpPr>
        <p:spPr>
          <a:xfrm flipH="1">
            <a:off y="244177" x="3369707"/>
            <a:ext cy="81300" cx="59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1" name="Shape 91"/>
          <p:cNvCxnSpPr/>
          <p:nvPr/>
        </p:nvCxnSpPr>
        <p:spPr>
          <a:xfrm>
            <a:off y="244499" x="3288091"/>
            <a:ext cy="900" cx="82499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2" name="Shape 92"/>
          <p:cNvCxnSpPr/>
          <p:nvPr/>
        </p:nvCxnSpPr>
        <p:spPr>
          <a:xfrm>
            <a:off y="325109" x="3288414"/>
            <a:ext cy="0" cx="816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3" name="Shape 93"/>
          <p:cNvCxnSpPr/>
          <p:nvPr/>
        </p:nvCxnSpPr>
        <p:spPr>
          <a:xfrm rot="10800000" flipH="1">
            <a:off y="368485" x="3288414"/>
            <a:ext cy="299" cx="813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4" name="Shape 94"/>
          <p:cNvCxnSpPr/>
          <p:nvPr/>
        </p:nvCxnSpPr>
        <p:spPr>
          <a:xfrm>
            <a:off y="244819" x="3244415"/>
            <a:ext cy="81000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5" name="Shape 95"/>
          <p:cNvCxnSpPr/>
          <p:nvPr/>
        </p:nvCxnSpPr>
        <p:spPr>
          <a:xfrm>
            <a:off y="199631" x="3288030"/>
            <a:ext cy="0" cx="813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6" name="Shape 96"/>
          <p:cNvCxnSpPr/>
          <p:nvPr/>
        </p:nvCxnSpPr>
        <p:spPr>
          <a:xfrm>
            <a:off y="244177" x="3412379"/>
            <a:ext cy="81300" cx="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7" name="Shape 97"/>
          <p:cNvCxnSpPr/>
          <p:nvPr/>
        </p:nvCxnSpPr>
        <p:spPr>
          <a:xfrm>
            <a:off y="267425" x="2487075"/>
            <a:ext cy="0" cx="56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/>
        </p:nvSpPr>
        <p:spPr>
          <a:xfrm>
            <a:off y="3761925" x="3381550"/>
            <a:ext cy="1205400" cx="117179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y="2558775" x="3998975"/>
            <a:ext cy="1205400" cx="117179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y="1997200" x="5754525"/>
            <a:ext cy="1153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5" name="Shape 105"/>
          <p:cNvCxnSpPr/>
          <p:nvPr/>
        </p:nvCxnSpPr>
        <p:spPr>
          <a:xfrm>
            <a:off y="437630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6" name="Shape 106"/>
          <p:cNvCxnSpPr/>
          <p:nvPr/>
        </p:nvCxnSpPr>
        <p:spPr>
          <a:xfrm>
            <a:off y="3764175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y="314630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8" name="Shape 108"/>
          <p:cNvCxnSpPr/>
          <p:nvPr/>
        </p:nvCxnSpPr>
        <p:spPr>
          <a:xfrm>
            <a:off y="257175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y="199560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y="136895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y="769700" x="2189075"/>
            <a:ext cy="0" cx="4960799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y="116250" x="637655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y="116250" x="516165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y="116250" x="399410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5" name="Shape 115"/>
          <p:cNvCxnSpPr/>
          <p:nvPr/>
        </p:nvCxnSpPr>
        <p:spPr>
          <a:xfrm>
            <a:off y="116250" x="277275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6" name="Shape 116"/>
          <p:cNvSpPr/>
          <p:nvPr/>
        </p:nvSpPr>
        <p:spPr>
          <a:xfrm>
            <a:off y="116250" x="2116500"/>
            <a:ext cy="4910999" cx="4910999"/>
          </a:xfrm>
          <a:prstGeom prst="mathPlus">
            <a:avLst>
              <a:gd fmla="val 23520" name="adj1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y="116250" x="336290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y="116250" x="4572000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9" name="Shape 119"/>
          <p:cNvCxnSpPr/>
          <p:nvPr/>
        </p:nvCxnSpPr>
        <p:spPr>
          <a:xfrm>
            <a:off y="116250" x="5754525"/>
            <a:ext cy="4693499" cx="0"/>
          </a:xfrm>
          <a:prstGeom prst="straightConnector1">
            <a:avLst/>
          </a:prstGeom>
          <a:noFill/>
          <a:ln w="19050" cap="flat">
            <a:solidFill>
              <a:srgbClr val="CCCCCC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0" name="Shape 120"/>
          <p:cNvCxnSpPr>
            <a:stCxn id="116" idx="3"/>
            <a:endCxn id="116" idx="1"/>
          </p:cNvCxnSpPr>
          <p:nvPr/>
        </p:nvCxnSpPr>
        <p:spPr>
          <a:xfrm>
            <a:off y="767203" x="4571999"/>
            <a:ext cy="3609093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1" name="Shape 121"/>
          <p:cNvCxnSpPr>
            <a:stCxn id="116" idx="2"/>
            <a:endCxn id="116" idx="0"/>
          </p:cNvCxnSpPr>
          <p:nvPr/>
        </p:nvCxnSpPr>
        <p:spPr>
          <a:xfrm>
            <a:off y="2571749" x="2767453"/>
            <a:ext cy="0" cx="360909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2" name="Shape 122"/>
          <p:cNvCxnSpPr/>
          <p:nvPr/>
        </p:nvCxnSpPr>
        <p:spPr>
          <a:xfrm>
            <a:off y="1988100" x="3994425"/>
            <a:ext cy="1162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3" name="Shape 123"/>
          <p:cNvCxnSpPr/>
          <p:nvPr/>
        </p:nvCxnSpPr>
        <p:spPr>
          <a:xfrm flipH="1">
            <a:off y="1997200" x="5148174"/>
            <a:ext cy="1153800" cx="9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4" name="Shape 124"/>
          <p:cNvCxnSpPr/>
          <p:nvPr/>
        </p:nvCxnSpPr>
        <p:spPr>
          <a:xfrm>
            <a:off y="3146300" x="3994425"/>
            <a:ext cy="0" cx="1158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5" name="Shape 125"/>
          <p:cNvCxnSpPr/>
          <p:nvPr/>
        </p:nvCxnSpPr>
        <p:spPr>
          <a:xfrm rot="10800000" flipH="1">
            <a:off y="3761924" x="3994425"/>
            <a:ext cy="4500" cx="115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6" name="Shape 126"/>
          <p:cNvCxnSpPr/>
          <p:nvPr/>
        </p:nvCxnSpPr>
        <p:spPr>
          <a:xfrm>
            <a:off y="2006325" x="3369725"/>
            <a:ext cy="1148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7" name="Shape 127"/>
          <p:cNvCxnSpPr/>
          <p:nvPr/>
        </p:nvCxnSpPr>
        <p:spPr>
          <a:xfrm>
            <a:off y="1364725" x="3988975"/>
            <a:ext cy="0" cx="115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8" name="Shape 128"/>
          <p:cNvCxnSpPr/>
          <p:nvPr/>
        </p:nvCxnSpPr>
        <p:spPr>
          <a:xfrm>
            <a:off y="1997200" x="5754525"/>
            <a:ext cy="1153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9" name="Shape 129"/>
          <p:cNvCxnSpPr/>
          <p:nvPr/>
        </p:nvCxnSpPr>
        <p:spPr>
          <a:xfrm>
            <a:off y="1992650" x="3994425"/>
            <a:ext cy="0" cx="1171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0" name="Shape 130"/>
          <p:cNvSpPr txBox="1"/>
          <p:nvPr/>
        </p:nvSpPr>
        <p:spPr>
          <a:xfrm>
            <a:off y="270475" x="4354075"/>
            <a:ext cy="457200" cx="42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N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2352225" x="6499125"/>
            <a:ext cy="457200" cx="42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4406875" x="4366025"/>
            <a:ext cy="457200" cx="42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2352225" x="2220675"/>
            <a:ext cy="457200" cx="42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W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26000" x="601344"/>
            <a:ext cy="3545949" cx="27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526013" x="3508325"/>
            <a:ext cy="2588374" cx="545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