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820"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136720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21619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86398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50433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96357-B51C-4D46-A607-4483F2DCCA9A}" type="datetimeFigureOut">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52183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46224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96357-B51C-4D46-A607-4483F2DCCA9A}" type="datetimeFigureOut">
              <a:rPr lang="en-GB" smtClean="0"/>
              <a:t>09/12/2024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88011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196357-B51C-4D46-A607-4483F2DCCA9A}" type="datetimeFigureOut">
              <a:rPr lang="en-GB" smtClean="0"/>
              <a:t>09/12/2024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40878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96357-B51C-4D46-A607-4483F2DCCA9A}" type="datetimeFigureOut">
              <a:rPr lang="en-GB" smtClean="0"/>
              <a:t>09/12/2024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216483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3282222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4B196357-B51C-4D46-A607-4483F2DCCA9A}" type="datetimeFigureOut">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CD3BA32-47EB-4615-B228-808877430813}" type="slidenum">
              <a:rPr lang="en-GB" smtClean="0"/>
              <a:t>‹#›</a:t>
            </a:fld>
            <a:endParaRPr lang="en-GB"/>
          </a:p>
        </p:txBody>
      </p:sp>
    </p:spTree>
    <p:extLst>
      <p:ext uri="{BB962C8B-B14F-4D97-AF65-F5344CB8AC3E}">
        <p14:creationId xmlns:p14="http://schemas.microsoft.com/office/powerpoint/2010/main" val="2985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4B196357-B51C-4D46-A607-4483F2DCCA9A}" type="datetimeFigureOut">
              <a:rPr lang="en-GB" smtClean="0"/>
              <a:t>09/12/2024</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0CD3BA32-47EB-4615-B228-808877430813}" type="slidenum">
              <a:rPr lang="en-GB" smtClean="0"/>
              <a:t>‹#›</a:t>
            </a:fld>
            <a:endParaRPr lang="en-GB"/>
          </a:p>
        </p:txBody>
      </p:sp>
    </p:spTree>
    <p:extLst>
      <p:ext uri="{BB962C8B-B14F-4D97-AF65-F5344CB8AC3E}">
        <p14:creationId xmlns:p14="http://schemas.microsoft.com/office/powerpoint/2010/main" val="310515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alpha val="1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5B1DB-294F-988A-B721-4F41D6EDE714}"/>
              </a:ext>
            </a:extLst>
          </p:cNvPr>
          <p:cNvSpPr>
            <a:spLocks noGrp="1"/>
          </p:cNvSpPr>
          <p:nvPr>
            <p:ph type="ctrTitle"/>
          </p:nvPr>
        </p:nvSpPr>
        <p:spPr>
          <a:xfrm>
            <a:off x="1706880" y="853441"/>
            <a:ext cx="26396692" cy="4145279"/>
          </a:xfrm>
        </p:spPr>
        <p:txBody>
          <a:bodyPr>
            <a:normAutofit/>
            <a:scene3d>
              <a:camera prst="orthographicFront"/>
              <a:lightRig rig="soft" dir="t">
                <a:rot lat="0" lon="0" rev="15600000"/>
              </a:lightRig>
            </a:scene3d>
            <a:sp3d extrusionH="57150" prstMaterial="softEdge">
              <a:bevelT w="25400" h="38100"/>
            </a:sp3d>
          </a:bodyPr>
          <a:lstStyle/>
          <a:p>
            <a:pPr>
              <a:lnSpc>
                <a:spcPct val="100000"/>
              </a:lnSpc>
            </a:pPr>
            <a:r>
              <a:rPr lang="en-GB" sz="15000" b="1" dirty="0">
                <a:ln/>
                <a:solidFill>
                  <a:schemeClr val="accent4"/>
                </a:solidFill>
              </a:rPr>
              <a:t>Estonian Driving Exams</a:t>
            </a:r>
            <a:br>
              <a:rPr lang="en-GB" sz="15000" b="1" dirty="0">
                <a:ln/>
                <a:solidFill>
                  <a:schemeClr val="accent4"/>
                </a:solidFill>
              </a:rPr>
            </a:br>
            <a:r>
              <a:rPr lang="en-GB" sz="7000" b="1" dirty="0">
                <a:ln/>
                <a:solidFill>
                  <a:schemeClr val="accent4"/>
                </a:solidFill>
              </a:rPr>
              <a:t>Hannes Kolk, Erik </a:t>
            </a:r>
            <a:r>
              <a:rPr lang="en-GB" sz="7000" b="1" dirty="0" err="1">
                <a:ln/>
                <a:solidFill>
                  <a:schemeClr val="accent4"/>
                </a:solidFill>
              </a:rPr>
              <a:t>Kippus</a:t>
            </a:r>
            <a:r>
              <a:rPr lang="en-GB" sz="7000" b="1" dirty="0">
                <a:ln/>
                <a:solidFill>
                  <a:schemeClr val="accent4"/>
                </a:solidFill>
              </a:rPr>
              <a:t> 2024</a:t>
            </a:r>
          </a:p>
        </p:txBody>
      </p:sp>
      <p:sp>
        <p:nvSpPr>
          <p:cNvPr id="4" name="Frame 3">
            <a:extLst>
              <a:ext uri="{FF2B5EF4-FFF2-40B4-BE49-F238E27FC236}">
                <a16:creationId xmlns:a16="http://schemas.microsoft.com/office/drawing/2014/main" id="{1F1F9F51-8F2D-4EA5-624C-A8728A52B469}"/>
              </a:ext>
            </a:extLst>
          </p:cNvPr>
          <p:cNvSpPr/>
          <p:nvPr/>
        </p:nvSpPr>
        <p:spPr>
          <a:xfrm>
            <a:off x="889000" y="853441"/>
            <a:ext cx="28651200" cy="5059679"/>
          </a:xfrm>
          <a:prstGeom prst="frame">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Frame 5">
            <a:extLst>
              <a:ext uri="{FF2B5EF4-FFF2-40B4-BE49-F238E27FC236}">
                <a16:creationId xmlns:a16="http://schemas.microsoft.com/office/drawing/2014/main" id="{FB430446-0FB5-3903-1527-6861F6406059}"/>
              </a:ext>
            </a:extLst>
          </p:cNvPr>
          <p:cNvSpPr/>
          <p:nvPr/>
        </p:nvSpPr>
        <p:spPr>
          <a:xfrm>
            <a:off x="889000" y="6364006"/>
            <a:ext cx="12115799" cy="9006163"/>
          </a:xfrm>
          <a:prstGeom prst="frame">
            <a:avLst>
              <a:gd name="adj1" fmla="val 52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TextBox 7">
            <a:extLst>
              <a:ext uri="{FF2B5EF4-FFF2-40B4-BE49-F238E27FC236}">
                <a16:creationId xmlns:a16="http://schemas.microsoft.com/office/drawing/2014/main" id="{A5961415-E318-D090-FD35-AF423989798C}"/>
              </a:ext>
            </a:extLst>
          </p:cNvPr>
          <p:cNvSpPr txBox="1"/>
          <p:nvPr/>
        </p:nvSpPr>
        <p:spPr>
          <a:xfrm>
            <a:off x="1337228" y="6903179"/>
            <a:ext cx="11184972" cy="8402300"/>
          </a:xfrm>
          <a:prstGeom prst="rect">
            <a:avLst/>
          </a:prstGeom>
          <a:noFill/>
        </p:spPr>
        <p:txBody>
          <a:bodyPr wrap="square" rtlCol="0">
            <a:spAutoFit/>
          </a:bodyPr>
          <a:lstStyle/>
          <a:p>
            <a:r>
              <a:rPr lang="en-GB" sz="5000" dirty="0"/>
              <a:t>Introduction</a:t>
            </a:r>
          </a:p>
          <a:p>
            <a:r>
              <a:rPr lang="en-GB" sz="3500" dirty="0"/>
              <a:t>Driving exams represent a consistent and significant milestone for students, serving as both a practical assessment of their acquired knowledge and skills and a critical step toward achieving personal mobility and independence. Thus, we decided to analyse data from Estonian driving schools to identify patterns and factors influencing outcomes.</a:t>
            </a:r>
          </a:p>
          <a:p>
            <a:r>
              <a:rPr lang="en-GB" sz="3500" dirty="0"/>
              <a:t>The project is based on public datasets provided by </a:t>
            </a:r>
            <a:r>
              <a:rPr lang="en-GB" sz="3500" dirty="0" err="1"/>
              <a:t>Eesti</a:t>
            </a:r>
            <a:r>
              <a:rPr lang="en-GB" sz="3500" dirty="0"/>
              <a:t> </a:t>
            </a:r>
            <a:r>
              <a:rPr lang="en-GB" sz="3500" dirty="0" err="1"/>
              <a:t>Transpordiamet</a:t>
            </a:r>
            <a:r>
              <a:rPr lang="en-GB" sz="3500" dirty="0"/>
              <a:t> (via avaandmed.eesti.ee). The provided data consists of 4 csv files for each year with driving exams’ information.</a:t>
            </a:r>
          </a:p>
          <a:p>
            <a:r>
              <a:rPr lang="en-GB" sz="3500" dirty="0"/>
              <a:t>As for the software used, we went for ‘pandas’ for the data mining, ‘seaborn’ and ‘matplotlib’ for visualisation.</a:t>
            </a:r>
          </a:p>
          <a:p>
            <a:endParaRPr lang="en-GB" sz="3500" dirty="0"/>
          </a:p>
        </p:txBody>
      </p:sp>
      <p:sp>
        <p:nvSpPr>
          <p:cNvPr id="11" name="Frame 10">
            <a:extLst>
              <a:ext uri="{FF2B5EF4-FFF2-40B4-BE49-F238E27FC236}">
                <a16:creationId xmlns:a16="http://schemas.microsoft.com/office/drawing/2014/main" id="{E8900B60-6B73-ED70-36E1-E43C5AA76537}"/>
              </a:ext>
            </a:extLst>
          </p:cNvPr>
          <p:cNvSpPr/>
          <p:nvPr/>
        </p:nvSpPr>
        <p:spPr>
          <a:xfrm>
            <a:off x="889000" y="36011795"/>
            <a:ext cx="28651200" cy="6420255"/>
          </a:xfrm>
          <a:prstGeom prst="frame">
            <a:avLst>
              <a:gd name="adj1" fmla="val 475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Frame 11">
            <a:extLst>
              <a:ext uri="{FF2B5EF4-FFF2-40B4-BE49-F238E27FC236}">
                <a16:creationId xmlns:a16="http://schemas.microsoft.com/office/drawing/2014/main" id="{3A64F4A0-37B6-DC77-C2B8-7F596CF7069E}"/>
              </a:ext>
            </a:extLst>
          </p:cNvPr>
          <p:cNvSpPr/>
          <p:nvPr/>
        </p:nvSpPr>
        <p:spPr>
          <a:xfrm>
            <a:off x="13589000" y="6364006"/>
            <a:ext cx="15951200" cy="5634519"/>
          </a:xfrm>
          <a:prstGeom prst="frame">
            <a:avLst>
              <a:gd name="adj1" fmla="val 51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TextBox 12">
            <a:extLst>
              <a:ext uri="{FF2B5EF4-FFF2-40B4-BE49-F238E27FC236}">
                <a16:creationId xmlns:a16="http://schemas.microsoft.com/office/drawing/2014/main" id="{0476A3FD-49C1-0C49-4970-574BEC2C6BDB}"/>
              </a:ext>
            </a:extLst>
          </p:cNvPr>
          <p:cNvSpPr txBox="1"/>
          <p:nvPr/>
        </p:nvSpPr>
        <p:spPr>
          <a:xfrm>
            <a:off x="14181383" y="6903179"/>
            <a:ext cx="13922189" cy="4632037"/>
          </a:xfrm>
          <a:prstGeom prst="rect">
            <a:avLst/>
          </a:prstGeom>
          <a:noFill/>
        </p:spPr>
        <p:txBody>
          <a:bodyPr wrap="square" rtlCol="0">
            <a:spAutoFit/>
          </a:bodyPr>
          <a:lstStyle/>
          <a:p>
            <a:r>
              <a:rPr lang="en-GB" sz="5000" dirty="0"/>
              <a:t>Objectives</a:t>
            </a:r>
          </a:p>
          <a:p>
            <a:r>
              <a:rPr lang="en-GB" sz="3500" dirty="0"/>
              <a:t>We decided to focus on 4 primary subjects:</a:t>
            </a:r>
          </a:p>
          <a:p>
            <a:pPr marL="514350" indent="-514350">
              <a:buFont typeface="+mj-lt"/>
              <a:buAutoNum type="arabicPeriod"/>
            </a:pPr>
            <a:r>
              <a:rPr lang="en-GB" sz="3500" dirty="0"/>
              <a:t>Analysis of exam success rates per year</a:t>
            </a:r>
          </a:p>
          <a:p>
            <a:pPr marL="514350" indent="-514350">
              <a:buFont typeface="+mj-lt"/>
              <a:buAutoNum type="arabicPeriod"/>
            </a:pPr>
            <a:r>
              <a:rPr lang="en-GB" sz="3500" dirty="0"/>
              <a:t>Analysis of driving school choice based on popularity</a:t>
            </a:r>
          </a:p>
          <a:p>
            <a:pPr marL="514350" indent="-514350">
              <a:buFont typeface="+mj-lt"/>
              <a:buAutoNum type="arabicPeriod"/>
            </a:pPr>
            <a:r>
              <a:rPr lang="en-GB" sz="3500" dirty="0"/>
              <a:t>Highest impact mistakes by occurrence</a:t>
            </a:r>
          </a:p>
          <a:p>
            <a:pPr marL="514350" indent="-514350">
              <a:buFont typeface="+mj-lt"/>
              <a:buAutoNum type="arabicPeriod"/>
            </a:pPr>
            <a:r>
              <a:rPr lang="en-GB" sz="3500" dirty="0"/>
              <a:t>Analysis of success rates by location of exam</a:t>
            </a:r>
          </a:p>
          <a:p>
            <a:r>
              <a:rPr lang="en-GB" sz="3500" dirty="0"/>
              <a:t>Our goals were based on experience, as these are the most common questions people debate about.</a:t>
            </a:r>
          </a:p>
        </p:txBody>
      </p:sp>
      <p:sp>
        <p:nvSpPr>
          <p:cNvPr id="14" name="Frame 13">
            <a:extLst>
              <a:ext uri="{FF2B5EF4-FFF2-40B4-BE49-F238E27FC236}">
                <a16:creationId xmlns:a16="http://schemas.microsoft.com/office/drawing/2014/main" id="{F1A29BA9-4200-0AC5-BAE1-1EBB148F0A81}"/>
              </a:ext>
            </a:extLst>
          </p:cNvPr>
          <p:cNvSpPr/>
          <p:nvPr/>
        </p:nvSpPr>
        <p:spPr>
          <a:xfrm>
            <a:off x="889000" y="15960849"/>
            <a:ext cx="17068800" cy="10220436"/>
          </a:xfrm>
          <a:prstGeom prst="frame">
            <a:avLst>
              <a:gd name="adj1" fmla="val 362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30185221-A37C-5365-7907-F32FA1433571}"/>
              </a:ext>
            </a:extLst>
          </p:cNvPr>
          <p:cNvSpPr txBox="1"/>
          <p:nvPr/>
        </p:nvSpPr>
        <p:spPr>
          <a:xfrm>
            <a:off x="1337228" y="16278227"/>
            <a:ext cx="16044334" cy="11382668"/>
          </a:xfrm>
          <a:prstGeom prst="rect">
            <a:avLst/>
          </a:prstGeom>
          <a:noFill/>
        </p:spPr>
        <p:txBody>
          <a:bodyPr wrap="square" rtlCol="0">
            <a:spAutoFit/>
          </a:bodyPr>
          <a:lstStyle/>
          <a:p>
            <a:r>
              <a:rPr kumimoji="0" lang="en-GB" sz="5000" b="0" i="0" u="none" strike="noStrike" kern="1200" cap="none" spc="0" normalizeH="0" baseline="0" noProof="0" dirty="0">
                <a:ln>
                  <a:noFill/>
                </a:ln>
                <a:solidFill>
                  <a:prstClr val="black"/>
                </a:solidFill>
                <a:effectLst/>
                <a:uLnTx/>
                <a:uFillTx/>
                <a:latin typeface="Aptos" panose="02110004020202020204"/>
                <a:ea typeface="+mn-ea"/>
                <a:cs typeface="+mn-cs"/>
              </a:rPr>
              <a:t>Results</a:t>
            </a:r>
          </a:p>
          <a:p>
            <a:pPr marL="514350" marR="0" lvl="0" indent="-514350" algn="l" defTabSz="457200" rtl="0" eaLnBrk="1" fontAlgn="auto" latinLnBrk="0" hangingPunct="1">
              <a:spcBef>
                <a:spcPts val="0"/>
              </a:spcBef>
              <a:spcAft>
                <a:spcPts val="0"/>
              </a:spcAft>
              <a:buClrTx/>
              <a:buSzTx/>
              <a:buFont typeface="+mj-lt"/>
              <a:buAutoNum type="arabicPeriod"/>
              <a:tabLst/>
              <a:defRPr/>
            </a:pPr>
            <a:r>
              <a:rPr kumimoji="0" lang="en-GB" sz="4000" b="0" i="0" u="none" strike="noStrike" kern="1200" cap="none" spc="0" normalizeH="0" baseline="0" noProof="0" dirty="0">
                <a:ln>
                  <a:noFill/>
                </a:ln>
                <a:solidFill>
                  <a:prstClr val="black"/>
                </a:solidFill>
                <a:effectLst/>
                <a:uLnTx/>
                <a:uFillTx/>
                <a:latin typeface="Aptos" panose="02110004020202020204"/>
                <a:ea typeface="+mn-ea"/>
                <a:cs typeface="+mn-cs"/>
              </a:rPr>
              <a:t>Analysis of exam success rates per year</a:t>
            </a:r>
          </a:p>
          <a:p>
            <a:pPr marR="0" lvl="0" algn="l" defTabSz="457200" rtl="0" eaLnBrk="1" fontAlgn="auto" latinLnBrk="0" hangingPunct="1">
              <a:spcBef>
                <a:spcPts val="0"/>
              </a:spcBef>
              <a:spcAft>
                <a:spcPts val="0"/>
              </a:spcAft>
              <a:buClrTx/>
              <a:buSzTx/>
              <a:tabLst/>
              <a:defRPr/>
            </a:pPr>
            <a:r>
              <a:rPr lang="en-GB" sz="3500" dirty="0">
                <a:solidFill>
                  <a:prstClr val="black"/>
                </a:solidFill>
                <a:latin typeface="Aptos" panose="02110004020202020204"/>
              </a:rPr>
              <a:t>The analysis shows that the results are generally around 50% for both passing the exam and failing it. However, every year the passing amount is slightly higher, </a:t>
            </a:r>
            <a:r>
              <a:rPr lang="en-GB" sz="3500" dirty="0">
                <a:solidFill>
                  <a:prstClr val="black"/>
                </a:solidFill>
                <a:latin typeface="Aptos" panose="020B0004020202020204" pitchFamily="34" charset="0"/>
              </a:rPr>
              <a:t>around</a:t>
            </a:r>
            <a:r>
              <a:rPr lang="en-GB" sz="3500" dirty="0">
                <a:solidFill>
                  <a:prstClr val="black"/>
                </a:solidFill>
                <a:latin typeface="Aptos" panose="02110004020202020204"/>
              </a:rPr>
              <a:t> 5%. </a:t>
            </a:r>
          </a:p>
          <a:p>
            <a:pPr>
              <a:defRPr/>
            </a:pPr>
            <a:r>
              <a:rPr lang="en-GB" sz="3500" dirty="0">
                <a:solidFill>
                  <a:prstClr val="black"/>
                </a:solidFill>
              </a:rPr>
              <a:t>2. </a:t>
            </a:r>
            <a:r>
              <a:rPr lang="en-GB" sz="4000" dirty="0">
                <a:solidFill>
                  <a:prstClr val="black"/>
                </a:solidFill>
              </a:rPr>
              <a:t>Analysis of driving school choice and driving exam results</a:t>
            </a:r>
          </a:p>
          <a:p>
            <a:pPr>
              <a:defRPr/>
            </a:pPr>
            <a:r>
              <a:rPr lang="en-GB" sz="3500" dirty="0">
                <a:solidFill>
                  <a:prstClr val="black"/>
                </a:solidFill>
                <a:latin typeface="Aptos" panose="020B0004020202020204" pitchFamily="34" charset="0"/>
              </a:rPr>
              <a:t>We decided to analyse driving school results for all years available, and displayed the 10 most popular schools and the school’s students’ pass rates.</a:t>
            </a:r>
          </a:p>
          <a:p>
            <a:pPr>
              <a:defRPr/>
            </a:pPr>
            <a:r>
              <a:rPr lang="en-GB" sz="3500" dirty="0">
                <a:solidFill>
                  <a:prstClr val="black"/>
                </a:solidFill>
              </a:rPr>
              <a:t>3. </a:t>
            </a:r>
            <a:r>
              <a:rPr kumimoji="0" lang="en-GB" sz="4000" b="0" i="0" u="none" strike="noStrike" kern="1200" cap="none" spc="0" normalizeH="0" baseline="0" noProof="0" dirty="0">
                <a:ln>
                  <a:noFill/>
                </a:ln>
                <a:solidFill>
                  <a:prstClr val="black"/>
                </a:solidFill>
                <a:effectLst/>
                <a:uLnTx/>
                <a:uFillTx/>
                <a:ea typeface="+mn-ea"/>
                <a:cs typeface="+mn-cs"/>
              </a:rPr>
              <a:t>Highest impact </a:t>
            </a:r>
            <a:r>
              <a:rPr lang="en-GB" sz="4000" dirty="0"/>
              <a:t>mistakes by occurrence</a:t>
            </a:r>
          </a:p>
          <a:p>
            <a:pPr>
              <a:defRPr/>
            </a:pPr>
            <a:r>
              <a:rPr lang="en-GB" sz="3500" dirty="0">
                <a:latin typeface="Aptos" panose="020B0004020202020204" pitchFamily="34" charset="0"/>
              </a:rPr>
              <a:t>Analysis of mistakes gave insight into what are the most common ones made. The result is difficult to interpret, as the provided datasets featured an unclear element “EBAPIISAV_ETTEVALMISTUS”.</a:t>
            </a:r>
          </a:p>
          <a:p>
            <a:pPr>
              <a:defRPr/>
            </a:pPr>
            <a:r>
              <a:rPr kumimoji="0" lang="en-GB" sz="3500" b="0" i="0" u="none" strike="noStrike" kern="1200" cap="none" spc="0" normalizeH="0" baseline="0" noProof="0" dirty="0">
                <a:ln>
                  <a:noFill/>
                </a:ln>
                <a:solidFill>
                  <a:prstClr val="black"/>
                </a:solidFill>
                <a:effectLst/>
                <a:uLnTx/>
                <a:uFillTx/>
                <a:ea typeface="+mn-ea"/>
                <a:cs typeface="+mn-cs"/>
              </a:rPr>
              <a:t>4. </a:t>
            </a:r>
            <a:r>
              <a:rPr kumimoji="0" lang="en-GB" sz="4000" b="0" i="0" u="none" strike="noStrike" kern="1200" cap="none" spc="0" normalizeH="0" baseline="0" noProof="0" dirty="0">
                <a:ln>
                  <a:noFill/>
                </a:ln>
                <a:solidFill>
                  <a:prstClr val="black"/>
                </a:solidFill>
                <a:effectLst/>
                <a:uLnTx/>
                <a:uFillTx/>
                <a:ea typeface="+mn-ea"/>
                <a:cs typeface="+mn-cs"/>
              </a:rPr>
              <a:t>Analysis </a:t>
            </a:r>
            <a:r>
              <a:rPr lang="en-GB" sz="4000" dirty="0"/>
              <a:t>of success rates by location of exam</a:t>
            </a:r>
          </a:p>
          <a:p>
            <a:pPr>
              <a:defRPr/>
            </a:pPr>
            <a:r>
              <a:rPr kumimoji="0" lang="en-GB" sz="3500" b="0" i="0" u="none" strike="noStrike" kern="1200" cap="none" spc="0" normalizeH="0" baseline="0" noProof="0" dirty="0">
                <a:ln>
                  <a:noFill/>
                </a:ln>
                <a:solidFill>
                  <a:prstClr val="black"/>
                </a:solidFill>
                <a:effectLst/>
                <a:uLnTx/>
                <a:uFillTx/>
                <a:ea typeface="+mn-ea"/>
                <a:cs typeface="+mn-cs"/>
              </a:rPr>
              <a:t>We decided to analyse the locations for each year, though the results didn’t show much variation.</a:t>
            </a:r>
            <a:r>
              <a:rPr lang="en-GB" sz="3500" dirty="0">
                <a:solidFill>
                  <a:prstClr val="black"/>
                </a:solidFill>
              </a:rPr>
              <a:t> The locations with the highest pass rates appear to persist since 2021.</a:t>
            </a:r>
            <a:endParaRPr kumimoji="0" lang="en-GB" sz="3500" b="0" i="0" u="none" strike="noStrike" kern="1200" cap="none" spc="0" normalizeH="0" baseline="0" noProof="0" dirty="0">
              <a:ln>
                <a:noFill/>
              </a:ln>
              <a:solidFill>
                <a:prstClr val="black"/>
              </a:solidFill>
              <a:effectLst/>
              <a:uLnTx/>
              <a:uFillTx/>
              <a:ea typeface="+mn-ea"/>
              <a:cs typeface="+mn-cs"/>
            </a:endParaRPr>
          </a:p>
          <a:p>
            <a:pPr>
              <a:lnSpc>
                <a:spcPct val="150000"/>
              </a:lnSpc>
              <a:defRPr/>
            </a:pPr>
            <a:endParaRPr lang="en-GB" sz="3200" dirty="0"/>
          </a:p>
          <a:p>
            <a:pPr marR="0" lvl="0" algn="l" defTabSz="457200" rtl="0" eaLnBrk="1" fontAlgn="auto" latinLnBrk="0" hangingPunct="1">
              <a:lnSpc>
                <a:spcPct val="150000"/>
              </a:lnSpc>
              <a:spcBef>
                <a:spcPts val="0"/>
              </a:spcBef>
              <a:spcAft>
                <a:spcPts val="0"/>
              </a:spcAft>
              <a:buClrTx/>
              <a:buSzTx/>
              <a:tabLst/>
              <a:defRPr/>
            </a:pPr>
            <a:endParaRPr lang="en-GB" sz="3000" dirty="0">
              <a:solidFill>
                <a:prstClr val="black"/>
              </a:solidFill>
              <a:latin typeface="Aptos" panose="02110004020202020204"/>
            </a:endParaRPr>
          </a:p>
          <a:p>
            <a:pPr marR="0" lvl="0" algn="l" defTabSz="457200" rtl="0" eaLnBrk="1" fontAlgn="auto" latinLnBrk="0" hangingPunct="1">
              <a:lnSpc>
                <a:spcPct val="150000"/>
              </a:lnSpc>
              <a:spcBef>
                <a:spcPts val="0"/>
              </a:spcBef>
              <a:spcAft>
                <a:spcPts val="0"/>
              </a:spcAft>
              <a:buClrTx/>
              <a:buSzTx/>
              <a:tabLst/>
              <a:defRPr/>
            </a:pPr>
            <a:endParaRPr lang="en-GB" sz="3000" dirty="0">
              <a:solidFill>
                <a:prstClr val="black"/>
              </a:solidFill>
              <a:latin typeface="Aptos" panose="02110004020202020204"/>
            </a:endParaRPr>
          </a:p>
        </p:txBody>
      </p:sp>
      <p:sp>
        <p:nvSpPr>
          <p:cNvPr id="16" name="TextBox 15">
            <a:extLst>
              <a:ext uri="{FF2B5EF4-FFF2-40B4-BE49-F238E27FC236}">
                <a16:creationId xmlns:a16="http://schemas.microsoft.com/office/drawing/2014/main" id="{F3FB72AA-18D1-807C-FB28-FFFFE954C593}"/>
              </a:ext>
            </a:extLst>
          </p:cNvPr>
          <p:cNvSpPr txBox="1"/>
          <p:nvPr/>
        </p:nvSpPr>
        <p:spPr>
          <a:xfrm>
            <a:off x="1337228" y="36462681"/>
            <a:ext cx="27729019" cy="570925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5000" b="0" i="0" u="none" strike="noStrike" kern="1200" cap="none" spc="0" normalizeH="0" baseline="0" noProof="0" dirty="0">
                <a:ln>
                  <a:noFill/>
                </a:ln>
                <a:solidFill>
                  <a:prstClr val="black"/>
                </a:solidFill>
                <a:effectLst/>
                <a:uLnTx/>
                <a:uFillTx/>
                <a:latin typeface="Aptos" panose="02110004020202020204"/>
                <a:ea typeface="+mn-ea"/>
                <a:cs typeface="+mn-cs"/>
              </a:rPr>
              <a:t>Conclusions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3500" dirty="0">
                <a:solidFill>
                  <a:prstClr val="black"/>
                </a:solidFill>
                <a:latin typeface="Aptos" panose="02110004020202020204"/>
              </a:rPr>
              <a:t>Our analysis of Estonian driving exams from 2021 to 2024 revealed significant variability in exam success rates across driving schools and exam locations. </a:t>
            </a:r>
            <a:r>
              <a:rPr lang="en-GB" sz="3500" dirty="0" err="1">
                <a:solidFill>
                  <a:prstClr val="black"/>
                </a:solidFill>
                <a:latin typeface="Aptos" panose="02110004020202020204"/>
              </a:rPr>
              <a:t>Tugev</a:t>
            </a:r>
            <a:r>
              <a:rPr lang="en-GB" sz="3500" dirty="0">
                <a:solidFill>
                  <a:prstClr val="black"/>
                </a:solidFill>
                <a:latin typeface="Aptos" panose="02110004020202020204"/>
              </a:rPr>
              <a:t> Partner OÜ and </a:t>
            </a:r>
            <a:r>
              <a:rPr lang="en-GB" sz="3500" dirty="0" err="1">
                <a:solidFill>
                  <a:prstClr val="black"/>
                </a:solidFill>
                <a:latin typeface="Aptos" panose="02110004020202020204"/>
              </a:rPr>
              <a:t>Ametikoolitus</a:t>
            </a:r>
            <a:r>
              <a:rPr lang="en-GB" sz="3500" dirty="0">
                <a:solidFill>
                  <a:prstClr val="black"/>
                </a:solidFill>
                <a:latin typeface="Aptos" panose="02110004020202020204"/>
              </a:rPr>
              <a:t> OÜ displayed significantly higher results, though 8 of the 10 major driving schools had results above 50%. Success rates per location were mostly dominated by the same locations, </a:t>
            </a:r>
            <a:r>
              <a:rPr lang="en-GB" sz="3500" dirty="0" err="1">
                <a:solidFill>
                  <a:prstClr val="black"/>
                </a:solidFill>
                <a:latin typeface="Aptos" panose="02110004020202020204"/>
              </a:rPr>
              <a:t>Kärdla</a:t>
            </a:r>
            <a:r>
              <a:rPr lang="en-GB" sz="3500" dirty="0">
                <a:solidFill>
                  <a:prstClr val="black"/>
                </a:solidFill>
                <a:latin typeface="Aptos" panose="02110004020202020204"/>
              </a:rPr>
              <a:t> appears to be the most successful location; </a:t>
            </a:r>
            <a:r>
              <a:rPr lang="en-GB" sz="3500" dirty="0" err="1">
                <a:solidFill>
                  <a:prstClr val="black"/>
                </a:solidFill>
                <a:latin typeface="Aptos" panose="02110004020202020204"/>
              </a:rPr>
              <a:t>Võru</a:t>
            </a:r>
            <a:r>
              <a:rPr lang="en-GB" sz="3500" dirty="0">
                <a:solidFill>
                  <a:prstClr val="black"/>
                </a:solidFill>
                <a:latin typeface="Aptos" panose="02110004020202020204"/>
              </a:rPr>
              <a:t>, </a:t>
            </a:r>
            <a:r>
              <a:rPr lang="en-GB" sz="3500" dirty="0" err="1">
                <a:solidFill>
                  <a:prstClr val="black"/>
                </a:solidFill>
                <a:latin typeface="Aptos" panose="02110004020202020204"/>
              </a:rPr>
              <a:t>Jõgeva</a:t>
            </a:r>
            <a:r>
              <a:rPr lang="en-GB" sz="3500" dirty="0">
                <a:solidFill>
                  <a:prstClr val="black"/>
                </a:solidFill>
                <a:latin typeface="Aptos" panose="02110004020202020204"/>
              </a:rPr>
              <a:t>, </a:t>
            </a:r>
            <a:r>
              <a:rPr lang="en-GB" sz="3500" dirty="0" err="1">
                <a:solidFill>
                  <a:prstClr val="black"/>
                </a:solidFill>
                <a:latin typeface="Aptos" panose="02110004020202020204"/>
              </a:rPr>
              <a:t>Haapsalu</a:t>
            </a:r>
            <a:r>
              <a:rPr lang="en-GB" sz="3500" dirty="0">
                <a:solidFill>
                  <a:prstClr val="black"/>
                </a:solidFill>
                <a:latin typeface="Aptos" panose="02110004020202020204"/>
              </a:rPr>
              <a:t> and Tartu also displayed very positive results. The capital city Tallinn however ranked poorly, generally below 50%. Analysis of mistakes made by students is difficult to interpret, as it featured an unclear mistake, poor preparation. This same feature was the most severe one, as more than 4000 students encountered it. This could provide motivation to individuals taking the exam to prepare. The other significant mistakes are fairly self-explanatory, hitting a cone and going over the time limit are practical mistakes. On another note, analysis of success rates did not give much insight, results are generally around 50% for each year and no clear trend or pattern can be derived.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500" b="0" i="0" u="none" strike="noStrike" kern="1200" cap="none" spc="0" normalizeH="0" baseline="0" noProof="0" dirty="0">
                <a:ln>
                  <a:noFill/>
                </a:ln>
                <a:solidFill>
                  <a:prstClr val="black"/>
                </a:solidFill>
                <a:effectLst/>
                <a:uLnTx/>
                <a:uFillTx/>
                <a:latin typeface="Aptos" panose="02110004020202020204"/>
                <a:ea typeface="+mn-ea"/>
                <a:cs typeface="+mn-cs"/>
              </a:rPr>
              <a:t>We </a:t>
            </a:r>
            <a:r>
              <a:rPr lang="en-GB" sz="3500" dirty="0">
                <a:solidFill>
                  <a:prstClr val="black"/>
                </a:solidFill>
                <a:latin typeface="Aptos" panose="02110004020202020204"/>
              </a:rPr>
              <a:t>hope that this analysis helps people interested in getting their driver’s license in their decision-making, abilities and preparation.</a:t>
            </a:r>
            <a:endParaRPr kumimoji="0" lang="en-GB" sz="35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8" name="Graphic 17">
            <a:extLst>
              <a:ext uri="{FF2B5EF4-FFF2-40B4-BE49-F238E27FC236}">
                <a16:creationId xmlns:a16="http://schemas.microsoft.com/office/drawing/2014/main" id="{5D6B9E70-06EB-A7EC-F1D4-15D16491AF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67400" y="20545898"/>
            <a:ext cx="10972800" cy="7315200"/>
          </a:xfrm>
          <a:prstGeom prst="rect">
            <a:avLst/>
          </a:prstGeom>
        </p:spPr>
      </p:pic>
      <p:pic>
        <p:nvPicPr>
          <p:cNvPr id="20" name="Graphic 19">
            <a:extLst>
              <a:ext uri="{FF2B5EF4-FFF2-40B4-BE49-F238E27FC236}">
                <a16:creationId xmlns:a16="http://schemas.microsoft.com/office/drawing/2014/main" id="{FEFEE655-9D41-B3A9-0BDB-B63545195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142201" y="12362393"/>
            <a:ext cx="9398000" cy="7831668"/>
          </a:xfrm>
          <a:prstGeom prst="rect">
            <a:avLst/>
          </a:prstGeom>
        </p:spPr>
      </p:pic>
      <p:pic>
        <p:nvPicPr>
          <p:cNvPr id="22" name="Graphic 21">
            <a:extLst>
              <a:ext uri="{FF2B5EF4-FFF2-40B4-BE49-F238E27FC236}">
                <a16:creationId xmlns:a16="http://schemas.microsoft.com/office/drawing/2014/main" id="{D3F6D170-B2C8-0F17-1590-72673FA742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567400" y="28105915"/>
            <a:ext cx="10972800" cy="7315200"/>
          </a:xfrm>
          <a:prstGeom prst="rect">
            <a:avLst/>
          </a:prstGeom>
        </p:spPr>
      </p:pic>
      <p:pic>
        <p:nvPicPr>
          <p:cNvPr id="24" name="Graphic 23">
            <a:extLst>
              <a:ext uri="{FF2B5EF4-FFF2-40B4-BE49-F238E27FC236}">
                <a16:creationId xmlns:a16="http://schemas.microsoft.com/office/drawing/2014/main" id="{681C098E-2533-9590-2023-162E56DDA1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5014" y="26441399"/>
            <a:ext cx="12541400" cy="8979715"/>
          </a:xfrm>
          <a:prstGeom prst="rect">
            <a:avLst/>
          </a:prstGeom>
        </p:spPr>
      </p:pic>
    </p:spTree>
    <p:extLst>
      <p:ext uri="{BB962C8B-B14F-4D97-AF65-F5344CB8AC3E}">
        <p14:creationId xmlns:p14="http://schemas.microsoft.com/office/powerpoint/2010/main" val="18544129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565</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Estonian Driving Exams Hannes Kolk, Erik Kippus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Hannes Kolk</dc:creator>
  <cp:lastModifiedBy>Hannes Kolk</cp:lastModifiedBy>
  <cp:revision>5</cp:revision>
  <dcterms:created xsi:type="dcterms:W3CDTF">2024-12-08T16:06:02Z</dcterms:created>
  <dcterms:modified xsi:type="dcterms:W3CDTF">2024-12-09T09:39:13Z</dcterms:modified>
</cp:coreProperties>
</file>