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6"/>
  </p:notesMasterIdLst>
  <p:sldIdLst>
    <p:sldId id="269" r:id="rId2"/>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90" d="100"/>
          <a:sy n="90" d="100"/>
        </p:scale>
        <p:origin x="-780" y="37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3BE72A5-02D9-4AFD-B41F-F46EB205AA2D}" type="datetimeFigureOut">
              <a:rPr lang="en-US" smtClean="0"/>
              <a:t>25-Sep-18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3290D9B-48CF-444E-A40C-128C57EDF159}"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3290D9B-48CF-444E-A40C-128C57EDF159}" type="slidenum">
              <a:rPr lang="en-US" smtClean="0"/>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3831B7C7-D00E-4559-930E-60E1B3A6874D}" type="datetimeFigureOut">
              <a:rPr lang="en-US" smtClean="0"/>
              <a:t>25-Sep-18</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F940DBC1-061C-4B89-8092-BFA891DFB4B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831B7C7-D00E-4559-930E-60E1B3A6874D}" type="datetimeFigureOut">
              <a:rPr lang="en-US" smtClean="0"/>
              <a:t>25-Sep-18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40DBC1-061C-4B89-8092-BFA891DFB4B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831B7C7-D00E-4559-930E-60E1B3A6874D}" type="datetimeFigureOut">
              <a:rPr lang="en-US" smtClean="0"/>
              <a:t>25-Sep-18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40DBC1-061C-4B89-8092-BFA891DFB4B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831B7C7-D00E-4559-930E-60E1B3A6874D}" type="datetimeFigureOut">
              <a:rPr lang="en-US" smtClean="0"/>
              <a:t>25-Sep-18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40DBC1-061C-4B89-8092-BFA891DFB4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3831B7C7-D00E-4559-930E-60E1B3A6874D}" type="datetimeFigureOut">
              <a:rPr lang="en-US" smtClean="0"/>
              <a:t>25-Sep-18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40DBC1-061C-4B89-8092-BFA891DFB4B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831B7C7-D00E-4559-930E-60E1B3A6874D}" type="datetimeFigureOut">
              <a:rPr lang="en-US" smtClean="0"/>
              <a:t>25-Sep-18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40DBC1-061C-4B89-8092-BFA891DFB4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3831B7C7-D00E-4559-930E-60E1B3A6874D}" type="datetimeFigureOut">
              <a:rPr lang="en-US" smtClean="0"/>
              <a:t>25-Sep-18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940DBC1-061C-4B89-8092-BFA891DFB4B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3831B7C7-D00E-4559-930E-60E1B3A6874D}" type="datetimeFigureOut">
              <a:rPr lang="en-US" smtClean="0"/>
              <a:t>25-Sep-18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940DBC1-061C-4B89-8092-BFA891DFB4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31B7C7-D00E-4559-930E-60E1B3A6874D}" type="datetimeFigureOut">
              <a:rPr lang="en-US" smtClean="0"/>
              <a:t>25-Sep-18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940DBC1-061C-4B89-8092-BFA891DFB4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831B7C7-D00E-4559-930E-60E1B3A6874D}" type="datetimeFigureOut">
              <a:rPr lang="en-US" smtClean="0"/>
              <a:t>25-Sep-18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40DBC1-061C-4B89-8092-BFA891DFB4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3831B7C7-D00E-4559-930E-60E1B3A6874D}" type="datetimeFigureOut">
              <a:rPr lang="en-US" smtClean="0"/>
              <a:t>25-Sep-18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F940DBC1-061C-4B89-8092-BFA891DFB4BE}"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3831B7C7-D00E-4559-930E-60E1B3A6874D}" type="datetimeFigureOut">
              <a:rPr lang="en-US" smtClean="0"/>
              <a:t>25-Sep-18</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F940DBC1-061C-4B89-8092-BFA891DFB4BE}"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dk1" tx1="lt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7924800" cy="1048512"/>
          </a:xfrm>
        </p:spPr>
        <p:txBody>
          <a:bodyPr>
            <a:normAutofit/>
          </a:bodyPr>
          <a:lstStyle/>
          <a:p>
            <a:pPr algn="ctr"/>
            <a:r>
              <a:rPr lang="en-US" b="1" dirty="0" smtClean="0"/>
              <a:t>TOAD</a:t>
            </a:r>
            <a:endParaRPr lang="en-US" b="1" dirty="0"/>
          </a:p>
        </p:txBody>
      </p:sp>
      <p:pic>
        <p:nvPicPr>
          <p:cNvPr id="5" name="Content Placeholder 4" descr="Toad-Original_sma.png"/>
          <p:cNvPicPr>
            <a:picLocks noGrp="1" noChangeAspect="1"/>
          </p:cNvPicPr>
          <p:nvPr>
            <p:ph idx="1"/>
          </p:nvPr>
        </p:nvPicPr>
        <p:blipFill>
          <a:blip r:embed="rId2"/>
          <a:stretch>
            <a:fillRect/>
          </a:stretch>
        </p:blipFill>
        <p:spPr>
          <a:xfrm>
            <a:off x="3301419" y="2971800"/>
            <a:ext cx="2794581" cy="2379545"/>
          </a:xfr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30352" y="152400"/>
            <a:ext cx="7772400" cy="6172200"/>
          </a:xfrm>
        </p:spPr>
        <p:txBody>
          <a:bodyPr>
            <a:normAutofit fontScale="25000" lnSpcReduction="20000"/>
          </a:bodyPr>
          <a:lstStyle/>
          <a:p>
            <a:pPr>
              <a:buFont typeface="Arial" pitchFamily="34" charset="0"/>
              <a:buChar char="•"/>
            </a:pPr>
            <a:r>
              <a:rPr lang="en-US" sz="6400" b="1" u="sng" dirty="0" smtClean="0"/>
              <a:t>Tables</a:t>
            </a:r>
            <a:r>
              <a:rPr lang="en-US" sz="6400" dirty="0" smtClean="0"/>
              <a:t>-Stores the records saved to the database.</a:t>
            </a:r>
          </a:p>
          <a:p>
            <a:pPr>
              <a:buFont typeface="Arial" pitchFamily="34" charset="0"/>
              <a:buChar char="•"/>
            </a:pPr>
            <a:r>
              <a:rPr lang="en-US" sz="6400" b="1" u="sng" dirty="0" smtClean="0"/>
              <a:t>Views</a:t>
            </a:r>
            <a:r>
              <a:rPr lang="en-US" sz="6400" dirty="0" smtClean="0"/>
              <a:t>-A view is a virtual table which derives its data from one or more than one table columns. It is stored in the database. View can be created using tables of same database or different database.</a:t>
            </a:r>
          </a:p>
          <a:p>
            <a:pPr>
              <a:buFont typeface="Arial" pitchFamily="34" charset="0"/>
              <a:buChar char="•"/>
            </a:pPr>
            <a:r>
              <a:rPr lang="en-US" sz="6400" b="1" u="sng" dirty="0" smtClean="0"/>
              <a:t>Synonyms</a:t>
            </a:r>
            <a:r>
              <a:rPr lang="en-US" sz="6400" dirty="0" smtClean="0"/>
              <a:t>-A </a:t>
            </a:r>
            <a:r>
              <a:rPr lang="en-US" sz="6400" b="1" dirty="0" smtClean="0"/>
              <a:t>synonym</a:t>
            </a:r>
            <a:r>
              <a:rPr lang="en-US" sz="6400" dirty="0" smtClean="0"/>
              <a:t> is an alternative name for objects such as tables, views, sequences, stored procedures, and other database objects. </a:t>
            </a:r>
            <a:r>
              <a:rPr lang="en-US" sz="6400" b="1" dirty="0" smtClean="0"/>
              <a:t>You</a:t>
            </a:r>
            <a:r>
              <a:rPr lang="en-US" sz="6400" dirty="0" smtClean="0"/>
              <a:t> generally </a:t>
            </a:r>
            <a:r>
              <a:rPr lang="en-US" sz="6400" b="1" dirty="0" smtClean="0"/>
              <a:t>use synonyms</a:t>
            </a:r>
            <a:r>
              <a:rPr lang="en-US" sz="6400" dirty="0" smtClean="0"/>
              <a:t> when </a:t>
            </a:r>
            <a:r>
              <a:rPr lang="en-US" sz="6400" b="1" dirty="0" smtClean="0"/>
              <a:t>you</a:t>
            </a:r>
            <a:r>
              <a:rPr lang="en-US" sz="6400" dirty="0" smtClean="0"/>
              <a:t> are granting access to an object from another schema and </a:t>
            </a:r>
            <a:r>
              <a:rPr lang="en-US" sz="6400" b="1" dirty="0" smtClean="0"/>
              <a:t>you</a:t>
            </a:r>
            <a:r>
              <a:rPr lang="en-US" sz="6400" dirty="0" smtClean="0"/>
              <a:t> don't want the users to have to worry about knowing which schema owns the object.</a:t>
            </a:r>
          </a:p>
          <a:p>
            <a:pPr>
              <a:buFont typeface="Arial" pitchFamily="34" charset="0"/>
              <a:buChar char="•"/>
            </a:pPr>
            <a:r>
              <a:rPr lang="en-US" sz="6400" b="1" u="sng" dirty="0" smtClean="0"/>
              <a:t>Procedures-</a:t>
            </a:r>
            <a:r>
              <a:rPr lang="en-US" sz="6400" dirty="0" smtClean="0"/>
              <a:t>A </a:t>
            </a:r>
            <a:r>
              <a:rPr lang="en-US" sz="6400" b="1" dirty="0" smtClean="0"/>
              <a:t>procedure</a:t>
            </a:r>
            <a:r>
              <a:rPr lang="en-US" sz="6400" dirty="0" smtClean="0"/>
              <a:t> is a group of </a:t>
            </a:r>
            <a:r>
              <a:rPr lang="en-US" sz="6400" b="1" dirty="0" smtClean="0"/>
              <a:t>PL/SQL</a:t>
            </a:r>
            <a:r>
              <a:rPr lang="en-US" sz="6400" dirty="0" smtClean="0"/>
              <a:t> statements that you can call by </a:t>
            </a:r>
            <a:r>
              <a:rPr lang="en-US" sz="6400" dirty="0" smtClean="0"/>
              <a:t>name.</a:t>
            </a:r>
          </a:p>
          <a:p>
            <a:pPr>
              <a:buFont typeface="Arial" pitchFamily="34" charset="0"/>
              <a:buChar char="•"/>
            </a:pPr>
            <a:r>
              <a:rPr lang="en-US" sz="6400" dirty="0" smtClean="0"/>
              <a:t>The improve performance since different areas of code can call that specific procedure </a:t>
            </a:r>
          </a:p>
          <a:p>
            <a:pPr>
              <a:buFont typeface="Arial" pitchFamily="34" charset="0"/>
              <a:buChar char="•"/>
            </a:pPr>
            <a:r>
              <a:rPr lang="en-US" sz="6400" dirty="0" smtClean="0"/>
              <a:t>They reduce code redundancy</a:t>
            </a:r>
            <a:endParaRPr lang="en-US" sz="6400" dirty="0" smtClean="0"/>
          </a:p>
          <a:p>
            <a:pPr>
              <a:buFont typeface="Arial" pitchFamily="34" charset="0"/>
              <a:buChar char="•"/>
            </a:pPr>
            <a:r>
              <a:rPr lang="en-US" sz="6400" b="1" u="sng" dirty="0" smtClean="0"/>
              <a:t>Functions-</a:t>
            </a:r>
            <a:r>
              <a:rPr lang="en-US" sz="6400" dirty="0" smtClean="0"/>
              <a:t>A stored </a:t>
            </a:r>
            <a:r>
              <a:rPr lang="en-US" sz="6400" b="1" dirty="0" smtClean="0"/>
              <a:t>function</a:t>
            </a:r>
            <a:r>
              <a:rPr lang="en-US" sz="6400" dirty="0" smtClean="0"/>
              <a:t> (also called a user </a:t>
            </a:r>
            <a:r>
              <a:rPr lang="en-US" sz="6400" b="1" dirty="0" smtClean="0"/>
              <a:t>function</a:t>
            </a:r>
            <a:r>
              <a:rPr lang="en-US" sz="6400" dirty="0" smtClean="0"/>
              <a:t> or user-defined </a:t>
            </a:r>
            <a:r>
              <a:rPr lang="en-US" sz="6400" b="1" dirty="0" smtClean="0"/>
              <a:t>function</a:t>
            </a:r>
            <a:r>
              <a:rPr lang="en-US" sz="6400" dirty="0" smtClean="0"/>
              <a:t>) is a set of PL/SQL statements you can call by name. Stored </a:t>
            </a:r>
            <a:r>
              <a:rPr lang="en-US" sz="6400" b="1" dirty="0" smtClean="0"/>
              <a:t>functions</a:t>
            </a:r>
            <a:r>
              <a:rPr lang="en-US" sz="6400" dirty="0" smtClean="0"/>
              <a:t> are very similar to procedures, except that a </a:t>
            </a:r>
            <a:r>
              <a:rPr lang="en-US" sz="6400" b="1" dirty="0" smtClean="0"/>
              <a:t>function</a:t>
            </a:r>
            <a:r>
              <a:rPr lang="en-US" sz="6400" dirty="0" smtClean="0"/>
              <a:t> returns a value to the environment in which it is called</a:t>
            </a:r>
          </a:p>
          <a:p>
            <a:pPr>
              <a:buFont typeface="Arial" pitchFamily="34" charset="0"/>
              <a:buChar char="•"/>
            </a:pPr>
            <a:r>
              <a:rPr lang="en-US" sz="6400" b="1" u="sng" dirty="0" smtClean="0"/>
              <a:t>Packages-</a:t>
            </a:r>
            <a:r>
              <a:rPr lang="en-US" sz="6400" dirty="0" smtClean="0"/>
              <a:t>A </a:t>
            </a:r>
            <a:r>
              <a:rPr lang="en-US" sz="6400" b="1" dirty="0" smtClean="0"/>
              <a:t>package</a:t>
            </a:r>
            <a:r>
              <a:rPr lang="en-US" sz="6400" dirty="0" smtClean="0"/>
              <a:t> is a schema object that groups logically related PL/SQL types, variables, constants, subprograms, cursors, and exceptions. A </a:t>
            </a:r>
            <a:r>
              <a:rPr lang="en-US" sz="6400" b="1" dirty="0" smtClean="0"/>
              <a:t>package</a:t>
            </a:r>
            <a:r>
              <a:rPr lang="en-US" sz="6400" dirty="0" smtClean="0"/>
              <a:t> is compiled and stored in the database, where many applications can share its contents. </a:t>
            </a:r>
            <a:r>
              <a:rPr lang="en-US" sz="6400" dirty="0" smtClean="0"/>
              <a:t>They </a:t>
            </a:r>
            <a:r>
              <a:rPr lang="en-US" sz="6400" dirty="0" smtClean="0"/>
              <a:t>offer important features for reliable, maintainable, reusable </a:t>
            </a:r>
            <a:r>
              <a:rPr lang="en-US" sz="6400" dirty="0" smtClean="0"/>
              <a:t>code.</a:t>
            </a:r>
          </a:p>
          <a:p>
            <a:pPr>
              <a:buFont typeface="Arial" pitchFamily="34" charset="0"/>
              <a:buChar char="•"/>
            </a:pPr>
            <a:r>
              <a:rPr lang="en-US" sz="6400" dirty="0" smtClean="0"/>
              <a:t>Packages usually have two parts, a specification (spec) and a body</a:t>
            </a:r>
            <a:r>
              <a:rPr lang="en-US" sz="6400" dirty="0" smtClean="0"/>
              <a:t>;. </a:t>
            </a:r>
            <a:r>
              <a:rPr lang="en-US" sz="6400" dirty="0" smtClean="0"/>
              <a:t>The specification is the interface to the package. It declares the types, variables, constants, exceptions, cursors, and subprograms that can be referenced from outside the package</a:t>
            </a:r>
            <a:r>
              <a:rPr lang="en-US" sz="6400" dirty="0" smtClean="0"/>
              <a:t>.</a:t>
            </a:r>
          </a:p>
          <a:p>
            <a:pPr>
              <a:buFont typeface="Arial" pitchFamily="34" charset="0"/>
              <a:buChar char="•"/>
            </a:pPr>
            <a:r>
              <a:rPr lang="en-US" sz="6400" dirty="0" smtClean="0"/>
              <a:t>The body is encapsulated </a:t>
            </a:r>
            <a:r>
              <a:rPr lang="en-US" sz="6400" dirty="0" smtClean="0"/>
              <a:t>collection of related procedures, stored functions, and other program objects stored together in the database</a:t>
            </a:r>
            <a:endParaRPr lang="en-US" sz="6400" dirty="0" smtClean="0"/>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30352" y="381000"/>
            <a:ext cx="7772400" cy="6248400"/>
          </a:xfrm>
        </p:spPr>
        <p:txBody>
          <a:bodyPr>
            <a:noAutofit/>
          </a:bodyPr>
          <a:lstStyle/>
          <a:p>
            <a:r>
              <a:rPr lang="en-US" sz="1800" dirty="0" smtClean="0"/>
              <a:t>Types- The %</a:t>
            </a:r>
            <a:r>
              <a:rPr lang="en-US" sz="1800" b="1" dirty="0" smtClean="0"/>
              <a:t>TYPE</a:t>
            </a:r>
            <a:r>
              <a:rPr lang="en-US" sz="1800" dirty="0" smtClean="0"/>
              <a:t> attribute, used in </a:t>
            </a:r>
            <a:r>
              <a:rPr lang="en-US" sz="1800" b="1" dirty="0" smtClean="0"/>
              <a:t>PL</a:t>
            </a:r>
            <a:r>
              <a:rPr lang="en-US" sz="1800" dirty="0" smtClean="0"/>
              <a:t>/</a:t>
            </a:r>
            <a:r>
              <a:rPr lang="en-US" sz="1800" b="1" dirty="0" smtClean="0"/>
              <a:t>SQL</a:t>
            </a:r>
            <a:r>
              <a:rPr lang="en-US" sz="1800" dirty="0" smtClean="0"/>
              <a:t> variable and parameter declarations, is supported by the data server. Use of this attribute ensures that </a:t>
            </a:r>
            <a:r>
              <a:rPr lang="en-US" sz="1800" b="1" dirty="0" smtClean="0"/>
              <a:t>type</a:t>
            </a:r>
            <a:r>
              <a:rPr lang="en-US" sz="1800" dirty="0" smtClean="0"/>
              <a:t> compatibility between table columns and </a:t>
            </a:r>
            <a:r>
              <a:rPr lang="en-US" sz="1800" b="1" dirty="0" smtClean="0"/>
              <a:t>PL</a:t>
            </a:r>
            <a:r>
              <a:rPr lang="en-US" sz="1800" dirty="0" smtClean="0"/>
              <a:t>/</a:t>
            </a:r>
            <a:r>
              <a:rPr lang="en-US" sz="1800" b="1" dirty="0" smtClean="0"/>
              <a:t>SQL</a:t>
            </a:r>
            <a:r>
              <a:rPr lang="en-US" sz="1800" dirty="0" smtClean="0"/>
              <a:t> variables is maintained. ... The data </a:t>
            </a:r>
            <a:r>
              <a:rPr lang="en-US" sz="1800" b="1" dirty="0" smtClean="0"/>
              <a:t>type</a:t>
            </a:r>
            <a:r>
              <a:rPr lang="en-US" sz="1800" dirty="0" smtClean="0"/>
              <a:t> of this column or variable is assigned to the variable being declared.</a:t>
            </a:r>
          </a:p>
          <a:p>
            <a:r>
              <a:rPr lang="en-US" sz="1800" dirty="0" smtClean="0"/>
              <a:t>Triggers-</a:t>
            </a:r>
            <a:r>
              <a:rPr lang="en-US" sz="1800" b="1" dirty="0" smtClean="0"/>
              <a:t> Oracle</a:t>
            </a:r>
            <a:r>
              <a:rPr lang="en-US" sz="1800" dirty="0" smtClean="0"/>
              <a:t> lets you define procedures called </a:t>
            </a:r>
            <a:r>
              <a:rPr lang="en-US" sz="1800" b="1" dirty="0" smtClean="0"/>
              <a:t>triggers</a:t>
            </a:r>
            <a:r>
              <a:rPr lang="en-US" sz="1800" dirty="0" smtClean="0"/>
              <a:t> that run implicitly when an INSERT , UPDATE , or DELETE statement is issued against the associated table or, in some cases, against a view, or when database system actions occur. ... </a:t>
            </a:r>
            <a:r>
              <a:rPr lang="en-US" sz="1800" b="1" dirty="0" smtClean="0"/>
              <a:t>Triggers</a:t>
            </a:r>
            <a:r>
              <a:rPr lang="en-US" sz="1800" dirty="0" smtClean="0"/>
              <a:t> are similar to stored procedures</a:t>
            </a:r>
          </a:p>
          <a:p>
            <a:r>
              <a:rPr lang="en-US" sz="1800" dirty="0" smtClean="0"/>
              <a:t>Indexes-</a:t>
            </a:r>
            <a:r>
              <a:rPr lang="en-US" sz="1800" b="1" dirty="0" smtClean="0"/>
              <a:t> Indexes are used</a:t>
            </a:r>
            <a:r>
              <a:rPr lang="en-US" sz="1800" dirty="0" smtClean="0"/>
              <a:t> in </a:t>
            </a:r>
            <a:r>
              <a:rPr lang="en-US" sz="1800" b="1" dirty="0" smtClean="0"/>
              <a:t>Oracle</a:t>
            </a:r>
            <a:r>
              <a:rPr lang="en-US" sz="1800" dirty="0" smtClean="0"/>
              <a:t> to provide quick access to rows in a table. </a:t>
            </a:r>
            <a:r>
              <a:rPr lang="en-US" sz="1800" b="1" dirty="0" smtClean="0"/>
              <a:t>Indexes</a:t>
            </a:r>
            <a:r>
              <a:rPr lang="en-US" sz="1800" dirty="0" smtClean="0"/>
              <a:t> provide faster access to data for operations that return a small portion of a table's rows. Although </a:t>
            </a:r>
            <a:r>
              <a:rPr lang="en-US" sz="1800" b="1" dirty="0" smtClean="0"/>
              <a:t>Oracle</a:t>
            </a:r>
            <a:r>
              <a:rPr lang="en-US" sz="1800" dirty="0" smtClean="0"/>
              <a:t> allows an unlimited number of </a:t>
            </a:r>
            <a:r>
              <a:rPr lang="en-US" sz="1800" b="1" dirty="0" smtClean="0"/>
              <a:t>indexes</a:t>
            </a:r>
            <a:r>
              <a:rPr lang="en-US" sz="1800" dirty="0" smtClean="0"/>
              <a:t> on a table, the </a:t>
            </a:r>
            <a:r>
              <a:rPr lang="en-US" sz="1800" b="1" dirty="0" smtClean="0"/>
              <a:t>indexes</a:t>
            </a:r>
            <a:r>
              <a:rPr lang="en-US" sz="1800" dirty="0" smtClean="0"/>
              <a:t> only help if they </a:t>
            </a:r>
            <a:r>
              <a:rPr lang="en-US" sz="1800" b="1" dirty="0" smtClean="0"/>
              <a:t>are used</a:t>
            </a:r>
            <a:r>
              <a:rPr lang="en-US" sz="1800" dirty="0" smtClean="0"/>
              <a:t> to speed up queries.</a:t>
            </a:r>
          </a:p>
          <a:p>
            <a:r>
              <a:rPr lang="en-US" sz="1800" dirty="0" smtClean="0"/>
              <a:t>Constraints- a rule that restricts the values in a database</a:t>
            </a:r>
          </a:p>
          <a:p>
            <a:r>
              <a:rPr lang="en-US" sz="1800" dirty="0" smtClean="0"/>
              <a:t>Sequences- is an object in </a:t>
            </a:r>
            <a:r>
              <a:rPr lang="en-US" sz="1800" b="1" dirty="0" smtClean="0"/>
              <a:t>Oracle</a:t>
            </a:r>
            <a:r>
              <a:rPr lang="en-US" sz="1800" dirty="0" smtClean="0"/>
              <a:t> that is used to generate a number </a:t>
            </a:r>
            <a:r>
              <a:rPr lang="en-US" sz="1800" b="1" dirty="0" smtClean="0"/>
              <a:t>sequence</a:t>
            </a:r>
            <a:r>
              <a:rPr lang="en-US" sz="1800" dirty="0" smtClean="0"/>
              <a:t>. This can be useful when you need to create a unique number to act as a primary key.</a:t>
            </a:r>
            <a:endParaRPr lang="en-US" sz="18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6858000" cy="533400"/>
          </a:xfrm>
        </p:spPr>
        <p:txBody>
          <a:bodyPr/>
          <a:lstStyle/>
          <a:p>
            <a:r>
              <a:rPr sz="3600" smtClean="0"/>
              <a:t>UPDATES IN TOAD</a:t>
            </a:r>
            <a:endParaRPr lang="en-US" sz="3600" dirty="0"/>
          </a:p>
        </p:txBody>
      </p:sp>
      <p:sp>
        <p:nvSpPr>
          <p:cNvPr id="3" name="Text Placeholder 2"/>
          <p:cNvSpPr>
            <a:spLocks noGrp="1"/>
          </p:cNvSpPr>
          <p:nvPr>
            <p:ph type="body" idx="1"/>
          </p:nvPr>
        </p:nvSpPr>
        <p:spPr>
          <a:xfrm>
            <a:off x="304800" y="838200"/>
            <a:ext cx="7997952" cy="6019800"/>
          </a:xfrm>
        </p:spPr>
        <p:txBody>
          <a:bodyPr>
            <a:normAutofit fontScale="85000" lnSpcReduction="20000"/>
          </a:bodyPr>
          <a:lstStyle/>
          <a:p>
            <a:r>
              <a:rPr lang="en-US" b="1" u="sng" dirty="0" smtClean="0"/>
              <a:t>Running SQL SCRIPTS</a:t>
            </a:r>
          </a:p>
          <a:p>
            <a:r>
              <a:rPr lang="en-US" b="1" u="sng" dirty="0" smtClean="0"/>
              <a:t>To run an </a:t>
            </a:r>
            <a:r>
              <a:rPr lang="en-US" b="1" u="sng" dirty="0" err="1" smtClean="0"/>
              <a:t>sql</a:t>
            </a:r>
            <a:r>
              <a:rPr lang="en-US" b="1" u="sng" dirty="0" smtClean="0"/>
              <a:t> script in Toad- Press F5 OR use the script icon below:</a:t>
            </a:r>
          </a:p>
          <a:p>
            <a:endParaRPr lang="en-US" b="1" u="sng" dirty="0" smtClean="0"/>
          </a:p>
          <a:p>
            <a:endParaRPr lang="en-US" b="1" u="sng" dirty="0" smtClean="0"/>
          </a:p>
          <a:p>
            <a:endParaRPr lang="en-US" b="1" u="sng" dirty="0" smtClean="0"/>
          </a:p>
          <a:p>
            <a:endParaRPr lang="en-US" b="1" u="sng" dirty="0" smtClean="0"/>
          </a:p>
          <a:p>
            <a:endParaRPr lang="en-US" b="1" u="sng" dirty="0" smtClean="0"/>
          </a:p>
          <a:p>
            <a:r>
              <a:rPr lang="en-US" b="1" u="sng" dirty="0" smtClean="0"/>
              <a:t>1.Example of a table script: </a:t>
            </a:r>
          </a:p>
          <a:p>
            <a:r>
              <a:rPr lang="en-US" sz="1400" dirty="0" smtClean="0"/>
              <a:t>ALTER </a:t>
            </a:r>
            <a:r>
              <a:rPr lang="en-US" sz="1400" dirty="0" smtClean="0"/>
              <a:t>TABLE TQ_FMS.FMS_CHEQUES</a:t>
            </a:r>
          </a:p>
          <a:p>
            <a:r>
              <a:rPr lang="en-US" sz="1400" dirty="0" smtClean="0"/>
              <a:t>ADD (</a:t>
            </a:r>
            <a:r>
              <a:rPr lang="en-US" sz="1400" dirty="0" smtClean="0"/>
              <a:t>CQR_SMS_CODE </a:t>
            </a:r>
            <a:r>
              <a:rPr lang="en-US" sz="1400" dirty="0" smtClean="0"/>
              <a:t>NUMBER</a:t>
            </a:r>
            <a:r>
              <a:rPr lang="en-US" sz="1400" dirty="0" smtClean="0"/>
              <a:t>);</a:t>
            </a:r>
          </a:p>
          <a:p>
            <a:endParaRPr lang="en-US" sz="1400" dirty="0" smtClean="0"/>
          </a:p>
          <a:p>
            <a:r>
              <a:rPr lang="en-US" sz="1400" dirty="0" smtClean="0"/>
              <a:t>The above script adds a column to the table in question</a:t>
            </a:r>
            <a:endParaRPr lang="en-US" dirty="0" smtClean="0"/>
          </a:p>
          <a:p>
            <a:r>
              <a:rPr lang="en-US" b="1" u="sng" dirty="0" smtClean="0"/>
              <a:t>2.Running a type script:</a:t>
            </a:r>
          </a:p>
          <a:p>
            <a:r>
              <a:rPr lang="en-US" sz="1400" dirty="0" smtClean="0"/>
              <a:t>Create the object first then the tab(A tab reads the objects records)</a:t>
            </a:r>
          </a:p>
          <a:p>
            <a:r>
              <a:rPr lang="en-US" sz="1400" dirty="0" smtClean="0"/>
              <a:t>CREATE OR REPLACE TYPE TQ_FMS."BNK_PAYMENT_METHODS_OBJ"                                          AS OBJECT</a:t>
            </a:r>
          </a:p>
          <a:p>
            <a:r>
              <a:rPr lang="en-US" sz="1400" dirty="0" smtClean="0"/>
              <a:t>(</a:t>
            </a:r>
          </a:p>
          <a:p>
            <a:r>
              <a:rPr lang="en-US" sz="1400" dirty="0" smtClean="0"/>
              <a:t>BPM_CODE                NUMBER (8),</a:t>
            </a:r>
          </a:p>
          <a:p>
            <a:r>
              <a:rPr lang="en-US" sz="1400" dirty="0" smtClean="0"/>
              <a:t>BPM_PM_CODE             VARCHAR2 (10),</a:t>
            </a:r>
          </a:p>
          <a:p>
            <a:r>
              <a:rPr lang="en-US" sz="1400" dirty="0" smtClean="0"/>
              <a:t>BPM_BCT_CODE            NUMBER (8),</a:t>
            </a:r>
          </a:p>
          <a:p>
            <a:r>
              <a:rPr lang="en-US" sz="1400" dirty="0" smtClean="0"/>
              <a:t>BPM_BCT_BRH_CODE        NUMBER (15)   </a:t>
            </a:r>
          </a:p>
          <a:p>
            <a:endParaRPr lang="en-US" sz="1400" dirty="0" smtClean="0"/>
          </a:p>
          <a:p>
            <a:r>
              <a:rPr lang="en-US" sz="1400" dirty="0" smtClean="0"/>
              <a:t>);</a:t>
            </a:r>
          </a:p>
          <a:p>
            <a:r>
              <a:rPr lang="en-US" sz="1400" dirty="0" smtClean="0"/>
              <a:t>/</a:t>
            </a:r>
          </a:p>
          <a:p>
            <a:endParaRPr lang="en-US" sz="1400" dirty="0" smtClean="0"/>
          </a:p>
          <a:p>
            <a:r>
              <a:rPr lang="en-US" sz="1200" dirty="0" smtClean="0"/>
              <a:t>CREATE OR REPLACE TYPE TQ_FMS."BNK_PAYMENT_METHODS_TAB"                                          AS TABLE OF BNK_PAYMENT_METHODS_OBJ;</a:t>
            </a:r>
          </a:p>
          <a:p>
            <a:r>
              <a:rPr lang="en-US" sz="1200" dirty="0" smtClean="0"/>
              <a:t>/</a:t>
            </a:r>
          </a:p>
          <a:p>
            <a:endParaRPr lang="en-US" sz="1200" dirty="0" smtClean="0"/>
          </a:p>
          <a:p>
            <a:endParaRPr lang="en-US" sz="1400" dirty="0" smtClean="0"/>
          </a:p>
          <a:p>
            <a:endParaRPr lang="en-US" sz="1400" dirty="0" smtClean="0"/>
          </a:p>
          <a:p>
            <a:endParaRPr lang="en-US" sz="1400" dirty="0" smtClean="0"/>
          </a:p>
        </p:txBody>
      </p:sp>
      <p:pic>
        <p:nvPicPr>
          <p:cNvPr id="4" name="Picture 3"/>
          <p:cNvPicPr/>
          <p:nvPr/>
        </p:nvPicPr>
        <p:blipFill>
          <a:blip r:embed="rId2"/>
          <a:srcRect t="13695" r="49351" b="64341"/>
          <a:stretch>
            <a:fillRect/>
          </a:stretch>
        </p:blipFill>
        <p:spPr bwMode="auto">
          <a:xfrm>
            <a:off x="609600" y="1600200"/>
            <a:ext cx="5029200" cy="1114245"/>
          </a:xfrm>
          <a:prstGeom prst="rect">
            <a:avLst/>
          </a:prstGeom>
          <a:noFill/>
          <a:ln w="9525">
            <a:noFill/>
            <a:miter lim="800000"/>
            <a:headEnd/>
            <a:tailEnd/>
          </a:ln>
        </p:spPr>
      </p:pic>
      <p:cxnSp>
        <p:nvCxnSpPr>
          <p:cNvPr id="6" name="Straight Connector 5"/>
          <p:cNvCxnSpPr/>
          <p:nvPr/>
        </p:nvCxnSpPr>
        <p:spPr>
          <a:xfrm rot="10800000" flipV="1">
            <a:off x="1143000" y="1295400"/>
            <a:ext cx="5486400" cy="83820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81000" y="152400"/>
            <a:ext cx="7921752" cy="5791200"/>
          </a:xfrm>
        </p:spPr>
        <p:txBody>
          <a:bodyPr/>
          <a:lstStyle/>
          <a:p>
            <a:r>
              <a:rPr lang="en-US" dirty="0" smtClean="0"/>
              <a:t>3. Updating a procedure or a function in the package.</a:t>
            </a:r>
          </a:p>
          <a:p>
            <a:r>
              <a:rPr lang="en-US" dirty="0" smtClean="0"/>
              <a:t> </a:t>
            </a:r>
            <a:r>
              <a:rPr lang="en-US" dirty="0" smtClean="0"/>
              <a:t>   Load the package. Ctrl+F(Find the procedure you are to    replace). Highlight the procedure &amp; replace.</a:t>
            </a:r>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Once the procedure is updated, compile the package using F9 OR the compile button below:</a:t>
            </a:r>
          </a:p>
          <a:p>
            <a:endParaRPr lang="en-US" dirty="0"/>
          </a:p>
        </p:txBody>
      </p:sp>
      <p:pic>
        <p:nvPicPr>
          <p:cNvPr id="4" name="Picture 3"/>
          <p:cNvPicPr/>
          <p:nvPr/>
        </p:nvPicPr>
        <p:blipFill>
          <a:blip r:embed="rId2"/>
          <a:srcRect r="20761" b="10175"/>
          <a:stretch>
            <a:fillRect/>
          </a:stretch>
        </p:blipFill>
        <p:spPr bwMode="auto">
          <a:xfrm>
            <a:off x="1295400" y="1219200"/>
            <a:ext cx="4708225" cy="2208362"/>
          </a:xfrm>
          <a:prstGeom prst="rect">
            <a:avLst/>
          </a:prstGeom>
          <a:noFill/>
          <a:ln w="9525">
            <a:noFill/>
            <a:miter lim="800000"/>
            <a:headEnd/>
            <a:tailEnd/>
          </a:ln>
        </p:spPr>
      </p:pic>
      <p:pic>
        <p:nvPicPr>
          <p:cNvPr id="3074" name="Picture 2"/>
          <p:cNvPicPr>
            <a:picLocks noChangeAspect="1" noChangeArrowheads="1"/>
          </p:cNvPicPr>
          <p:nvPr/>
        </p:nvPicPr>
        <p:blipFill>
          <a:blip r:embed="rId3"/>
          <a:srcRect/>
          <a:stretch>
            <a:fillRect/>
          </a:stretch>
        </p:blipFill>
        <p:spPr bwMode="auto">
          <a:xfrm>
            <a:off x="457200" y="4495800"/>
            <a:ext cx="4876800" cy="1562100"/>
          </a:xfrm>
          <a:prstGeom prst="rect">
            <a:avLst/>
          </a:prstGeom>
          <a:noFill/>
          <a:ln w="9525">
            <a:noFill/>
            <a:miter lim="800000"/>
            <a:headEnd/>
            <a:tailEnd/>
          </a:ln>
          <a:effectLst/>
        </p:spPr>
      </p:pic>
      <p:cxnSp>
        <p:nvCxnSpPr>
          <p:cNvPr id="7" name="Straight Connector 6"/>
          <p:cNvCxnSpPr/>
          <p:nvPr/>
        </p:nvCxnSpPr>
        <p:spPr>
          <a:xfrm rot="10800000" flipV="1">
            <a:off x="685800" y="4267200"/>
            <a:ext cx="2743200" cy="60960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normAutofit/>
          </a:bodyPr>
          <a:lstStyle/>
          <a:p>
            <a:pPr algn="ctr"/>
            <a:r>
              <a:rPr lang="en-US" sz="3600" i="1" dirty="0" smtClean="0"/>
              <a:t>THANK  YOU </a:t>
            </a:r>
            <a:endParaRPr lang="en-US" sz="3600" i="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
            <a:ext cx="8001000" cy="2286000"/>
          </a:xfrm>
        </p:spPr>
        <p:txBody>
          <a:bodyPr>
            <a:normAutofit fontScale="90000"/>
          </a:bodyPr>
          <a:lstStyle/>
          <a:p>
            <a:pPr algn="ctr"/>
            <a:r>
              <a:rPr lang="en-US" dirty="0" smtClean="0"/>
              <a:t>INTRODUCTION TO </a:t>
            </a:r>
            <a:r>
              <a:rPr lang="en-US" b="1" dirty="0" smtClean="0"/>
              <a:t>TOAD(Tools for Oracle Application Development</a:t>
            </a:r>
            <a:r>
              <a:rPr lang="en-US" dirty="0" smtClean="0"/>
              <a:t>)</a:t>
            </a:r>
            <a:endParaRPr lang="en-US" dirty="0"/>
          </a:p>
        </p:txBody>
      </p:sp>
      <p:sp>
        <p:nvSpPr>
          <p:cNvPr id="3" name="Subtitle 2"/>
          <p:cNvSpPr>
            <a:spLocks noGrp="1"/>
          </p:cNvSpPr>
          <p:nvPr>
            <p:ph type="subTitle" idx="1"/>
          </p:nvPr>
        </p:nvSpPr>
        <p:spPr>
          <a:xfrm>
            <a:off x="762000" y="2286000"/>
            <a:ext cx="7010400" cy="3352800"/>
          </a:xfrm>
        </p:spPr>
        <p:txBody>
          <a:bodyPr>
            <a:normAutofit/>
          </a:bodyPr>
          <a:lstStyle/>
          <a:p>
            <a:pPr algn="l"/>
            <a:endParaRPr lang="en-US" dirty="0" smtClean="0">
              <a:solidFill>
                <a:schemeClr val="tx1"/>
              </a:solidFill>
            </a:endParaRPr>
          </a:p>
          <a:p>
            <a:pPr algn="l"/>
            <a:r>
              <a:rPr lang="en-US" dirty="0" smtClean="0">
                <a:solidFill>
                  <a:schemeClr val="tx1"/>
                </a:solidFill>
              </a:rPr>
              <a:t>Toad- is a set of development tools </a:t>
            </a:r>
            <a:r>
              <a:rPr lang="en-US" b="1" dirty="0" smtClean="0">
                <a:solidFill>
                  <a:schemeClr val="tx1"/>
                </a:solidFill>
              </a:rPr>
              <a:t>used for</a:t>
            </a:r>
            <a:r>
              <a:rPr lang="en-US" dirty="0" smtClean="0">
                <a:solidFill>
                  <a:schemeClr val="tx1"/>
                </a:solidFill>
              </a:rPr>
              <a:t> application development, database development, or business intelligence and assist developers in deploying </a:t>
            </a:r>
            <a:r>
              <a:rPr lang="en-US" b="1" dirty="0" smtClean="0">
                <a:solidFill>
                  <a:schemeClr val="tx1"/>
                </a:solidFill>
              </a:rPr>
              <a:t>Oracle</a:t>
            </a:r>
            <a:r>
              <a:rPr lang="en-US" dirty="0" smtClean="0">
                <a:solidFill>
                  <a:schemeClr val="tx1"/>
                </a:solidFill>
              </a:rPr>
              <a:t>-based applications and Web services on the Windows platform.</a:t>
            </a:r>
            <a:endParaRPr lang="en-US" dirty="0">
              <a:solidFill>
                <a:schemeClr val="tx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990600"/>
            <a:ext cx="7851648" cy="762000"/>
          </a:xfrm>
        </p:spPr>
        <p:txBody>
          <a:bodyPr>
            <a:normAutofit fontScale="90000"/>
          </a:bodyPr>
          <a:lstStyle/>
          <a:p>
            <a:pPr algn="l"/>
            <a:r>
              <a:rPr lang="en-US" dirty="0" smtClean="0"/>
              <a:t>Why Toad?</a:t>
            </a:r>
            <a:endParaRPr lang="en-US" dirty="0"/>
          </a:p>
        </p:txBody>
      </p:sp>
      <p:sp>
        <p:nvSpPr>
          <p:cNvPr id="3" name="Subtitle 2"/>
          <p:cNvSpPr>
            <a:spLocks noGrp="1"/>
          </p:cNvSpPr>
          <p:nvPr>
            <p:ph type="subTitle" idx="1"/>
          </p:nvPr>
        </p:nvSpPr>
        <p:spPr>
          <a:xfrm>
            <a:off x="533400" y="1752600"/>
            <a:ext cx="7854696" cy="3962400"/>
          </a:xfrm>
        </p:spPr>
        <p:txBody>
          <a:bodyPr>
            <a:normAutofit lnSpcReduction="10000"/>
          </a:bodyPr>
          <a:lstStyle/>
          <a:p>
            <a:pPr algn="l">
              <a:buFont typeface="Arial" pitchFamily="34" charset="0"/>
              <a:buChar char="•"/>
            </a:pPr>
            <a:r>
              <a:rPr lang="en-US" dirty="0" smtClean="0"/>
              <a:t>Automation-Reduce </a:t>
            </a:r>
            <a:r>
              <a:rPr lang="en-US" dirty="0" smtClean="0"/>
              <a:t>the risk of manual errors by automating complex and repetitive tasks like schema compare, script execution, administration, reporting and more</a:t>
            </a:r>
            <a:r>
              <a:rPr lang="en-US" dirty="0" smtClean="0"/>
              <a:t>.</a:t>
            </a:r>
          </a:p>
          <a:p>
            <a:pPr algn="l">
              <a:buFont typeface="Arial" pitchFamily="34" charset="0"/>
              <a:buChar char="•"/>
            </a:pPr>
            <a:r>
              <a:rPr lang="en-US" b="1" dirty="0" smtClean="0"/>
              <a:t>PL/SQL code </a:t>
            </a:r>
            <a:r>
              <a:rPr lang="en-US" sz="2400" b="1" dirty="0" smtClean="0"/>
              <a:t>profiling-Easily determine why your code is executing slowly by visually exposing performance bottlenecks</a:t>
            </a:r>
            <a:r>
              <a:rPr lang="en-US" sz="2400" b="1" dirty="0" smtClean="0"/>
              <a:t>.</a:t>
            </a:r>
          </a:p>
          <a:p>
            <a:pPr algn="l">
              <a:buFont typeface="Arial" pitchFamily="34" charset="0"/>
              <a:buChar char="•"/>
            </a:pPr>
            <a:r>
              <a:rPr lang="en-US" sz="2400" b="1" dirty="0" smtClean="0"/>
              <a:t>Team </a:t>
            </a:r>
            <a:r>
              <a:rPr lang="en-US" b="1" dirty="0" smtClean="0"/>
              <a:t>collaboration-</a:t>
            </a:r>
            <a:r>
              <a:rPr lang="en-US" dirty="0" smtClean="0"/>
              <a:t>Share standards, best practices, code, scripts, artifacts and more with your team or across the development organization.</a:t>
            </a:r>
            <a:endParaRPr lang="en-US" b="1" dirty="0" smtClean="0"/>
          </a:p>
          <a:p>
            <a:pPr algn="l">
              <a:buFont typeface="Arial" pitchFamily="34" charset="0"/>
              <a:buChar char="•"/>
            </a:pPr>
            <a:endParaRPr lang="en-US" sz="2400" b="1" dirty="0" smtClean="0"/>
          </a:p>
          <a:p>
            <a:pPr algn="l">
              <a:buFont typeface="Arial" pitchFamily="34" charset="0"/>
              <a:buChar char="•"/>
            </a:pP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81000" y="685800"/>
            <a:ext cx="7921752" cy="5029200"/>
          </a:xfrm>
        </p:spPr>
        <p:txBody>
          <a:bodyPr>
            <a:normAutofit lnSpcReduction="10000"/>
          </a:bodyPr>
          <a:lstStyle/>
          <a:p>
            <a:r>
              <a:rPr lang="en-US" sz="2600" dirty="0" smtClean="0"/>
              <a:t>Data Modelling -Define </a:t>
            </a:r>
            <a:r>
              <a:rPr lang="en-US" sz="2600" dirty="0" smtClean="0"/>
              <a:t>the most efficient data structures before building your schemas and reverse engineer existing data </a:t>
            </a:r>
            <a:r>
              <a:rPr lang="en-US" sz="2600" dirty="0" smtClean="0"/>
              <a:t>structures.</a:t>
            </a:r>
          </a:p>
          <a:p>
            <a:r>
              <a:rPr lang="en-US" sz="2600" b="1" dirty="0" smtClean="0"/>
              <a:t>Data privacy and </a:t>
            </a:r>
            <a:r>
              <a:rPr lang="en-US" sz="2600" b="1" dirty="0" smtClean="0"/>
              <a:t>auditing-</a:t>
            </a:r>
            <a:r>
              <a:rPr lang="en-US" sz="2600" dirty="0" smtClean="0"/>
              <a:t>Leverage Oracle’s Data Redaction, Transparent Data Encryption features and audit policies to secure and track data </a:t>
            </a:r>
            <a:r>
              <a:rPr lang="en-US" sz="2600" dirty="0" smtClean="0"/>
              <a:t>access</a:t>
            </a:r>
          </a:p>
          <a:p>
            <a:r>
              <a:rPr lang="en-US" sz="2600" b="1" dirty="0" smtClean="0"/>
              <a:t>Database performance </a:t>
            </a:r>
            <a:r>
              <a:rPr lang="en-US" sz="2600" b="1" dirty="0" smtClean="0"/>
              <a:t>diagnostics-</a:t>
            </a:r>
            <a:r>
              <a:rPr lang="en-US" sz="2600" dirty="0" smtClean="0"/>
              <a:t>Quickly pinpoint and resolve database performance </a:t>
            </a:r>
            <a:r>
              <a:rPr lang="en-US" sz="2600" dirty="0" err="1" smtClean="0"/>
              <a:t>inefﬁciencies</a:t>
            </a:r>
            <a:r>
              <a:rPr lang="en-US" sz="2600" dirty="0" smtClean="0"/>
              <a:t>.</a:t>
            </a:r>
          </a:p>
          <a:p>
            <a:r>
              <a:rPr lang="en-US" sz="2600" b="1" dirty="0" smtClean="0"/>
              <a:t>Simplified SQL </a:t>
            </a:r>
            <a:r>
              <a:rPr lang="en-US" sz="2600" b="1" dirty="0" smtClean="0"/>
              <a:t>Optimization-</a:t>
            </a:r>
            <a:r>
              <a:rPr lang="en-US" sz="2600" dirty="0" smtClean="0"/>
              <a:t>Simplify </a:t>
            </a:r>
            <a:r>
              <a:rPr lang="en-US" sz="2600" dirty="0" smtClean="0"/>
              <a:t>and automate SQL optimization for developers; advanced SQL and index optimization for DBAs.</a:t>
            </a:r>
            <a:endParaRPr lang="en-US" sz="2600" b="1" dirty="0" smtClean="0"/>
          </a:p>
          <a:p>
            <a:endParaRPr lang="en-US" b="1" dirty="0" smtClean="0"/>
          </a:p>
          <a:p>
            <a:endParaRPr lang="en-US" b="1" dirty="0" smtClean="0"/>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TOAD KEY FEATURES</a:t>
            </a:r>
            <a:endParaRPr lang="en-US" dirty="0"/>
          </a:p>
        </p:txBody>
      </p:sp>
      <p:pic>
        <p:nvPicPr>
          <p:cNvPr id="7" name="Content Placeholder 6"/>
          <p:cNvPicPr>
            <a:picLocks noGrp="1"/>
          </p:cNvPicPr>
          <p:nvPr>
            <p:ph idx="1"/>
          </p:nvPr>
        </p:nvPicPr>
        <p:blipFill>
          <a:blip r:embed="rId2"/>
          <a:srcRect r="23939" b="20930"/>
          <a:stretch>
            <a:fillRect/>
          </a:stretch>
        </p:blipFill>
        <p:spPr bwMode="auto">
          <a:xfrm>
            <a:off x="914400" y="1905000"/>
            <a:ext cx="7510149" cy="4389437"/>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30352" y="228600"/>
            <a:ext cx="7772400" cy="5562600"/>
          </a:xfrm>
        </p:spPr>
        <p:txBody>
          <a:bodyPr/>
          <a:lstStyle/>
          <a:p>
            <a:r>
              <a:rPr lang="en-US" dirty="0" smtClean="0"/>
              <a:t>Toad Connects to the Oracle Database using the Session&gt;&gt;New Connection shown above</a:t>
            </a:r>
          </a:p>
          <a:p>
            <a:r>
              <a:rPr lang="en-US" dirty="0" smtClean="0"/>
              <a:t>The host ID, the port &amp; the DB name are then keyed in.</a:t>
            </a:r>
          </a:p>
          <a:p>
            <a:r>
              <a:rPr lang="en-US" dirty="0" smtClean="0"/>
              <a:t>Once the DB is connected, the editor is displayed. This is the screen you run the </a:t>
            </a:r>
            <a:r>
              <a:rPr lang="en-US" dirty="0" err="1" smtClean="0"/>
              <a:t>sql</a:t>
            </a:r>
            <a:r>
              <a:rPr lang="en-US" dirty="0" smtClean="0"/>
              <a:t> queries, packages &amp; procedure scripts</a:t>
            </a:r>
          </a:p>
          <a:p>
            <a:endParaRPr lang="en-US" dirty="0" smtClean="0"/>
          </a:p>
          <a:p>
            <a:endParaRPr lang="en-US" dirty="0"/>
          </a:p>
        </p:txBody>
      </p:sp>
      <p:pic>
        <p:nvPicPr>
          <p:cNvPr id="5" name="Picture 4"/>
          <p:cNvPicPr/>
          <p:nvPr/>
        </p:nvPicPr>
        <p:blipFill>
          <a:blip r:embed="rId2"/>
          <a:srcRect r="44513"/>
          <a:stretch>
            <a:fillRect/>
          </a:stretch>
        </p:blipFill>
        <p:spPr bwMode="auto">
          <a:xfrm>
            <a:off x="2286000" y="2362200"/>
            <a:ext cx="3296921" cy="1492370"/>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283464"/>
          </a:xfrm>
        </p:spPr>
        <p:txBody>
          <a:bodyPr/>
          <a:lstStyle/>
          <a:p>
            <a:r>
              <a:rPr smtClean="0"/>
              <a:t>TOAD MENUS</a:t>
            </a:r>
            <a:endParaRPr lang="en-US" dirty="0"/>
          </a:p>
        </p:txBody>
      </p:sp>
      <p:sp>
        <p:nvSpPr>
          <p:cNvPr id="3" name="Text Placeholder 2"/>
          <p:cNvSpPr>
            <a:spLocks noGrp="1"/>
          </p:cNvSpPr>
          <p:nvPr>
            <p:ph type="body" idx="1"/>
          </p:nvPr>
        </p:nvSpPr>
        <p:spPr>
          <a:xfrm>
            <a:off x="381000" y="1524000"/>
            <a:ext cx="7921752" cy="4495800"/>
          </a:xfrm>
        </p:spPr>
        <p:txBody>
          <a:bodyPr/>
          <a:lstStyle/>
          <a:p>
            <a:r>
              <a:rPr lang="en-US" dirty="0" smtClean="0"/>
              <a:t>1. The File Menu- This is the menu that allows you to pick the files/scripts that you want to run in toad.</a:t>
            </a:r>
          </a:p>
          <a:p>
            <a:endParaRPr lang="en-US" dirty="0" smtClean="0"/>
          </a:p>
          <a:p>
            <a:endParaRPr lang="en-US" dirty="0" smtClean="0"/>
          </a:p>
          <a:p>
            <a:endParaRPr lang="en-US" dirty="0" smtClean="0"/>
          </a:p>
          <a:p>
            <a:endParaRPr lang="en-US" dirty="0" smtClean="0"/>
          </a:p>
          <a:p>
            <a:endParaRPr lang="en-US" dirty="0" smtClean="0"/>
          </a:p>
          <a:p>
            <a:r>
              <a:rPr lang="en-US" dirty="0" smtClean="0"/>
              <a:t>2.Search- The object Search options allows you to search for specific objects within the Database </a:t>
            </a:r>
            <a:r>
              <a:rPr lang="en-US" dirty="0" err="1" smtClean="0"/>
              <a:t>eg</a:t>
            </a:r>
            <a:r>
              <a:rPr lang="en-US" dirty="0" smtClean="0"/>
              <a:t> procedures, tables, sequences etc</a:t>
            </a:r>
          </a:p>
          <a:p>
            <a:endParaRPr lang="en-US" dirty="0"/>
          </a:p>
        </p:txBody>
      </p:sp>
      <p:pic>
        <p:nvPicPr>
          <p:cNvPr id="4" name="Picture 3"/>
          <p:cNvPicPr/>
          <p:nvPr/>
        </p:nvPicPr>
        <p:blipFill>
          <a:blip r:embed="rId2"/>
          <a:srcRect r="32361" b="49612"/>
          <a:stretch>
            <a:fillRect/>
          </a:stretch>
        </p:blipFill>
        <p:spPr bwMode="auto">
          <a:xfrm>
            <a:off x="990600" y="2667000"/>
            <a:ext cx="4343400" cy="1603075"/>
          </a:xfrm>
          <a:prstGeom prst="rect">
            <a:avLst/>
          </a:prstGeom>
          <a:noFill/>
          <a:ln w="9525">
            <a:noFill/>
            <a:miter lim="800000"/>
            <a:headEnd/>
            <a:tailEnd/>
          </a:ln>
        </p:spPr>
      </p:pic>
      <p:pic>
        <p:nvPicPr>
          <p:cNvPr id="5" name="Picture 4"/>
          <p:cNvPicPr/>
          <p:nvPr/>
        </p:nvPicPr>
        <p:blipFill>
          <a:blip r:embed="rId3"/>
          <a:srcRect r="46227" b="44396"/>
          <a:stretch>
            <a:fillRect/>
          </a:stretch>
        </p:blipFill>
        <p:spPr bwMode="auto">
          <a:xfrm>
            <a:off x="1828800" y="5334000"/>
            <a:ext cx="4038600" cy="1524000"/>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30352" y="914400"/>
            <a:ext cx="7772400" cy="5105400"/>
          </a:xfrm>
        </p:spPr>
        <p:txBody>
          <a:bodyPr>
            <a:normAutofit/>
          </a:bodyPr>
          <a:lstStyle/>
          <a:p>
            <a:r>
              <a:rPr lang="en-US" dirty="0" smtClean="0"/>
              <a:t>3.Database Menu- It allows you to compare schema objects between two databases</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On the Database&gt;&gt;Monitor&gt;Session browser- The developer can track which sessions are locking &amp; even the objects that are causing the locks.</a:t>
            </a:r>
            <a:endParaRPr lang="en-US" dirty="0"/>
          </a:p>
        </p:txBody>
      </p:sp>
      <p:pic>
        <p:nvPicPr>
          <p:cNvPr id="4" name="Picture 3"/>
          <p:cNvPicPr/>
          <p:nvPr/>
        </p:nvPicPr>
        <p:blipFill>
          <a:blip r:embed="rId2"/>
          <a:srcRect r="26780"/>
          <a:stretch>
            <a:fillRect/>
          </a:stretch>
        </p:blipFill>
        <p:spPr bwMode="auto">
          <a:xfrm>
            <a:off x="2057400" y="1600200"/>
            <a:ext cx="4345916" cy="2518913"/>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04800"/>
            <a:ext cx="7772400" cy="131064"/>
          </a:xfrm>
        </p:spPr>
        <p:txBody>
          <a:bodyPr/>
          <a:lstStyle/>
          <a:p>
            <a:endParaRPr lang="en-US" dirty="0"/>
          </a:p>
        </p:txBody>
      </p:sp>
      <p:sp>
        <p:nvSpPr>
          <p:cNvPr id="3" name="Text Placeholder 2"/>
          <p:cNvSpPr>
            <a:spLocks noGrp="1"/>
          </p:cNvSpPr>
          <p:nvPr>
            <p:ph type="body" idx="1"/>
          </p:nvPr>
        </p:nvSpPr>
        <p:spPr>
          <a:xfrm>
            <a:off x="533400" y="381000"/>
            <a:ext cx="7769352" cy="5410200"/>
          </a:xfrm>
        </p:spPr>
        <p:txBody>
          <a:bodyPr>
            <a:normAutofit fontScale="92500" lnSpcReduction="20000"/>
          </a:bodyPr>
          <a:lstStyle/>
          <a:p>
            <a:r>
              <a:rPr lang="en-US" dirty="0" smtClean="0"/>
              <a:t>4.Schema Browser-</a:t>
            </a:r>
          </a:p>
          <a:p>
            <a:r>
              <a:rPr lang="en-US" dirty="0" smtClean="0"/>
              <a:t>The schema browser is </a:t>
            </a:r>
          </a:p>
          <a:p>
            <a:r>
              <a:rPr lang="en-US" dirty="0" smtClean="0"/>
              <a:t>able to display all the</a:t>
            </a:r>
          </a:p>
          <a:p>
            <a:r>
              <a:rPr lang="en-US" dirty="0" smtClean="0"/>
              <a:t> database objects </a:t>
            </a:r>
            <a:r>
              <a:rPr lang="en-US" dirty="0" err="1" smtClean="0"/>
              <a:t>eg</a:t>
            </a:r>
            <a:r>
              <a:rPr lang="en-US" dirty="0" smtClean="0"/>
              <a:t>:</a:t>
            </a:r>
          </a:p>
          <a:p>
            <a:pPr>
              <a:buFont typeface="Arial" pitchFamily="34" charset="0"/>
              <a:buChar char="•"/>
            </a:pPr>
            <a:r>
              <a:rPr lang="en-US" dirty="0" smtClean="0"/>
              <a:t>Tables</a:t>
            </a:r>
          </a:p>
          <a:p>
            <a:pPr>
              <a:buFont typeface="Arial" pitchFamily="34" charset="0"/>
              <a:buChar char="•"/>
            </a:pPr>
            <a:r>
              <a:rPr lang="en-US" dirty="0" smtClean="0"/>
              <a:t>Views</a:t>
            </a:r>
          </a:p>
          <a:p>
            <a:pPr>
              <a:buFont typeface="Arial" pitchFamily="34" charset="0"/>
              <a:buChar char="•"/>
            </a:pPr>
            <a:r>
              <a:rPr lang="en-US" dirty="0" smtClean="0"/>
              <a:t>Synonyms</a:t>
            </a:r>
          </a:p>
          <a:p>
            <a:pPr>
              <a:buFont typeface="Arial" pitchFamily="34" charset="0"/>
              <a:buChar char="•"/>
            </a:pPr>
            <a:r>
              <a:rPr lang="en-US" dirty="0" smtClean="0"/>
              <a:t>Procedures</a:t>
            </a:r>
          </a:p>
          <a:p>
            <a:pPr>
              <a:buFont typeface="Arial" pitchFamily="34" charset="0"/>
              <a:buChar char="•"/>
            </a:pPr>
            <a:r>
              <a:rPr lang="en-US" dirty="0" smtClean="0"/>
              <a:t>Functions</a:t>
            </a:r>
          </a:p>
          <a:p>
            <a:pPr>
              <a:buFont typeface="Arial" pitchFamily="34" charset="0"/>
              <a:buChar char="•"/>
            </a:pPr>
            <a:r>
              <a:rPr lang="en-US" dirty="0" smtClean="0"/>
              <a:t>Packages</a:t>
            </a:r>
          </a:p>
          <a:p>
            <a:pPr>
              <a:buFont typeface="Arial" pitchFamily="34" charset="0"/>
              <a:buChar char="•"/>
            </a:pPr>
            <a:r>
              <a:rPr lang="en-US" dirty="0" smtClean="0"/>
              <a:t>Types</a:t>
            </a:r>
          </a:p>
          <a:p>
            <a:pPr>
              <a:buFont typeface="Arial" pitchFamily="34" charset="0"/>
              <a:buChar char="•"/>
            </a:pPr>
            <a:r>
              <a:rPr lang="en-US" dirty="0" smtClean="0"/>
              <a:t>Triggers</a:t>
            </a:r>
          </a:p>
          <a:p>
            <a:pPr>
              <a:buFont typeface="Arial" pitchFamily="34" charset="0"/>
              <a:buChar char="•"/>
            </a:pPr>
            <a:r>
              <a:rPr lang="en-US" dirty="0" smtClean="0"/>
              <a:t>Indexes</a:t>
            </a:r>
          </a:p>
          <a:p>
            <a:pPr>
              <a:buFont typeface="Arial" pitchFamily="34" charset="0"/>
              <a:buChar char="•"/>
            </a:pPr>
            <a:r>
              <a:rPr lang="en-US" dirty="0" smtClean="0"/>
              <a:t>Constraints</a:t>
            </a:r>
          </a:p>
          <a:p>
            <a:pPr>
              <a:buFont typeface="Arial" pitchFamily="34" charset="0"/>
              <a:buChar char="•"/>
            </a:pPr>
            <a:r>
              <a:rPr lang="en-US" dirty="0" smtClean="0"/>
              <a:t>Sequences</a:t>
            </a:r>
          </a:p>
          <a:p>
            <a:endParaRPr lang="en-US" dirty="0" smtClean="0"/>
          </a:p>
          <a:p>
            <a:r>
              <a:rPr lang="en-US" dirty="0" smtClean="0"/>
              <a:t> </a:t>
            </a:r>
            <a:r>
              <a:rPr lang="en-US" dirty="0" smtClean="0"/>
              <a:t>  </a:t>
            </a:r>
            <a:endParaRPr lang="en-US" dirty="0"/>
          </a:p>
        </p:txBody>
      </p:sp>
      <p:pic>
        <p:nvPicPr>
          <p:cNvPr id="4" name="Picture 3"/>
          <p:cNvPicPr/>
          <p:nvPr/>
        </p:nvPicPr>
        <p:blipFill>
          <a:blip r:embed="rId3"/>
          <a:srcRect r="21034" b="19121"/>
          <a:stretch>
            <a:fillRect/>
          </a:stretch>
        </p:blipFill>
        <p:spPr bwMode="auto">
          <a:xfrm>
            <a:off x="3505200" y="685800"/>
            <a:ext cx="4690973" cy="2700068"/>
          </a:xfrm>
          <a:prstGeom prst="rect">
            <a:avLst/>
          </a:prstGeom>
          <a:noFill/>
          <a:ln w="9525">
            <a:noFill/>
            <a:miter lim="800000"/>
            <a:headEnd/>
            <a:tailEnd/>
          </a:ln>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126</TotalTime>
  <Words>1025</Words>
  <Application>Microsoft Office PowerPoint</Application>
  <PresentationFormat>On-screen Show (4:3)</PresentationFormat>
  <Paragraphs>106</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Flow</vt:lpstr>
      <vt:lpstr>TOAD</vt:lpstr>
      <vt:lpstr>INTRODUCTION TO TOAD(Tools for Oracle Application Development)</vt:lpstr>
      <vt:lpstr>Why Toad?</vt:lpstr>
      <vt:lpstr>Slide 4</vt:lpstr>
      <vt:lpstr>TOAD KEY FEATURES</vt:lpstr>
      <vt:lpstr>Slide 6</vt:lpstr>
      <vt:lpstr>TOAD MENUS</vt:lpstr>
      <vt:lpstr>Slide 8</vt:lpstr>
      <vt:lpstr>Slide 9</vt:lpstr>
      <vt:lpstr>Slide 10</vt:lpstr>
      <vt:lpstr>Slide 11</vt:lpstr>
      <vt:lpstr>UPDATES IN TOAD</vt:lpstr>
      <vt:lpstr>Slide 13</vt:lpstr>
      <vt:lpstr>Slide 14</vt:lpstr>
    </vt:vector>
  </TitlesOfParts>
  <Company>HP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TOAD(Tools for Oracle Application Development)</dc:title>
  <dc:creator>HP</dc:creator>
  <cp:lastModifiedBy>HP</cp:lastModifiedBy>
  <cp:revision>24</cp:revision>
  <dcterms:created xsi:type="dcterms:W3CDTF">2018-09-25T08:26:43Z</dcterms:created>
  <dcterms:modified xsi:type="dcterms:W3CDTF">2018-09-25T10:32:45Z</dcterms:modified>
</cp:coreProperties>
</file>