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8" r:id="rId17"/>
    <p:sldId id="271" r:id="rId18"/>
    <p:sldId id="272" r:id="rId19"/>
    <p:sldId id="273" r:id="rId20"/>
    <p:sldId id="274" r:id="rId21"/>
    <p:sldId id="275" r:id="rId22"/>
    <p:sldId id="276" r:id="rId23"/>
    <p:sldId id="277"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FFABFD8-5BE7-420B-8979-91B69E12A094}" type="datetimeFigureOut">
              <a:rPr lang="en-US" smtClean="0"/>
              <a:t>25-Sep-18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B2EA827-0BF5-496C-ABED-26AD6681B42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FABFD8-5BE7-420B-8979-91B69E12A094}" type="datetimeFigureOut">
              <a:rPr lang="en-US" smtClean="0"/>
              <a:t>25-Sep-18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EA827-0BF5-496C-ABED-26AD6681B42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FABFD8-5BE7-420B-8979-91B69E12A094}" type="datetimeFigureOut">
              <a:rPr lang="en-US" smtClean="0"/>
              <a:t>25-Sep-18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EA827-0BF5-496C-ABED-26AD6681B42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FABFD8-5BE7-420B-8979-91B69E12A094}" type="datetimeFigureOut">
              <a:rPr lang="en-US" smtClean="0"/>
              <a:t>25-Sep-18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EA827-0BF5-496C-ABED-26AD6681B42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FFABFD8-5BE7-420B-8979-91B69E12A094}" type="datetimeFigureOut">
              <a:rPr lang="en-US" smtClean="0"/>
              <a:t>25-Sep-18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EA827-0BF5-496C-ABED-26AD6681B42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FFABFD8-5BE7-420B-8979-91B69E12A094}" type="datetimeFigureOut">
              <a:rPr lang="en-US" smtClean="0"/>
              <a:t>25-Sep-18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EA827-0BF5-496C-ABED-26AD6681B42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FFABFD8-5BE7-420B-8979-91B69E12A094}" type="datetimeFigureOut">
              <a:rPr lang="en-US" smtClean="0"/>
              <a:t>25-Sep-18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2EA827-0BF5-496C-ABED-26AD6681B42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FFABFD8-5BE7-420B-8979-91B69E12A094}" type="datetimeFigureOut">
              <a:rPr lang="en-US" smtClean="0"/>
              <a:t>25-Sep-18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2EA827-0BF5-496C-ABED-26AD6681B42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ABFD8-5BE7-420B-8979-91B69E12A094}" type="datetimeFigureOut">
              <a:rPr lang="en-US" smtClean="0"/>
              <a:t>25-Sep-18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2EA827-0BF5-496C-ABED-26AD6681B42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FFABFD8-5BE7-420B-8979-91B69E12A094}" type="datetimeFigureOut">
              <a:rPr lang="en-US" smtClean="0"/>
              <a:t>25-Sep-18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EA827-0BF5-496C-ABED-26AD6681B42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FFABFD8-5BE7-420B-8979-91B69E12A094}" type="datetimeFigureOut">
              <a:rPr lang="en-US" smtClean="0"/>
              <a:t>25-Sep-18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B2EA827-0BF5-496C-ABED-26AD6681B420}"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FFABFD8-5BE7-420B-8979-91B69E12A094}" type="datetimeFigureOut">
              <a:rPr lang="en-US" smtClean="0"/>
              <a:t>25-Sep-18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2EA827-0BF5-496C-ABED-26AD6681B420}"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390650"/>
          </a:xfrm>
        </p:spPr>
        <p:txBody>
          <a:bodyPr>
            <a:normAutofit fontScale="90000"/>
          </a:bodyPr>
          <a:lstStyle/>
          <a:p>
            <a:r>
              <a:rPr lang="en-GB" b="1" dirty="0"/>
              <a:t>TURNKEY AFRICA </a:t>
            </a:r>
            <a:r>
              <a:rPr lang="en-GB" b="1" dirty="0" smtClean="0"/>
              <a:t>LTD JIRA </a:t>
            </a:r>
            <a:r>
              <a:rPr lang="en-GB" b="1" dirty="0"/>
              <a:t>TRAINING DOCUMENTATION</a:t>
            </a:r>
            <a:r>
              <a:rPr lang="en-US" b="1" dirty="0"/>
              <a:t/>
            </a:r>
            <a:br>
              <a:rPr lang="en-US" b="1" dirty="0"/>
            </a:br>
            <a:endParaRPr lang="en-US" dirty="0"/>
          </a:p>
        </p:txBody>
      </p:sp>
      <p:sp>
        <p:nvSpPr>
          <p:cNvPr id="3" name="Subtitle 2"/>
          <p:cNvSpPr>
            <a:spLocks noGrp="1"/>
          </p:cNvSpPr>
          <p:nvPr>
            <p:ph type="subTitle" idx="1"/>
          </p:nvPr>
        </p:nvSpPr>
        <p:spPr/>
        <p:txBody>
          <a:bodyPr>
            <a:normAutofit/>
          </a:bodyPr>
          <a:lstStyle/>
          <a:p>
            <a:pPr algn="l"/>
            <a:r>
              <a:rPr lang="en-GB" sz="2000" dirty="0"/>
              <a:t>Prepared by – Humphrey </a:t>
            </a:r>
            <a:r>
              <a:rPr lang="en-GB" sz="2000" dirty="0" err="1"/>
              <a:t>Mokaya</a:t>
            </a:r>
            <a:r>
              <a:rPr lang="en-GB" sz="2000" dirty="0"/>
              <a:t> &amp; Corrine </a:t>
            </a:r>
            <a:r>
              <a:rPr lang="en-GB" sz="2000" dirty="0" err="1"/>
              <a:t>Achola</a:t>
            </a:r>
            <a:endParaRPr lang="en-US" sz="2000" dirty="0"/>
          </a:p>
          <a:p>
            <a:pPr algn="l"/>
            <a:r>
              <a:rPr lang="en-GB" sz="2000" dirty="0"/>
              <a:t>Presenter – </a:t>
            </a:r>
            <a:r>
              <a:rPr lang="en-GB" sz="2000" dirty="0" err="1"/>
              <a:t>Venessa</a:t>
            </a:r>
            <a:r>
              <a:rPr lang="en-GB" sz="2000" dirty="0"/>
              <a:t> </a:t>
            </a:r>
            <a:r>
              <a:rPr lang="en-GB" sz="2000" dirty="0" err="1" smtClean="0"/>
              <a:t>Sila</a:t>
            </a:r>
            <a:endParaRPr lang="en-GB" sz="2000" dirty="0" smtClean="0"/>
          </a:p>
          <a:p>
            <a:pPr algn="l"/>
            <a:endParaRPr lang="en-US" sz="2000" dirty="0"/>
          </a:p>
          <a:p>
            <a:r>
              <a:rPr lang="en-US" sz="2000" dirty="0" smtClean="0"/>
              <a:t>27/09/2018</a:t>
            </a:r>
            <a:endParaRPr lang="en-US" sz="2000" dirty="0"/>
          </a:p>
        </p:txBody>
      </p:sp>
      <p:pic>
        <p:nvPicPr>
          <p:cNvPr id="4" name="Picture 3"/>
          <p:cNvPicPr/>
          <p:nvPr/>
        </p:nvPicPr>
        <p:blipFill>
          <a:blip r:embed="rId2"/>
          <a:stretch>
            <a:fillRect/>
          </a:stretch>
        </p:blipFill>
        <p:spPr>
          <a:xfrm>
            <a:off x="3082636" y="193964"/>
            <a:ext cx="2190750" cy="914400"/>
          </a:xfrm>
          <a:prstGeom prst="rect">
            <a:avLst/>
          </a:prstGeom>
        </p:spPr>
      </p:pic>
    </p:spTree>
    <p:extLst>
      <p:ext uri="{BB962C8B-B14F-4D97-AF65-F5344CB8AC3E}">
        <p14:creationId xmlns:p14="http://schemas.microsoft.com/office/powerpoint/2010/main" val="3777729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lvl="3" algn="ctr" rtl="0">
              <a:spcBef>
                <a:spcPct val="0"/>
              </a:spcBef>
            </a:pPr>
            <a:r>
              <a:rPr lang="en-GB" sz="4000" b="1" dirty="0"/>
              <a:t>How to create </a:t>
            </a:r>
            <a:r>
              <a:rPr lang="en-GB" sz="4000" b="1" dirty="0" smtClean="0"/>
              <a:t>a Sub-Task </a:t>
            </a:r>
            <a:r>
              <a:rPr lang="en-US" b="1" dirty="0"/>
              <a:t/>
            </a:r>
            <a:br>
              <a:rPr lang="en-US" b="1" dirty="0"/>
            </a:br>
            <a:endParaRPr lang="en-US" dirty="0"/>
          </a:p>
        </p:txBody>
      </p:sp>
      <p:sp>
        <p:nvSpPr>
          <p:cNvPr id="3" name="Content Placeholder 2"/>
          <p:cNvSpPr>
            <a:spLocks noGrp="1"/>
          </p:cNvSpPr>
          <p:nvPr>
            <p:ph idx="1"/>
          </p:nvPr>
        </p:nvSpPr>
        <p:spPr>
          <a:xfrm>
            <a:off x="457200" y="1371600"/>
            <a:ext cx="8229600" cy="4953000"/>
          </a:xfrm>
        </p:spPr>
        <p:txBody>
          <a:bodyPr/>
          <a:lstStyle/>
          <a:p>
            <a:pPr marL="0" indent="0">
              <a:buNone/>
            </a:pPr>
            <a:r>
              <a:rPr lang="en-GB" sz="2000" dirty="0"/>
              <a:t>To create sub-task in JIRA, you have to select an issue in which you want to assign the sub-task. Under the issue window, click on </a:t>
            </a:r>
            <a:r>
              <a:rPr lang="en-GB" sz="2000" b="1" dirty="0"/>
              <a:t>Assign more</a:t>
            </a:r>
            <a:r>
              <a:rPr lang="en-GB" sz="2000" dirty="0"/>
              <a:t> option, and then click on </a:t>
            </a:r>
            <a:r>
              <a:rPr lang="en-GB" sz="2000" b="1" dirty="0"/>
              <a:t>create sub-task</a:t>
            </a:r>
            <a:r>
              <a:rPr lang="en-GB" sz="2000" dirty="0"/>
              <a:t> as shown in the screenshot below. You can also select </a:t>
            </a:r>
            <a:r>
              <a:rPr lang="en-GB" sz="2000" b="1" dirty="0"/>
              <a:t>convert to sub-task </a:t>
            </a:r>
            <a:r>
              <a:rPr lang="en-GB" sz="2000" dirty="0"/>
              <a:t>under same tab to convert the parent issue into a sub-task. </a:t>
            </a:r>
            <a:endParaRPr lang="en-US" sz="2000" dirty="0"/>
          </a:p>
          <a:p>
            <a:pPr marL="0"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76600"/>
            <a:ext cx="83058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7757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755" y="304800"/>
            <a:ext cx="8229600" cy="1036638"/>
          </a:xfrm>
        </p:spPr>
        <p:txBody>
          <a:bodyPr>
            <a:normAutofit fontScale="90000"/>
          </a:bodyPr>
          <a:lstStyle/>
          <a:p>
            <a:r>
              <a:rPr lang="en-GB" b="1" dirty="0" smtClean="0"/>
              <a:t>How to create a Sub-Task</a:t>
            </a:r>
            <a:r>
              <a:rPr lang="en-US" b="1" dirty="0" smtClean="0"/>
              <a:t/>
            </a:r>
            <a:br>
              <a:rPr lang="en-US" b="1" dirty="0" smtClean="0"/>
            </a:br>
            <a:endParaRPr lang="en-US" dirty="0"/>
          </a:p>
        </p:txBody>
      </p:sp>
      <p:sp>
        <p:nvSpPr>
          <p:cNvPr id="3" name="Content Placeholder 2"/>
          <p:cNvSpPr>
            <a:spLocks noGrp="1"/>
          </p:cNvSpPr>
          <p:nvPr>
            <p:ph idx="1"/>
          </p:nvPr>
        </p:nvSpPr>
        <p:spPr>
          <a:xfrm>
            <a:off x="457200" y="1295400"/>
            <a:ext cx="8229600" cy="5029200"/>
          </a:xfrm>
        </p:spPr>
        <p:txBody>
          <a:bodyPr/>
          <a:lstStyle/>
          <a:p>
            <a:pPr marL="0" indent="0">
              <a:buNone/>
            </a:pPr>
            <a:r>
              <a:rPr lang="en-GB" sz="2400" dirty="0"/>
              <a:t>Once you click on </a:t>
            </a:r>
            <a:r>
              <a:rPr lang="en-GB" sz="2400" b="1" dirty="0"/>
              <a:t>Create Sub-Task</a:t>
            </a:r>
            <a:r>
              <a:rPr lang="en-GB" sz="2400" dirty="0"/>
              <a:t>, a window will pop up to add sub-task issue. Fill in the details about the sub-task and click on </a:t>
            </a:r>
            <a:r>
              <a:rPr lang="en-GB" sz="2400" b="1" dirty="0"/>
              <a:t>Create </a:t>
            </a:r>
            <a:r>
              <a:rPr lang="en-GB" sz="2400" dirty="0"/>
              <a:t>as shown in below screen-shot,</a:t>
            </a:r>
            <a:r>
              <a:rPr lang="en-GB" sz="2400" b="1" dirty="0"/>
              <a:t> </a:t>
            </a:r>
            <a:r>
              <a:rPr lang="en-GB" sz="2400" dirty="0"/>
              <a:t>and this will create sub-task for the parent issue.</a:t>
            </a:r>
            <a:endParaRPr lang="en-US" sz="2400" dirty="0"/>
          </a:p>
          <a:p>
            <a:pPr marL="0" indent="0">
              <a:buNone/>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57982"/>
            <a:ext cx="7793182" cy="2838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8798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How to create a Sub-Task</a:t>
            </a:r>
            <a:endParaRPr lang="en-US" dirty="0"/>
          </a:p>
        </p:txBody>
      </p:sp>
      <p:sp>
        <p:nvSpPr>
          <p:cNvPr id="3" name="Content Placeholder 2"/>
          <p:cNvSpPr>
            <a:spLocks noGrp="1"/>
          </p:cNvSpPr>
          <p:nvPr>
            <p:ph idx="1"/>
          </p:nvPr>
        </p:nvSpPr>
        <p:spPr/>
        <p:txBody>
          <a:bodyPr>
            <a:normAutofit fontScale="92500"/>
          </a:bodyPr>
          <a:lstStyle/>
          <a:p>
            <a:pPr marL="0" indent="0">
              <a:buNone/>
            </a:pPr>
            <a:r>
              <a:rPr lang="en-GB" dirty="0"/>
              <a:t>Some important points to remember while creating Sub-Task </a:t>
            </a:r>
            <a:endParaRPr lang="en-US" dirty="0"/>
          </a:p>
          <a:p>
            <a:pPr lvl="0"/>
            <a:r>
              <a:rPr lang="en-GB" dirty="0"/>
              <a:t>You can have as many sub-task as needed under an Issue </a:t>
            </a:r>
            <a:endParaRPr lang="en-US" dirty="0"/>
          </a:p>
          <a:p>
            <a:pPr lvl="0"/>
            <a:r>
              <a:rPr lang="en-GB" dirty="0"/>
              <a:t>You cannot have a sub-task for a sub-task </a:t>
            </a:r>
            <a:endParaRPr lang="en-US" dirty="0"/>
          </a:p>
          <a:p>
            <a:pPr lvl="0"/>
            <a:r>
              <a:rPr lang="en-GB" dirty="0"/>
              <a:t>Once a sub-task is created under a parent, parent cannot be converted into a sub-task </a:t>
            </a:r>
            <a:endParaRPr lang="en-US" dirty="0"/>
          </a:p>
          <a:p>
            <a:pPr lvl="0"/>
            <a:r>
              <a:rPr lang="en-GB" dirty="0"/>
              <a:t>A sub-task can however be converted into a parent issue </a:t>
            </a:r>
            <a:endParaRPr lang="en-US" dirty="0"/>
          </a:p>
          <a:p>
            <a:pPr lvl="0"/>
            <a:r>
              <a:rPr lang="en-GB" dirty="0"/>
              <a:t>You can work on your sub-task without having navigating away from the parent issue </a:t>
            </a:r>
            <a:endParaRPr lang="en-US" dirty="0"/>
          </a:p>
          <a:p>
            <a:pPr marL="0" indent="0">
              <a:buNone/>
            </a:pPr>
            <a:endParaRPr lang="en-US" dirty="0"/>
          </a:p>
        </p:txBody>
      </p:sp>
    </p:spTree>
    <p:extLst>
      <p:ext uri="{BB962C8B-B14F-4D97-AF65-F5344CB8AC3E}">
        <p14:creationId xmlns:p14="http://schemas.microsoft.com/office/powerpoint/2010/main" val="495967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t>WorkFlows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GB" dirty="0"/>
              <a:t>A JIRA workflow is a set of statuses and transitions that an issue goes through during its lifecycle. JIRA workflow encompasses </a:t>
            </a:r>
            <a:r>
              <a:rPr lang="en-GB" dirty="0" smtClean="0"/>
              <a:t>the stages below </a:t>
            </a:r>
            <a:r>
              <a:rPr lang="en-GB" dirty="0"/>
              <a:t>once the issue is created. </a:t>
            </a:r>
            <a:endParaRPr lang="en-US" dirty="0"/>
          </a:p>
          <a:p>
            <a:pPr lvl="0"/>
            <a:r>
              <a:rPr lang="en-GB" dirty="0"/>
              <a:t>Create Issue </a:t>
            </a:r>
            <a:endParaRPr lang="en-GB" dirty="0" smtClean="0"/>
          </a:p>
          <a:p>
            <a:r>
              <a:rPr lang="en-GB" dirty="0" smtClean="0"/>
              <a:t>Assign SME Issue </a:t>
            </a:r>
            <a:endParaRPr lang="en-US" dirty="0"/>
          </a:p>
          <a:p>
            <a:pPr lvl="0"/>
            <a:r>
              <a:rPr lang="en-GB" dirty="0" smtClean="0"/>
              <a:t>CS Testing </a:t>
            </a:r>
            <a:endParaRPr lang="en-US" dirty="0"/>
          </a:p>
          <a:p>
            <a:pPr lvl="0"/>
            <a:r>
              <a:rPr lang="en-GB" dirty="0"/>
              <a:t>In development </a:t>
            </a:r>
            <a:endParaRPr lang="en-GB" dirty="0" smtClean="0"/>
          </a:p>
          <a:p>
            <a:r>
              <a:rPr lang="en-GB" dirty="0" smtClean="0"/>
              <a:t>Resolved Issue </a:t>
            </a:r>
            <a:endParaRPr lang="en-US" dirty="0"/>
          </a:p>
          <a:p>
            <a:pPr lvl="0"/>
            <a:r>
              <a:rPr lang="en-GB" dirty="0"/>
              <a:t>Re-Opened Issue </a:t>
            </a:r>
            <a:endParaRPr lang="en-US" dirty="0"/>
          </a:p>
          <a:p>
            <a:pPr lvl="0"/>
            <a:r>
              <a:rPr lang="en-GB" dirty="0"/>
              <a:t>Close Issue </a:t>
            </a:r>
            <a:endParaRPr lang="en-US" dirty="0"/>
          </a:p>
          <a:p>
            <a:endParaRPr lang="en-US" dirty="0"/>
          </a:p>
        </p:txBody>
      </p:sp>
    </p:spTree>
    <p:extLst>
      <p:ext uri="{BB962C8B-B14F-4D97-AF65-F5344CB8AC3E}">
        <p14:creationId xmlns:p14="http://schemas.microsoft.com/office/powerpoint/2010/main" val="3077246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GB" b="1" dirty="0"/>
              <a:t>Use of Clone </a:t>
            </a:r>
            <a:r>
              <a:rPr lang="en-GB" b="1" dirty="0" smtClean="0"/>
              <a:t>in </a:t>
            </a:r>
            <a:r>
              <a:rPr lang="en-GB" b="1" dirty="0"/>
              <a:t>JIRA </a:t>
            </a:r>
            <a:endParaRPr lang="en-US" b="1" dirty="0"/>
          </a:p>
        </p:txBody>
      </p:sp>
      <p:sp>
        <p:nvSpPr>
          <p:cNvPr id="3" name="Content Placeholder 2"/>
          <p:cNvSpPr>
            <a:spLocks noGrp="1"/>
          </p:cNvSpPr>
          <p:nvPr>
            <p:ph idx="1"/>
          </p:nvPr>
        </p:nvSpPr>
        <p:spPr>
          <a:xfrm>
            <a:off x="457200" y="1371600"/>
            <a:ext cx="8229600" cy="4953000"/>
          </a:xfrm>
        </p:spPr>
        <p:txBody>
          <a:bodyPr>
            <a:normAutofit/>
          </a:bodyPr>
          <a:lstStyle/>
          <a:p>
            <a:pPr marL="0" indent="0">
              <a:buNone/>
            </a:pPr>
            <a:r>
              <a:rPr lang="en-US" dirty="0"/>
              <a:t>In JIRA, you can </a:t>
            </a:r>
            <a:r>
              <a:rPr lang="en-US" dirty="0" smtClean="0"/>
              <a:t>clone an issue – the main </a:t>
            </a:r>
            <a:r>
              <a:rPr lang="en-US" dirty="0"/>
              <a:t>advantage of cloning an issue is </a:t>
            </a:r>
            <a:r>
              <a:rPr lang="en-US" dirty="0" smtClean="0"/>
              <a:t>that </a:t>
            </a:r>
            <a:r>
              <a:rPr lang="en-US" dirty="0"/>
              <a:t>different </a:t>
            </a:r>
            <a:r>
              <a:rPr lang="en-US" dirty="0" smtClean="0"/>
              <a:t>teams can </a:t>
            </a:r>
            <a:r>
              <a:rPr lang="en-US" dirty="0"/>
              <a:t>work separately on the issue and resolve the issue </a:t>
            </a:r>
            <a:r>
              <a:rPr lang="en-US" dirty="0" smtClean="0"/>
              <a:t>quicker.</a:t>
            </a:r>
            <a:endParaRPr lang="en-US" dirty="0"/>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685309"/>
            <a:ext cx="7848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2614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71" y="533400"/>
            <a:ext cx="8229600" cy="438912"/>
          </a:xfrm>
        </p:spPr>
        <p:txBody>
          <a:bodyPr>
            <a:normAutofit fontScale="90000"/>
          </a:bodyPr>
          <a:lstStyle/>
          <a:p>
            <a:r>
              <a:rPr lang="en-GB" b="1" dirty="0" smtClean="0"/>
              <a:t>Use of Move and Link in JIRA </a:t>
            </a:r>
            <a:endParaRPr lang="en-US" dirty="0"/>
          </a:p>
        </p:txBody>
      </p:sp>
      <p:sp>
        <p:nvSpPr>
          <p:cNvPr id="3" name="Content Placeholder 2"/>
          <p:cNvSpPr>
            <a:spLocks noGrp="1"/>
          </p:cNvSpPr>
          <p:nvPr>
            <p:ph idx="1"/>
          </p:nvPr>
        </p:nvSpPr>
        <p:spPr>
          <a:xfrm>
            <a:off x="457200" y="1066800"/>
            <a:ext cx="8229600" cy="5257800"/>
          </a:xfrm>
        </p:spPr>
        <p:txBody>
          <a:bodyPr/>
          <a:lstStyle/>
          <a:p>
            <a:r>
              <a:rPr lang="en-US" sz="2800" dirty="0" smtClean="0"/>
              <a:t>Move –enables you to tag an issue to the correct project if it had been captured under wrong project</a:t>
            </a:r>
          </a:p>
          <a:p>
            <a:r>
              <a:rPr lang="en-US" sz="2800" dirty="0" smtClean="0"/>
              <a:t>Linking –enables you to link an issue to another tool used for reporting issues </a:t>
            </a:r>
            <a:r>
              <a:rPr lang="en-US" sz="2800" dirty="0" err="1" smtClean="0"/>
              <a:t>e.g</a:t>
            </a:r>
            <a:r>
              <a:rPr lang="en-US" sz="2800" dirty="0" smtClean="0"/>
              <a:t>  </a:t>
            </a:r>
            <a:r>
              <a:rPr lang="en-US" sz="2800" dirty="0" err="1" smtClean="0"/>
              <a:t>Zendesk</a:t>
            </a:r>
            <a:r>
              <a:rPr lang="en-US" sz="2800" dirty="0" smtClean="0"/>
              <a:t> </a:t>
            </a:r>
          </a:p>
          <a:p>
            <a:pPr marL="0" indent="0">
              <a:buNone/>
            </a:pP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602182"/>
            <a:ext cx="7714343"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443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fontScale="90000"/>
          </a:bodyPr>
          <a:lstStyle/>
          <a:p>
            <a:r>
              <a:rPr lang="en-GB" sz="4900" b="1" dirty="0"/>
              <a:t>Filters</a:t>
            </a:r>
            <a:r>
              <a:rPr lang="en-US" dirty="0"/>
              <a:t/>
            </a:r>
            <a:br>
              <a:rPr lang="en-US" dirty="0"/>
            </a:br>
            <a:endParaRPr lang="en-US" dirty="0"/>
          </a:p>
        </p:txBody>
      </p:sp>
      <p:sp>
        <p:nvSpPr>
          <p:cNvPr id="3" name="Content Placeholder 2"/>
          <p:cNvSpPr>
            <a:spLocks noGrp="1"/>
          </p:cNvSpPr>
          <p:nvPr>
            <p:ph idx="1"/>
          </p:nvPr>
        </p:nvSpPr>
        <p:spPr>
          <a:xfrm>
            <a:off x="457200" y="1295400"/>
            <a:ext cx="8229600" cy="5105400"/>
          </a:xfrm>
        </p:spPr>
        <p:txBody>
          <a:bodyPr/>
          <a:lstStyle/>
          <a:p>
            <a:pPr marL="0" indent="0">
              <a:buNone/>
            </a:pPr>
            <a:r>
              <a:rPr lang="en-GB" sz="2400" dirty="0"/>
              <a:t>You can also set filters other than default filters to filter the issues. The filters that you can use are</a:t>
            </a:r>
            <a:r>
              <a:rPr lang="en-GB" sz="2400" b="1" dirty="0"/>
              <a:t> date, component, priority, resolution and so on</a:t>
            </a:r>
            <a:r>
              <a:rPr lang="en-GB" sz="2400" b="1" dirty="0" smtClean="0"/>
              <a:t>.</a:t>
            </a:r>
            <a:endParaRPr lang="en-US" sz="2400" dirty="0"/>
          </a:p>
          <a:p>
            <a:pPr marL="0" indent="0">
              <a:buNone/>
            </a:pP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19400"/>
            <a:ext cx="7924800" cy="291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3110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4000" b="1" dirty="0"/>
              <a:t>Features of a good ticket </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lvl="0"/>
            <a:r>
              <a:rPr lang="en-GB" dirty="0"/>
              <a:t>Short, precise and adequately descriptive subject of the ticket</a:t>
            </a:r>
            <a:endParaRPr lang="en-US" dirty="0"/>
          </a:p>
          <a:p>
            <a:pPr lvl="0"/>
            <a:r>
              <a:rPr lang="en-GB" dirty="0"/>
              <a:t>Clearly outlines all the steps taken to arrive at the scenario</a:t>
            </a:r>
            <a:endParaRPr lang="en-US" dirty="0"/>
          </a:p>
          <a:p>
            <a:pPr lvl="0"/>
            <a:r>
              <a:rPr lang="en-GB" dirty="0"/>
              <a:t>The description of the ticket to clear and exhaustive. This is to be done in such a way that the developer can read the description, understand it and work on it without having to sit with the BA whatsoever. </a:t>
            </a:r>
            <a:endParaRPr lang="en-US" dirty="0"/>
          </a:p>
          <a:p>
            <a:pPr lvl="0"/>
            <a:r>
              <a:rPr lang="en-GB" dirty="0"/>
              <a:t>Gives the schema and link to the application where the scenario can be re-generated from </a:t>
            </a:r>
            <a:endParaRPr lang="en-US" dirty="0"/>
          </a:p>
          <a:p>
            <a:pPr lvl="0"/>
            <a:r>
              <a:rPr lang="en-GB" dirty="0"/>
              <a:t>Error messages and scenario documentation to also be attached</a:t>
            </a:r>
            <a:endParaRPr lang="en-US" dirty="0"/>
          </a:p>
          <a:p>
            <a:pPr lvl="0"/>
            <a:r>
              <a:rPr lang="en-GB" dirty="0"/>
              <a:t>The right priority date has to be entered to enhance planning and issue prioritization.</a:t>
            </a:r>
            <a:endParaRPr lang="en-US" dirty="0"/>
          </a:p>
          <a:p>
            <a:pPr marL="0" indent="0">
              <a:buNone/>
            </a:pPr>
            <a:endParaRPr lang="en-US" dirty="0"/>
          </a:p>
        </p:txBody>
      </p:sp>
    </p:spTree>
    <p:extLst>
      <p:ext uri="{BB962C8B-B14F-4D97-AF65-F5344CB8AC3E}">
        <p14:creationId xmlns:p14="http://schemas.microsoft.com/office/powerpoint/2010/main" val="3720224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GB" b="1" dirty="0"/>
              <a:t>JIRA Agile </a:t>
            </a:r>
            <a:endParaRPr lang="en-US" b="1" dirty="0"/>
          </a:p>
        </p:txBody>
      </p:sp>
      <p:sp>
        <p:nvSpPr>
          <p:cNvPr id="3" name="Content Placeholder 2"/>
          <p:cNvSpPr>
            <a:spLocks noGrp="1"/>
          </p:cNvSpPr>
          <p:nvPr>
            <p:ph idx="1"/>
          </p:nvPr>
        </p:nvSpPr>
        <p:spPr>
          <a:xfrm>
            <a:off x="457200" y="1066800"/>
            <a:ext cx="8229600" cy="5257800"/>
          </a:xfrm>
        </p:spPr>
        <p:txBody>
          <a:bodyPr/>
          <a:lstStyle/>
          <a:p>
            <a:pPr marL="0" indent="0">
              <a:buNone/>
            </a:pPr>
            <a:r>
              <a:rPr lang="en-US" sz="2800" dirty="0"/>
              <a:t>Agile or Scrum method is generally used by development teams who follows a roadmap of planned features for upcoming versions of their product.</a:t>
            </a:r>
          </a:p>
          <a:p>
            <a:pPr marL="0" indent="0">
              <a:buNone/>
            </a:pP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24201"/>
            <a:ext cx="7467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4169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GB" b="1" dirty="0"/>
              <a:t>JIRA Scrum vs. JIRA </a:t>
            </a:r>
            <a:r>
              <a:rPr lang="en-GB" b="1" dirty="0" err="1"/>
              <a:t>Kanban</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34527542"/>
              </p:ext>
            </p:extLst>
          </p:nvPr>
        </p:nvGraphicFramePr>
        <p:xfrm>
          <a:off x="381000" y="1600200"/>
          <a:ext cx="8305800" cy="4464146"/>
        </p:xfrm>
        <a:graphic>
          <a:graphicData uri="http://schemas.openxmlformats.org/drawingml/2006/table">
            <a:tbl>
              <a:tblPr firstRow="1" firstCol="1" bandRow="1">
                <a:tableStyleId>{5C22544A-7EE6-4342-B048-85BDC9FD1C3A}</a:tableStyleId>
              </a:tblPr>
              <a:tblGrid>
                <a:gridCol w="4152900"/>
                <a:gridCol w="4152900"/>
              </a:tblGrid>
              <a:tr h="312549">
                <a:tc>
                  <a:txBody>
                    <a:bodyPr/>
                    <a:lstStyle/>
                    <a:p>
                      <a:pPr marL="0" marR="0">
                        <a:lnSpc>
                          <a:spcPct val="150000"/>
                        </a:lnSpc>
                        <a:spcBef>
                          <a:spcPts val="0"/>
                        </a:spcBef>
                        <a:spcAft>
                          <a:spcPts val="0"/>
                        </a:spcAft>
                      </a:pPr>
                      <a:r>
                        <a:rPr lang="en-US" sz="1100" dirty="0">
                          <a:effectLst/>
                        </a:rPr>
                        <a:t>Scrum </a:t>
                      </a:r>
                      <a:endParaRPr lang="en-US" sz="1100" dirty="0">
                        <a:solidFill>
                          <a:srgbClr val="000000"/>
                        </a:solidFill>
                        <a:effectLst/>
                        <a:latin typeface="Calibri"/>
                        <a:ea typeface="Times New Roman"/>
                        <a:cs typeface="Times New Roman"/>
                      </a:endParaRPr>
                    </a:p>
                  </a:txBody>
                  <a:tcPr marL="9525" marR="9525" marT="9525" marB="9525" anchor="ctr"/>
                </a:tc>
                <a:tc>
                  <a:txBody>
                    <a:bodyPr/>
                    <a:lstStyle/>
                    <a:p>
                      <a:pPr marL="0" marR="0">
                        <a:lnSpc>
                          <a:spcPct val="150000"/>
                        </a:lnSpc>
                        <a:spcBef>
                          <a:spcPts val="0"/>
                        </a:spcBef>
                        <a:spcAft>
                          <a:spcPts val="0"/>
                        </a:spcAft>
                      </a:pPr>
                      <a:r>
                        <a:rPr lang="en-US" sz="1100">
                          <a:effectLst/>
                        </a:rPr>
                        <a:t>Kanban</a:t>
                      </a:r>
                      <a:endParaRPr lang="en-US" sz="1100">
                        <a:solidFill>
                          <a:srgbClr val="000000"/>
                        </a:solidFill>
                        <a:effectLst/>
                        <a:latin typeface="Calibri"/>
                        <a:ea typeface="Times New Roman"/>
                        <a:cs typeface="Times New Roman"/>
                      </a:endParaRPr>
                    </a:p>
                  </a:txBody>
                  <a:tcPr marL="9525" marR="9525" marT="9525" marB="9525" anchor="ctr"/>
                </a:tc>
              </a:tr>
              <a:tr h="1598129">
                <a:tc>
                  <a:txBody>
                    <a:bodyPr/>
                    <a:lstStyle/>
                    <a:p>
                      <a:pPr marL="0" marR="0">
                        <a:lnSpc>
                          <a:spcPct val="150000"/>
                        </a:lnSpc>
                        <a:spcBef>
                          <a:spcPts val="0"/>
                        </a:spcBef>
                        <a:spcAft>
                          <a:spcPts val="0"/>
                        </a:spcAft>
                      </a:pPr>
                      <a:r>
                        <a:rPr lang="en-US" sz="1100" b="0" dirty="0">
                          <a:effectLst/>
                        </a:rPr>
                        <a:t>Reports </a:t>
                      </a:r>
                    </a:p>
                    <a:p>
                      <a:pPr marL="0" marR="0">
                        <a:lnSpc>
                          <a:spcPct val="150000"/>
                        </a:lnSpc>
                        <a:spcBef>
                          <a:spcPts val="0"/>
                        </a:spcBef>
                        <a:spcAft>
                          <a:spcPts val="0"/>
                        </a:spcAft>
                      </a:pPr>
                      <a:r>
                        <a:rPr lang="en-US" sz="1100" dirty="0" err="1">
                          <a:effectLst/>
                        </a:rPr>
                        <a:t>Burndown</a:t>
                      </a:r>
                      <a:r>
                        <a:rPr lang="en-US" sz="1100" dirty="0">
                          <a:effectLst/>
                        </a:rPr>
                        <a:t> Chart: The chart shows all the changes and scope changed while the sprint is still on, other charts include Sprint Report, Velocity Chart, Epic Report, etc. </a:t>
                      </a:r>
                    </a:p>
                    <a:p>
                      <a:pPr marL="0" marR="0">
                        <a:lnSpc>
                          <a:spcPct val="150000"/>
                        </a:lnSpc>
                        <a:spcBef>
                          <a:spcPts val="0"/>
                        </a:spcBef>
                        <a:spcAft>
                          <a:spcPts val="0"/>
                        </a:spcAft>
                      </a:pPr>
                      <a:r>
                        <a:rPr lang="en-US" sz="1100" dirty="0">
                          <a:effectLst/>
                        </a:rPr>
                        <a:t> </a:t>
                      </a:r>
                      <a:endParaRPr lang="en-US" sz="1100" dirty="0">
                        <a:solidFill>
                          <a:srgbClr val="000000"/>
                        </a:solidFill>
                        <a:effectLst/>
                        <a:latin typeface="Calibri"/>
                        <a:ea typeface="Times New Roman"/>
                        <a:cs typeface="Times New Roman"/>
                      </a:endParaRPr>
                    </a:p>
                  </a:txBody>
                  <a:tcPr marL="9525" marR="9525" marT="9525" marB="9525" anchor="ctr"/>
                </a:tc>
                <a:tc>
                  <a:txBody>
                    <a:bodyPr/>
                    <a:lstStyle/>
                    <a:p>
                      <a:pPr marL="0" marR="0">
                        <a:lnSpc>
                          <a:spcPct val="150000"/>
                        </a:lnSpc>
                        <a:spcBef>
                          <a:spcPts val="0"/>
                        </a:spcBef>
                        <a:spcAft>
                          <a:spcPts val="0"/>
                        </a:spcAft>
                      </a:pPr>
                      <a:r>
                        <a:rPr lang="en-US" sz="1100" dirty="0">
                          <a:effectLst/>
                        </a:rPr>
                        <a:t>Reports </a:t>
                      </a:r>
                    </a:p>
                    <a:p>
                      <a:pPr marL="0" marR="0">
                        <a:lnSpc>
                          <a:spcPct val="150000"/>
                        </a:lnSpc>
                        <a:spcBef>
                          <a:spcPts val="0"/>
                        </a:spcBef>
                        <a:spcAft>
                          <a:spcPts val="0"/>
                        </a:spcAft>
                      </a:pPr>
                      <a:r>
                        <a:rPr lang="en-US" sz="1100" dirty="0">
                          <a:effectLst/>
                        </a:rPr>
                        <a:t>Control Chart: It allows you to measure the cycle time for issues, showing the mean time and actual time taken to complete issues</a:t>
                      </a:r>
                      <a:endParaRPr lang="en-US" sz="1100" dirty="0">
                        <a:solidFill>
                          <a:srgbClr val="000000"/>
                        </a:solidFill>
                        <a:effectLst/>
                        <a:latin typeface="Calibri"/>
                        <a:ea typeface="Times New Roman"/>
                        <a:cs typeface="Times New Roman"/>
                      </a:endParaRPr>
                    </a:p>
                  </a:txBody>
                  <a:tcPr marL="9525" marR="9525" marT="9525" marB="9525" anchor="ctr"/>
                </a:tc>
              </a:tr>
              <a:tr h="1276734">
                <a:tc>
                  <a:txBody>
                    <a:bodyPr/>
                    <a:lstStyle/>
                    <a:p>
                      <a:pPr marL="0" marR="0">
                        <a:lnSpc>
                          <a:spcPct val="150000"/>
                        </a:lnSpc>
                        <a:spcBef>
                          <a:spcPts val="0"/>
                        </a:spcBef>
                        <a:spcAft>
                          <a:spcPts val="0"/>
                        </a:spcAft>
                      </a:pPr>
                      <a:r>
                        <a:rPr lang="en-US" sz="1100" dirty="0">
                          <a:effectLst/>
                        </a:rPr>
                        <a:t>Agile Board </a:t>
                      </a:r>
                    </a:p>
                    <a:p>
                      <a:pPr marL="0" marR="0">
                        <a:lnSpc>
                          <a:spcPct val="150000"/>
                        </a:lnSpc>
                        <a:spcBef>
                          <a:spcPts val="0"/>
                        </a:spcBef>
                        <a:spcAft>
                          <a:spcPts val="0"/>
                        </a:spcAft>
                      </a:pPr>
                      <a:r>
                        <a:rPr lang="en-US" sz="1100" dirty="0">
                          <a:effectLst/>
                        </a:rPr>
                        <a:t>It allows the team to see the progress of sprints. This is the work mode, where you can see the board itself broken down into different statuses. </a:t>
                      </a:r>
                      <a:endParaRPr lang="en-US" sz="1100" dirty="0">
                        <a:solidFill>
                          <a:srgbClr val="000000"/>
                        </a:solidFill>
                        <a:effectLst/>
                        <a:latin typeface="Calibri"/>
                        <a:ea typeface="Times New Roman"/>
                        <a:cs typeface="Times New Roman"/>
                      </a:endParaRPr>
                    </a:p>
                  </a:txBody>
                  <a:tcPr marL="9525" marR="9525" marT="9525" marB="9525" anchor="ctr"/>
                </a:tc>
                <a:tc>
                  <a:txBody>
                    <a:bodyPr/>
                    <a:lstStyle/>
                    <a:p>
                      <a:pPr marL="0" marR="0">
                        <a:lnSpc>
                          <a:spcPct val="150000"/>
                        </a:lnSpc>
                        <a:spcBef>
                          <a:spcPts val="0"/>
                        </a:spcBef>
                        <a:spcAft>
                          <a:spcPts val="0"/>
                        </a:spcAft>
                      </a:pPr>
                      <a:r>
                        <a:rPr lang="en-US" sz="1100" dirty="0">
                          <a:effectLst/>
                        </a:rPr>
                        <a:t>Constraints </a:t>
                      </a:r>
                    </a:p>
                    <a:p>
                      <a:pPr marL="0" marR="0">
                        <a:lnSpc>
                          <a:spcPct val="150000"/>
                        </a:lnSpc>
                        <a:spcBef>
                          <a:spcPts val="0"/>
                        </a:spcBef>
                        <a:spcAft>
                          <a:spcPts val="0"/>
                        </a:spcAft>
                      </a:pPr>
                      <a:r>
                        <a:rPr lang="en-US" sz="1100" dirty="0">
                          <a:effectLst/>
                        </a:rPr>
                        <a:t>Team can decide whether to increase or decrease the number of issues that should be displayed in each status. </a:t>
                      </a:r>
                      <a:endParaRPr lang="en-US" sz="1100" dirty="0">
                        <a:solidFill>
                          <a:srgbClr val="000000"/>
                        </a:solidFill>
                        <a:effectLst/>
                        <a:latin typeface="Calibri"/>
                        <a:ea typeface="Times New Roman"/>
                        <a:cs typeface="Times New Roman"/>
                      </a:endParaRPr>
                    </a:p>
                  </a:txBody>
                  <a:tcPr marL="9525" marR="9525" marT="9525" marB="9525" anchor="ctr"/>
                </a:tc>
              </a:tr>
              <a:tr h="1276734">
                <a:tc>
                  <a:txBody>
                    <a:bodyPr/>
                    <a:lstStyle/>
                    <a:p>
                      <a:pPr marL="0" marR="0">
                        <a:lnSpc>
                          <a:spcPct val="150000"/>
                        </a:lnSpc>
                        <a:spcBef>
                          <a:spcPts val="0"/>
                        </a:spcBef>
                        <a:spcAft>
                          <a:spcPts val="0"/>
                        </a:spcAft>
                      </a:pPr>
                      <a:r>
                        <a:rPr lang="en-US" sz="1100">
                          <a:effectLst/>
                        </a:rPr>
                        <a:t>Backlog </a:t>
                      </a:r>
                    </a:p>
                    <a:p>
                      <a:pPr marL="0" marR="0">
                        <a:lnSpc>
                          <a:spcPct val="150000"/>
                        </a:lnSpc>
                        <a:spcBef>
                          <a:spcPts val="0"/>
                        </a:spcBef>
                        <a:spcAft>
                          <a:spcPts val="0"/>
                        </a:spcAft>
                      </a:pPr>
                      <a:r>
                        <a:rPr lang="en-US" sz="1100">
                          <a:effectLst/>
                        </a:rPr>
                        <a:t>This is where team will plan sprints and estimate stories that will go into each sprint </a:t>
                      </a:r>
                      <a:endParaRPr lang="en-US" sz="1100">
                        <a:solidFill>
                          <a:srgbClr val="000000"/>
                        </a:solidFill>
                        <a:effectLst/>
                        <a:latin typeface="Calibri"/>
                        <a:ea typeface="Times New Roman"/>
                        <a:cs typeface="Times New Roman"/>
                      </a:endParaRPr>
                    </a:p>
                  </a:txBody>
                  <a:tcPr marL="9525" marR="9525" marT="9525" marB="9525" anchor="ctr"/>
                </a:tc>
                <a:tc>
                  <a:txBody>
                    <a:bodyPr/>
                    <a:lstStyle/>
                    <a:p>
                      <a:pPr marL="0" marR="0">
                        <a:lnSpc>
                          <a:spcPct val="150000"/>
                        </a:lnSpc>
                        <a:spcBef>
                          <a:spcPts val="0"/>
                        </a:spcBef>
                        <a:spcAft>
                          <a:spcPts val="0"/>
                        </a:spcAft>
                      </a:pPr>
                      <a:r>
                        <a:rPr lang="en-US" sz="1100" dirty="0">
                          <a:effectLst/>
                        </a:rPr>
                        <a:t>Workflow </a:t>
                      </a:r>
                    </a:p>
                    <a:p>
                      <a:pPr marL="0" marR="0">
                        <a:lnSpc>
                          <a:spcPct val="150000"/>
                        </a:lnSpc>
                        <a:spcBef>
                          <a:spcPts val="0"/>
                        </a:spcBef>
                        <a:spcAft>
                          <a:spcPts val="0"/>
                        </a:spcAft>
                      </a:pPr>
                      <a:r>
                        <a:rPr lang="en-US" sz="1100" dirty="0">
                          <a:effectLst/>
                        </a:rPr>
                        <a:t>You can map columns to the statuses of your workflow. Simply by adding or removing columns the workflow can be changed when required.</a:t>
                      </a:r>
                      <a:endParaRPr lang="en-US" sz="1100" dirty="0">
                        <a:solidFill>
                          <a:srgbClr val="000000"/>
                        </a:solidFill>
                        <a:effectLst/>
                        <a:latin typeface="Calibri"/>
                        <a:ea typeface="Times New Roman"/>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2317422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Training Outline</a:t>
            </a:r>
            <a:endParaRPr lang="en-US" b="1" dirty="0"/>
          </a:p>
        </p:txBody>
      </p:sp>
      <p:sp>
        <p:nvSpPr>
          <p:cNvPr id="3" name="Content Placeholder 2"/>
          <p:cNvSpPr>
            <a:spLocks noGrp="1"/>
          </p:cNvSpPr>
          <p:nvPr>
            <p:ph idx="1"/>
          </p:nvPr>
        </p:nvSpPr>
        <p:spPr>
          <a:xfrm>
            <a:off x="457200" y="1143000"/>
            <a:ext cx="8382000" cy="5486400"/>
          </a:xfrm>
        </p:spPr>
        <p:txBody>
          <a:bodyPr/>
          <a:lstStyle/>
          <a:p>
            <a:pPr>
              <a:buFont typeface="Wingdings" pitchFamily="2" charset="2"/>
              <a:buChar char="v"/>
            </a:pPr>
            <a:r>
              <a:rPr lang="en-US" sz="2800" dirty="0" smtClean="0"/>
              <a:t>What is </a:t>
            </a:r>
            <a:r>
              <a:rPr lang="en-US" sz="2800" dirty="0" err="1" smtClean="0"/>
              <a:t>Jira</a:t>
            </a:r>
            <a:r>
              <a:rPr lang="en-US" sz="2800" dirty="0" smtClean="0"/>
              <a:t>?</a:t>
            </a:r>
          </a:p>
          <a:p>
            <a:pPr>
              <a:buFont typeface="Wingdings" pitchFamily="2" charset="2"/>
              <a:buChar char="v"/>
            </a:pPr>
            <a:r>
              <a:rPr lang="en-US" sz="2800" dirty="0" smtClean="0"/>
              <a:t>The </a:t>
            </a:r>
            <a:r>
              <a:rPr lang="en-US" sz="2800" dirty="0" err="1" smtClean="0"/>
              <a:t>Jira</a:t>
            </a:r>
            <a:r>
              <a:rPr lang="en-US" sz="2800" dirty="0" smtClean="0"/>
              <a:t> Scheme</a:t>
            </a:r>
          </a:p>
          <a:p>
            <a:pPr>
              <a:buFont typeface="Wingdings" pitchFamily="2" charset="2"/>
              <a:buChar char="v"/>
            </a:pPr>
            <a:r>
              <a:rPr lang="en-US" sz="2800" dirty="0" smtClean="0"/>
              <a:t>Creating an Issue in </a:t>
            </a:r>
            <a:r>
              <a:rPr lang="en-US" sz="2800" dirty="0" err="1" smtClean="0"/>
              <a:t>Jira</a:t>
            </a:r>
            <a:r>
              <a:rPr lang="en-US" sz="2800" dirty="0" smtClean="0"/>
              <a:t>:- </a:t>
            </a:r>
            <a:r>
              <a:rPr lang="en-US" sz="2800" dirty="0" err="1" smtClean="0"/>
              <a:t>Jira</a:t>
            </a:r>
            <a:r>
              <a:rPr lang="en-US" sz="2800" dirty="0" smtClean="0"/>
              <a:t> issue, issue types, issue priority, sub-tasks, workflows, use of clone and link in </a:t>
            </a:r>
            <a:r>
              <a:rPr lang="en-US" sz="2800" dirty="0" err="1" smtClean="0"/>
              <a:t>Jira</a:t>
            </a:r>
            <a:r>
              <a:rPr lang="en-US" sz="2800" dirty="0" smtClean="0"/>
              <a:t> </a:t>
            </a:r>
          </a:p>
          <a:p>
            <a:pPr>
              <a:buFont typeface="Wingdings" pitchFamily="2" charset="2"/>
              <a:buChar char="v"/>
            </a:pPr>
            <a:r>
              <a:rPr lang="en-US" sz="2800" dirty="0" smtClean="0"/>
              <a:t>Features of a good </a:t>
            </a:r>
            <a:r>
              <a:rPr lang="en-US" sz="2800" dirty="0" err="1" smtClean="0"/>
              <a:t>Jira</a:t>
            </a:r>
            <a:r>
              <a:rPr lang="en-US" sz="2800" dirty="0" smtClean="0"/>
              <a:t> ticket</a:t>
            </a:r>
          </a:p>
          <a:p>
            <a:pPr>
              <a:buFont typeface="Wingdings" pitchFamily="2" charset="2"/>
              <a:buChar char="v"/>
            </a:pPr>
            <a:r>
              <a:rPr lang="en-US" sz="2800" dirty="0" err="1" smtClean="0"/>
              <a:t>Jira</a:t>
            </a:r>
            <a:r>
              <a:rPr lang="en-US" sz="2800" dirty="0" smtClean="0"/>
              <a:t> Agile:- </a:t>
            </a:r>
            <a:r>
              <a:rPr lang="en-GB" sz="2800" dirty="0"/>
              <a:t>JIRA Scrum vs. JIRA </a:t>
            </a:r>
            <a:r>
              <a:rPr lang="en-GB" sz="2800" dirty="0" err="1" smtClean="0"/>
              <a:t>Kanban</a:t>
            </a:r>
            <a:endParaRPr lang="en-GB" sz="2800" dirty="0" smtClean="0"/>
          </a:p>
          <a:p>
            <a:pPr>
              <a:buFont typeface="Wingdings" pitchFamily="2" charset="2"/>
              <a:buChar char="v"/>
            </a:pPr>
            <a:r>
              <a:rPr lang="en-US" sz="2800" dirty="0" smtClean="0"/>
              <a:t>Reports in </a:t>
            </a:r>
            <a:r>
              <a:rPr lang="en-US" sz="2800" dirty="0" err="1" smtClean="0"/>
              <a:t>Jira</a:t>
            </a:r>
            <a:endParaRPr lang="en-US" sz="2800" dirty="0" smtClean="0"/>
          </a:p>
          <a:p>
            <a:pPr>
              <a:buFont typeface="Wingdings" pitchFamily="2" charset="2"/>
              <a:buChar char="v"/>
            </a:pPr>
            <a:r>
              <a:rPr lang="en-US" sz="2800" dirty="0" smtClean="0"/>
              <a:t>Creation and management of Dashboards in </a:t>
            </a:r>
            <a:r>
              <a:rPr lang="en-US" sz="2800" dirty="0" err="1" smtClean="0"/>
              <a:t>Jira</a:t>
            </a:r>
            <a:endParaRPr lang="en-US" sz="2800" dirty="0" smtClean="0"/>
          </a:p>
          <a:p>
            <a:pPr>
              <a:buFont typeface="Wingdings" pitchFamily="2" charset="2"/>
              <a:buChar char="v"/>
            </a:pPr>
            <a:r>
              <a:rPr lang="en-US" sz="2800" dirty="0" err="1" smtClean="0"/>
              <a:t>Jira</a:t>
            </a:r>
            <a:r>
              <a:rPr lang="en-US" sz="2800" dirty="0" smtClean="0"/>
              <a:t> portfolio</a:t>
            </a:r>
          </a:p>
          <a:p>
            <a:pPr marL="0" indent="0">
              <a:buNone/>
            </a:pPr>
            <a:endParaRPr lang="en-US" dirty="0"/>
          </a:p>
        </p:txBody>
      </p:sp>
    </p:spTree>
    <p:extLst>
      <p:ext uri="{BB962C8B-B14F-4D97-AF65-F5344CB8AC3E}">
        <p14:creationId xmlns:p14="http://schemas.microsoft.com/office/powerpoint/2010/main" val="719409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GB" b="1" dirty="0"/>
              <a:t>Reports in JIRA</a:t>
            </a:r>
            <a:endParaRPr lang="en-US" b="1" dirty="0"/>
          </a:p>
        </p:txBody>
      </p:sp>
      <p:sp>
        <p:nvSpPr>
          <p:cNvPr id="3" name="Content Placeholder 2"/>
          <p:cNvSpPr>
            <a:spLocks noGrp="1"/>
          </p:cNvSpPr>
          <p:nvPr>
            <p:ph idx="1"/>
          </p:nvPr>
        </p:nvSpPr>
        <p:spPr>
          <a:xfrm>
            <a:off x="457200" y="1295400"/>
            <a:ext cx="8229600" cy="5029200"/>
          </a:xfrm>
        </p:spPr>
        <p:txBody>
          <a:bodyPr/>
          <a:lstStyle/>
          <a:p>
            <a:pPr marL="0" indent="0">
              <a:buNone/>
            </a:pPr>
            <a:r>
              <a:rPr lang="en-US" sz="2400" dirty="0"/>
              <a:t>To track the progress in Agile, a </a:t>
            </a:r>
            <a:r>
              <a:rPr lang="en-US" sz="2400" b="1" dirty="0" err="1"/>
              <a:t>Burndown</a:t>
            </a:r>
            <a:r>
              <a:rPr lang="en-US" sz="2400" b="1" dirty="0"/>
              <a:t> Chart </a:t>
            </a:r>
            <a:r>
              <a:rPr lang="en-US" sz="2400" dirty="0"/>
              <a:t>shows the actual and estimated amount of work to be done in the sprint. A typical </a:t>
            </a:r>
            <a:r>
              <a:rPr lang="en-US" sz="2400" dirty="0" err="1"/>
              <a:t>burndown</a:t>
            </a:r>
            <a:r>
              <a:rPr lang="en-US" sz="2400" dirty="0"/>
              <a:t> chart will look somewhat like this, where the </a:t>
            </a:r>
            <a:r>
              <a:rPr lang="en-US" sz="2400" b="1" dirty="0"/>
              <a:t>red line </a:t>
            </a:r>
            <a:r>
              <a:rPr lang="en-US" sz="2400" dirty="0"/>
              <a:t>indicates the actual task remaining while the blue line indicates ideal task remaining during the scrum cycle</a:t>
            </a:r>
            <a:r>
              <a:rPr lang="en-US" dirty="0"/>
              <a:t>. </a:t>
            </a:r>
          </a:p>
          <a:p>
            <a:pPr marL="0" indent="0">
              <a:buNone/>
            </a:pP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733800"/>
            <a:ext cx="7162800" cy="25241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2298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4000" b="1" dirty="0" smtClean="0"/>
              <a:t>Continued …</a:t>
            </a:r>
            <a:r>
              <a:rPr lang="en-US" sz="4000" b="1" dirty="0"/>
              <a:t>Reports in JIRA </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r>
              <a:rPr lang="en-GB" dirty="0"/>
              <a:t>Apart from Burn down chart there are other options available in JIRA like </a:t>
            </a:r>
            <a:r>
              <a:rPr lang="en-GB" b="1" dirty="0"/>
              <a:t>Sprint Report, Epic Report, Version Report, Velocity Chart, Control Chart, Cumulative flow diagram</a:t>
            </a:r>
            <a:r>
              <a:rPr lang="en-GB" dirty="0"/>
              <a:t>. You can also use different chart option to represent the progress of your project.</a:t>
            </a:r>
            <a:endParaRPr lang="en-US" dirty="0"/>
          </a:p>
          <a:p>
            <a:pPr marL="0" indent="0">
              <a:buNone/>
            </a:pPr>
            <a:endParaRPr lang="en-US" dirty="0"/>
          </a:p>
        </p:txBody>
      </p:sp>
    </p:spTree>
    <p:extLst>
      <p:ext uri="{BB962C8B-B14F-4D97-AF65-F5344CB8AC3E}">
        <p14:creationId xmlns:p14="http://schemas.microsoft.com/office/powerpoint/2010/main" val="870234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GB" b="1" dirty="0"/>
              <a:t>Creation and Management of Dashboards</a:t>
            </a:r>
            <a:endParaRPr lang="en-US" b="1" dirty="0"/>
          </a:p>
        </p:txBody>
      </p:sp>
      <p:sp>
        <p:nvSpPr>
          <p:cNvPr id="3" name="Content Placeholder 2"/>
          <p:cNvSpPr>
            <a:spLocks noGrp="1"/>
          </p:cNvSpPr>
          <p:nvPr>
            <p:ph idx="1"/>
          </p:nvPr>
        </p:nvSpPr>
        <p:spPr>
          <a:xfrm>
            <a:off x="457200" y="1447800"/>
            <a:ext cx="8229600" cy="4876800"/>
          </a:xfrm>
        </p:spPr>
        <p:txBody>
          <a:bodyPr/>
          <a:lstStyle/>
          <a:p>
            <a:pPr marL="0" indent="0">
              <a:buNone/>
            </a:pPr>
            <a:r>
              <a:rPr lang="en-GB" sz="2000" dirty="0"/>
              <a:t>New dashboards can be created by entering the name, description of the dashboard, start date and the </a:t>
            </a:r>
            <a:r>
              <a:rPr lang="en-GB" sz="2000" dirty="0" err="1"/>
              <a:t>favorites</a:t>
            </a:r>
            <a:r>
              <a:rPr lang="en-GB" sz="2000" dirty="0"/>
              <a:t> then click add.</a:t>
            </a:r>
            <a:endParaRPr lang="en-US" sz="2000" dirty="0"/>
          </a:p>
          <a:p>
            <a:pPr marL="0" indent="0">
              <a:buNone/>
            </a:pPr>
            <a:r>
              <a:rPr lang="en-GB" sz="2000" dirty="0"/>
              <a:t>Dashboards which </a:t>
            </a:r>
            <a:r>
              <a:rPr lang="en-GB" sz="2000" dirty="0" smtClean="0"/>
              <a:t>is </a:t>
            </a:r>
            <a:r>
              <a:rPr lang="en-GB" sz="2000" dirty="0"/>
              <a:t>marked as </a:t>
            </a:r>
            <a:r>
              <a:rPr lang="en-GB" sz="2000" dirty="0" err="1"/>
              <a:t>favorites</a:t>
            </a:r>
            <a:r>
              <a:rPr lang="en-GB" sz="2000" dirty="0"/>
              <a:t> will be appearing when the dashboards tab is selected. Click on Dashboards as highlighted below&gt;&gt;then manage dashboards</a:t>
            </a:r>
            <a:endParaRPr lang="en-US" sz="2000" dirty="0"/>
          </a:p>
          <a:p>
            <a:pPr marL="0" indent="0">
              <a:buNone/>
            </a:pP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505200"/>
            <a:ext cx="75438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1002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Creation and Management of Dashboards</a:t>
            </a:r>
            <a:endParaRPr lang="en-US" dirty="0"/>
          </a:p>
        </p:txBody>
      </p:sp>
      <p:sp>
        <p:nvSpPr>
          <p:cNvPr id="3" name="Content Placeholder 2"/>
          <p:cNvSpPr>
            <a:spLocks noGrp="1"/>
          </p:cNvSpPr>
          <p:nvPr>
            <p:ph idx="1"/>
          </p:nvPr>
        </p:nvSpPr>
        <p:spPr/>
        <p:txBody>
          <a:bodyPr/>
          <a:lstStyle/>
          <a:p>
            <a:pPr marL="0" indent="0">
              <a:buNone/>
            </a:pPr>
            <a:r>
              <a:rPr lang="en-GB" dirty="0"/>
              <a:t>Then click on </a:t>
            </a:r>
            <a:r>
              <a:rPr lang="en-GB" dirty="0" smtClean="0"/>
              <a:t>the ‘create dashboard’ </a:t>
            </a:r>
            <a:r>
              <a:rPr lang="en-GB" dirty="0"/>
              <a:t>link on your far right </a:t>
            </a:r>
            <a:r>
              <a:rPr lang="en-GB" dirty="0" smtClean="0"/>
              <a:t>which is highlighted in the screenshot </a:t>
            </a:r>
            <a:r>
              <a:rPr lang="en-GB" dirty="0"/>
              <a:t>below </a:t>
            </a:r>
            <a:endParaRPr lang="en-GB" dirty="0" smtClean="0"/>
          </a:p>
          <a:p>
            <a:pPr marL="0" indent="0">
              <a:buNone/>
            </a:pPr>
            <a:endParaRPr lang="en-GB"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4" name="Picture 3"/>
          <p:cNvPicPr/>
          <p:nvPr/>
        </p:nvPicPr>
        <p:blipFill>
          <a:blip r:embed="rId2"/>
          <a:stretch>
            <a:fillRect/>
          </a:stretch>
        </p:blipFill>
        <p:spPr>
          <a:xfrm>
            <a:off x="727364" y="3505200"/>
            <a:ext cx="7543800" cy="1562100"/>
          </a:xfrm>
          <a:prstGeom prst="rect">
            <a:avLst/>
          </a:prstGeom>
        </p:spPr>
      </p:pic>
    </p:spTree>
    <p:extLst>
      <p:ext uri="{BB962C8B-B14F-4D97-AF65-F5344CB8AC3E}">
        <p14:creationId xmlns:p14="http://schemas.microsoft.com/office/powerpoint/2010/main" val="448972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Creation and Management of Dashboards</a:t>
            </a:r>
            <a:endParaRPr lang="en-US" dirty="0"/>
          </a:p>
        </p:txBody>
      </p:sp>
      <p:sp>
        <p:nvSpPr>
          <p:cNvPr id="3" name="Content Placeholder 2"/>
          <p:cNvSpPr>
            <a:spLocks noGrp="1"/>
          </p:cNvSpPr>
          <p:nvPr>
            <p:ph idx="1"/>
          </p:nvPr>
        </p:nvSpPr>
        <p:spPr/>
        <p:txBody>
          <a:bodyPr/>
          <a:lstStyle/>
          <a:p>
            <a:pPr marL="0" indent="0">
              <a:buNone/>
            </a:pPr>
            <a:r>
              <a:rPr lang="en-GB" dirty="0" smtClean="0"/>
              <a:t>Fill </a:t>
            </a:r>
            <a:r>
              <a:rPr lang="en-GB" dirty="0"/>
              <a:t>in the </a:t>
            </a:r>
            <a:r>
              <a:rPr lang="en-GB" dirty="0" smtClean="0"/>
              <a:t>below fields </a:t>
            </a:r>
            <a:r>
              <a:rPr lang="en-GB" dirty="0"/>
              <a:t>and click on add. </a:t>
            </a:r>
            <a:endParaRPr lang="en-US" dirty="0"/>
          </a:p>
          <a:p>
            <a:pPr marL="0" indent="0">
              <a:buNone/>
            </a:pP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63436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91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GB" b="1" dirty="0" smtClean="0"/>
              <a:t>Creation and Management of Dashboards</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pPr marL="0" indent="0">
              <a:buNone/>
            </a:pPr>
            <a:r>
              <a:rPr lang="en-US" sz="2000" dirty="0"/>
              <a:t>The below screen </a:t>
            </a:r>
            <a:r>
              <a:rPr lang="en-US" sz="2000" dirty="0" smtClean="0"/>
              <a:t>opens.</a:t>
            </a:r>
            <a:r>
              <a:rPr lang="en-US" sz="2000" dirty="0"/>
              <a:t> </a:t>
            </a:r>
            <a:r>
              <a:rPr lang="en-US" sz="2000" dirty="0" smtClean="0"/>
              <a:t>Click </a:t>
            </a:r>
            <a:r>
              <a:rPr lang="en-US" sz="2000" dirty="0"/>
              <a:t>on my as highlighted for you to view the particular gadget created</a:t>
            </a:r>
            <a:r>
              <a:rPr lang="en-US" sz="2000" dirty="0" smtClean="0"/>
              <a:t>.</a:t>
            </a:r>
          </a:p>
          <a:p>
            <a:pPr marL="0" indent="0">
              <a:buNone/>
            </a:pPr>
            <a:r>
              <a:rPr lang="en-US" sz="2000" dirty="0"/>
              <a:t>fill in the bellow fields an save .Filter name can be an existing filter created by someone else or a new filter </a:t>
            </a:r>
            <a:r>
              <a:rPr lang="en-US" sz="2000" dirty="0" smtClean="0"/>
              <a:t>created </a:t>
            </a:r>
            <a:r>
              <a:rPr lang="en-US" sz="2000" dirty="0"/>
              <a:t>by you specifically for your </a:t>
            </a:r>
            <a:r>
              <a:rPr lang="en-US" sz="2000" dirty="0" smtClean="0"/>
              <a:t>projects.</a:t>
            </a:r>
          </a:p>
          <a:p>
            <a:pPr marL="0" indent="0">
              <a:buNone/>
            </a:pPr>
            <a:endParaRPr lang="en-US" sz="28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109" y="3352800"/>
            <a:ext cx="72390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9884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Creation and Management of Dashboards</a:t>
            </a:r>
            <a:endParaRPr lang="en-US" dirty="0"/>
          </a:p>
        </p:txBody>
      </p:sp>
      <p:sp>
        <p:nvSpPr>
          <p:cNvPr id="3" name="Content Placeholder 2"/>
          <p:cNvSpPr>
            <a:spLocks noGrp="1"/>
          </p:cNvSpPr>
          <p:nvPr>
            <p:ph idx="1"/>
          </p:nvPr>
        </p:nvSpPr>
        <p:spPr/>
        <p:txBody>
          <a:bodyPr/>
          <a:lstStyle/>
          <a:p>
            <a:pPr marL="0" indent="0">
              <a:buNone/>
            </a:pPr>
            <a:r>
              <a:rPr lang="en-GB" dirty="0"/>
              <a:t>Under dashboard management, all those tagged as </a:t>
            </a:r>
            <a:r>
              <a:rPr lang="en-GB" dirty="0" err="1"/>
              <a:t>favorites</a:t>
            </a:r>
            <a:r>
              <a:rPr lang="en-GB" dirty="0"/>
              <a:t> will appear as illustrated below. </a:t>
            </a:r>
            <a:endParaRPr lang="en-US" dirty="0"/>
          </a:p>
          <a:p>
            <a:pPr marL="0" indent="0">
              <a:buNone/>
            </a:pPr>
            <a:r>
              <a:rPr lang="en-GB" dirty="0"/>
              <a:t>A dashboard can be edited, deleted or copied. It can also be private or shared with everyone. </a:t>
            </a:r>
            <a:endParaRPr lang="en-US" dirty="0"/>
          </a:p>
          <a:p>
            <a:pPr marL="0" indent="0">
              <a:buNone/>
            </a:pP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0"/>
            <a:ext cx="7696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3632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457200"/>
            <a:ext cx="8229600" cy="819912"/>
          </a:xfrm>
        </p:spPr>
        <p:txBody>
          <a:bodyPr/>
          <a:lstStyle/>
          <a:p>
            <a:r>
              <a:rPr lang="en-GB" b="1" dirty="0"/>
              <a:t>Portfolio</a:t>
            </a:r>
            <a:endParaRPr lang="en-US" b="1" dirty="0"/>
          </a:p>
        </p:txBody>
      </p:sp>
      <p:sp>
        <p:nvSpPr>
          <p:cNvPr id="3" name="Content Placeholder 2"/>
          <p:cNvSpPr>
            <a:spLocks noGrp="1"/>
          </p:cNvSpPr>
          <p:nvPr>
            <p:ph idx="1"/>
          </p:nvPr>
        </p:nvSpPr>
        <p:spPr>
          <a:xfrm>
            <a:off x="457200" y="1371600"/>
            <a:ext cx="8229600" cy="4953000"/>
          </a:xfrm>
        </p:spPr>
        <p:txBody>
          <a:bodyPr/>
          <a:lstStyle/>
          <a:p>
            <a:pPr marL="0" indent="0">
              <a:buNone/>
            </a:pPr>
            <a:r>
              <a:rPr lang="en-GB" sz="2400" dirty="0"/>
              <a:t>Enables the user to add;</a:t>
            </a:r>
            <a:endParaRPr lang="en-US" sz="2400" dirty="0"/>
          </a:p>
          <a:p>
            <a:pPr lvl="0"/>
            <a:r>
              <a:rPr lang="en-GB" sz="2400" dirty="0"/>
              <a:t>Teams - </a:t>
            </a:r>
            <a:r>
              <a:rPr lang="en-GB" sz="2400" dirty="0" err="1"/>
              <a:t>e.g</a:t>
            </a:r>
            <a:r>
              <a:rPr lang="en-GB" sz="2400" dirty="0"/>
              <a:t> LMS Individual, GIS development team etc. </a:t>
            </a:r>
            <a:endParaRPr lang="en-US" sz="2400" dirty="0"/>
          </a:p>
          <a:p>
            <a:pPr lvl="0"/>
            <a:r>
              <a:rPr lang="en-GB" sz="2400" dirty="0"/>
              <a:t>People – individual </a:t>
            </a:r>
            <a:r>
              <a:rPr lang="en-GB" sz="2400" dirty="0" err="1"/>
              <a:t>Jira</a:t>
            </a:r>
            <a:r>
              <a:rPr lang="en-GB" sz="2400" dirty="0"/>
              <a:t> users </a:t>
            </a:r>
            <a:endParaRPr lang="en-US" sz="2400" dirty="0"/>
          </a:p>
          <a:p>
            <a:pPr lvl="0"/>
            <a:r>
              <a:rPr lang="en-GB" sz="2400" dirty="0"/>
              <a:t>Skills – Business analysis, development, project management etc. </a:t>
            </a:r>
            <a:endParaRPr lang="en-GB" sz="2400" dirty="0" smtClean="0"/>
          </a:p>
          <a:p>
            <a:pPr marL="0" lvl="0" indent="0">
              <a:buNone/>
            </a:pPr>
            <a:endParaRPr lang="en-US" sz="2400" dirty="0"/>
          </a:p>
          <a:p>
            <a:pPr marL="0" indent="0">
              <a:buNone/>
            </a:pP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733800"/>
            <a:ext cx="7543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4955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PRESENTATION </a:t>
            </a:r>
            <a:endParaRPr lang="en-US" b="1" dirty="0"/>
          </a:p>
        </p:txBody>
      </p:sp>
      <p:sp>
        <p:nvSpPr>
          <p:cNvPr id="3" name="Content Placeholder 2"/>
          <p:cNvSpPr>
            <a:spLocks noGrp="1"/>
          </p:cNvSpPr>
          <p:nvPr>
            <p:ph idx="1"/>
          </p:nvPr>
        </p:nvSpPr>
        <p:spPr>
          <a:xfrm>
            <a:off x="381000" y="1905000"/>
            <a:ext cx="8305800" cy="4221163"/>
          </a:xfrm>
        </p:spPr>
        <p:txBody>
          <a:bodyPr/>
          <a:lstStyle/>
          <a:p>
            <a:pPr marL="0" indent="0" algn="ctr">
              <a:buNone/>
            </a:pPr>
            <a:endParaRPr lang="en-US" dirty="0" smtClean="0"/>
          </a:p>
          <a:p>
            <a:pPr marL="0" indent="0" algn="ctr">
              <a:buNone/>
            </a:pPr>
            <a:endParaRPr lang="en-US" dirty="0"/>
          </a:p>
          <a:p>
            <a:pPr marL="0" indent="0" algn="ctr">
              <a:buNone/>
            </a:pPr>
            <a:r>
              <a:rPr lang="en-US" sz="3600" dirty="0" smtClean="0"/>
              <a:t>THANK YOU FOR YOUR ATTENTION</a:t>
            </a:r>
          </a:p>
          <a:p>
            <a:pPr marL="0" indent="0" algn="ctr">
              <a:buNone/>
            </a:pPr>
            <a:r>
              <a:rPr lang="en-US" sz="3600" dirty="0" smtClean="0"/>
              <a:t>Q &amp; A</a:t>
            </a:r>
            <a:endParaRPr lang="en-US" sz="3600" dirty="0"/>
          </a:p>
        </p:txBody>
      </p:sp>
    </p:spTree>
    <p:extLst>
      <p:ext uri="{BB962C8B-B14F-4D97-AF65-F5344CB8AC3E}">
        <p14:creationId xmlns:p14="http://schemas.microsoft.com/office/powerpoint/2010/main" val="73370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GB" b="1" dirty="0"/>
              <a:t>What is JIRA? </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r>
              <a:rPr lang="en-GB" dirty="0"/>
              <a:t>JIRA is a tool developed by </a:t>
            </a:r>
            <a:r>
              <a:rPr lang="en-GB" dirty="0" err="1" smtClean="0"/>
              <a:t>Atlassian</a:t>
            </a:r>
            <a:r>
              <a:rPr lang="en-GB" dirty="0" smtClean="0"/>
              <a:t> which is an </a:t>
            </a:r>
            <a:r>
              <a:rPr lang="en-GB" dirty="0" smtClean="0"/>
              <a:t>Australian Company. </a:t>
            </a:r>
            <a:r>
              <a:rPr lang="en-GB" dirty="0"/>
              <a:t>It is used for; </a:t>
            </a:r>
            <a:endParaRPr lang="en-US" dirty="0"/>
          </a:p>
          <a:p>
            <a:pPr lvl="0"/>
            <a:r>
              <a:rPr lang="en-GB" b="1" dirty="0"/>
              <a:t>bug tracking</a:t>
            </a:r>
            <a:endParaRPr lang="en-US" dirty="0"/>
          </a:p>
          <a:p>
            <a:pPr lvl="0"/>
            <a:r>
              <a:rPr lang="en-GB" b="1" dirty="0"/>
              <a:t>issue tracking</a:t>
            </a:r>
            <a:endParaRPr lang="en-US" dirty="0"/>
          </a:p>
          <a:p>
            <a:pPr lvl="0"/>
            <a:r>
              <a:rPr lang="en-GB" b="1" dirty="0"/>
              <a:t>Project management</a:t>
            </a:r>
            <a:endParaRPr lang="en-US" dirty="0"/>
          </a:p>
          <a:p>
            <a:pPr marL="0" indent="0">
              <a:buNone/>
            </a:pPr>
            <a:endParaRPr lang="en-US" dirty="0"/>
          </a:p>
        </p:txBody>
      </p:sp>
    </p:spTree>
    <p:extLst>
      <p:ext uri="{BB962C8B-B14F-4D97-AF65-F5344CB8AC3E}">
        <p14:creationId xmlns:p14="http://schemas.microsoft.com/office/powerpoint/2010/main" val="48382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4000" b="1" dirty="0"/>
              <a:t>JIRA </a:t>
            </a:r>
            <a:r>
              <a:rPr lang="en-US" sz="4000" b="1" dirty="0">
                <a:latin typeface="+mj-lt"/>
              </a:rPr>
              <a:t>Scheme</a:t>
            </a:r>
            <a:r>
              <a:rPr lang="en-US" sz="4000" b="1" dirty="0"/>
              <a:t> </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Inside JIRA scheme, everything can be configured, and it consists </a:t>
            </a:r>
            <a:r>
              <a:rPr lang="en-US" dirty="0" smtClean="0"/>
              <a:t>of;</a:t>
            </a:r>
            <a:endParaRPr lang="en-US" dirty="0"/>
          </a:p>
          <a:p>
            <a:pPr lvl="0"/>
            <a:r>
              <a:rPr lang="en-GB" b="1" dirty="0"/>
              <a:t>Workflows </a:t>
            </a:r>
            <a:endParaRPr lang="en-US" dirty="0"/>
          </a:p>
          <a:p>
            <a:pPr lvl="0"/>
            <a:r>
              <a:rPr lang="en-GB" b="1" dirty="0"/>
              <a:t>Issue Types </a:t>
            </a:r>
            <a:endParaRPr lang="en-US" dirty="0"/>
          </a:p>
          <a:p>
            <a:pPr lvl="0"/>
            <a:r>
              <a:rPr lang="en-GB" b="1" dirty="0"/>
              <a:t>Custom Fields </a:t>
            </a:r>
            <a:endParaRPr lang="en-US" dirty="0"/>
          </a:p>
          <a:p>
            <a:pPr lvl="0"/>
            <a:r>
              <a:rPr lang="en-GB" b="1" dirty="0"/>
              <a:t>Screens </a:t>
            </a:r>
            <a:endParaRPr lang="en-US" dirty="0"/>
          </a:p>
          <a:p>
            <a:pPr lvl="0"/>
            <a:r>
              <a:rPr lang="en-GB" b="1" dirty="0"/>
              <a:t>Field Configuration </a:t>
            </a:r>
            <a:endParaRPr lang="en-US" dirty="0"/>
          </a:p>
          <a:p>
            <a:pPr lvl="0"/>
            <a:r>
              <a:rPr lang="en-GB" b="1" dirty="0"/>
              <a:t>Notification </a:t>
            </a:r>
            <a:endParaRPr lang="en-US" dirty="0"/>
          </a:p>
          <a:p>
            <a:pPr lvl="0"/>
            <a:r>
              <a:rPr lang="en-GB" b="1" dirty="0"/>
              <a:t>Permissions </a:t>
            </a:r>
            <a:endParaRPr lang="en-US" dirty="0"/>
          </a:p>
          <a:p>
            <a:pPr marL="0" indent="0">
              <a:buNone/>
            </a:pPr>
            <a:endParaRPr lang="en-US" dirty="0"/>
          </a:p>
        </p:txBody>
      </p:sp>
    </p:spTree>
    <p:extLst>
      <p:ext uri="{BB962C8B-B14F-4D97-AF65-F5344CB8AC3E}">
        <p14:creationId xmlns:p14="http://schemas.microsoft.com/office/powerpoint/2010/main" val="260196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lstStyle/>
          <a:p>
            <a:pPr lvl="1" algn="ctr" rtl="0">
              <a:spcBef>
                <a:spcPct val="0"/>
              </a:spcBef>
            </a:pPr>
            <a:r>
              <a:rPr lang="en-US" sz="4000" b="1" dirty="0">
                <a:latin typeface="+mj-lt"/>
              </a:rPr>
              <a:t>Creating an issue in </a:t>
            </a:r>
            <a:r>
              <a:rPr lang="en-US" sz="4000" b="1" dirty="0" err="1">
                <a:latin typeface="+mj-lt"/>
              </a:rPr>
              <a:t>Jira</a:t>
            </a:r>
            <a:r>
              <a:rPr lang="en-US" b="1" dirty="0"/>
              <a:t> </a:t>
            </a:r>
            <a:br>
              <a:rPr lang="en-US" b="1" dirty="0"/>
            </a:br>
            <a:endParaRPr lang="en-US" dirty="0"/>
          </a:p>
        </p:txBody>
      </p:sp>
      <p:sp>
        <p:nvSpPr>
          <p:cNvPr id="3" name="Content Placeholder 2"/>
          <p:cNvSpPr>
            <a:spLocks noGrp="1"/>
          </p:cNvSpPr>
          <p:nvPr>
            <p:ph idx="1"/>
          </p:nvPr>
        </p:nvSpPr>
        <p:spPr>
          <a:xfrm>
            <a:off x="457200" y="1219200"/>
            <a:ext cx="8229600" cy="5334000"/>
          </a:xfrm>
        </p:spPr>
        <p:txBody>
          <a:bodyPr>
            <a:normAutofit/>
          </a:bodyPr>
          <a:lstStyle/>
          <a:p>
            <a:pPr marL="914400" lvl="2" indent="0">
              <a:buNone/>
            </a:pPr>
            <a:r>
              <a:rPr lang="en-GB" sz="2000" b="1" dirty="0" smtClean="0"/>
              <a:t>What </a:t>
            </a:r>
            <a:r>
              <a:rPr lang="en-GB" sz="2000" b="1" dirty="0"/>
              <a:t>is </a:t>
            </a:r>
            <a:r>
              <a:rPr lang="en-GB" sz="2000" b="1" dirty="0" smtClean="0"/>
              <a:t>a JIRA </a:t>
            </a:r>
            <a:r>
              <a:rPr lang="en-GB" sz="2000" b="1" dirty="0"/>
              <a:t>Issue? </a:t>
            </a:r>
            <a:endParaRPr lang="en-US" sz="2000" b="1" dirty="0"/>
          </a:p>
          <a:p>
            <a:pPr marL="0" indent="0">
              <a:buNone/>
            </a:pPr>
            <a:r>
              <a:rPr lang="en-US" sz="2000" dirty="0"/>
              <a:t>JIRA issue would track bug or issue that underlies the project. Once you have imported </a:t>
            </a:r>
            <a:r>
              <a:rPr lang="en-US" sz="2000" dirty="0" smtClean="0"/>
              <a:t>a project </a:t>
            </a:r>
            <a:r>
              <a:rPr lang="en-US" sz="2000" dirty="0"/>
              <a:t>then you can create issues.  </a:t>
            </a:r>
            <a:r>
              <a:rPr lang="en-US" sz="2000" dirty="0" smtClean="0"/>
              <a:t>Projects include – LMS ordinary, LMS Group Life, FMS, GIS</a:t>
            </a:r>
            <a:endParaRPr lang="en-US" sz="2000" dirty="0"/>
          </a:p>
          <a:p>
            <a:pPr marL="0" indent="0">
              <a:buNone/>
            </a:pPr>
            <a:r>
              <a:rPr lang="en-US" sz="2000" b="1" dirty="0" smtClean="0"/>
              <a:t>	</a:t>
            </a:r>
            <a:r>
              <a:rPr lang="en-GB" sz="2000" b="1" dirty="0" smtClean="0"/>
              <a:t>Issue </a:t>
            </a:r>
            <a:r>
              <a:rPr lang="en-GB" sz="2000" b="1" dirty="0"/>
              <a:t>Types </a:t>
            </a:r>
            <a:endParaRPr lang="en-US" sz="2000" b="1" dirty="0"/>
          </a:p>
          <a:p>
            <a:pPr marL="0" indent="0">
              <a:buNone/>
            </a:pPr>
            <a:r>
              <a:rPr lang="en-US" sz="2000" dirty="0"/>
              <a:t>Issue Type displays all types of items that can be created and tracked via JIRA. JIRA Issues are classified under various forms like new feature, sub-task, bug, etc. as shown in the screen shot. </a:t>
            </a:r>
          </a:p>
          <a:p>
            <a:pPr marL="0" indent="0">
              <a:buNone/>
            </a:pPr>
            <a:r>
              <a:rPr lang="en-US" dirty="0"/>
              <a:t>  </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267200"/>
            <a:ext cx="6867525" cy="145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227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lstStyle/>
          <a:p>
            <a:r>
              <a:rPr lang="en-GB" b="1" dirty="0"/>
              <a:t>Issue priority</a:t>
            </a:r>
            <a:endParaRPr lang="en-US" b="1" dirty="0"/>
          </a:p>
        </p:txBody>
      </p:sp>
      <p:sp>
        <p:nvSpPr>
          <p:cNvPr id="3" name="Content Placeholder 2"/>
          <p:cNvSpPr>
            <a:spLocks noGrp="1"/>
          </p:cNvSpPr>
          <p:nvPr>
            <p:ph idx="1"/>
          </p:nvPr>
        </p:nvSpPr>
        <p:spPr>
          <a:xfrm>
            <a:off x="457200" y="1524000"/>
            <a:ext cx="8229600" cy="4800600"/>
          </a:xfrm>
        </p:spPr>
        <p:txBody>
          <a:bodyPr>
            <a:normAutofit/>
          </a:bodyPr>
          <a:lstStyle/>
          <a:p>
            <a:pPr marL="0" indent="0">
              <a:buNone/>
            </a:pPr>
            <a:r>
              <a:rPr lang="en-GB" dirty="0"/>
              <a:t>Can be classified as; </a:t>
            </a:r>
            <a:endParaRPr lang="en-US" dirty="0"/>
          </a:p>
          <a:p>
            <a:pPr lvl="0"/>
            <a:r>
              <a:rPr lang="en-GB" sz="2000" dirty="0"/>
              <a:t>Blocker –Any issue blocking a user from proceeding with testing a project/deliverable.</a:t>
            </a:r>
            <a:endParaRPr lang="en-US" sz="2000" dirty="0"/>
          </a:p>
          <a:p>
            <a:pPr lvl="0"/>
            <a:r>
              <a:rPr lang="en-GB" sz="2000" dirty="0"/>
              <a:t>Critical-Any issue classified as critical in a client’s SLA</a:t>
            </a:r>
            <a:endParaRPr lang="en-US" sz="2000" dirty="0"/>
          </a:p>
          <a:p>
            <a:pPr lvl="0"/>
            <a:r>
              <a:rPr lang="en-GB" sz="2000" dirty="0"/>
              <a:t>Minor-Any issue that is not major as per the client’s SLA</a:t>
            </a:r>
            <a:endParaRPr lang="en-US" sz="2000" dirty="0"/>
          </a:p>
          <a:p>
            <a:pPr lvl="0"/>
            <a:r>
              <a:rPr lang="en-GB" sz="2000" dirty="0"/>
              <a:t>Trivial-Issues classified as would haves </a:t>
            </a:r>
            <a:r>
              <a:rPr lang="en-GB" sz="2000" dirty="0" err="1"/>
              <a:t>e.g</a:t>
            </a:r>
            <a:r>
              <a:rPr lang="en-GB" sz="2000" dirty="0"/>
              <a:t> cosmetic issues</a:t>
            </a:r>
            <a:endParaRPr lang="en-US" sz="2000" dirty="0"/>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810000"/>
            <a:ext cx="658177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7401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Creating an issue in </a:t>
            </a:r>
            <a:r>
              <a:rPr lang="en-GB" b="1" dirty="0" err="1"/>
              <a:t>Jira</a:t>
            </a:r>
            <a:r>
              <a:rPr lang="en-GB" b="1" dirty="0"/>
              <a:t> – Other fields</a:t>
            </a:r>
            <a:endParaRPr lang="en-US" b="1" dirty="0"/>
          </a:p>
        </p:txBody>
      </p:sp>
      <p:sp>
        <p:nvSpPr>
          <p:cNvPr id="3" name="Content Placeholder 2"/>
          <p:cNvSpPr>
            <a:spLocks noGrp="1"/>
          </p:cNvSpPr>
          <p:nvPr>
            <p:ph idx="1"/>
          </p:nvPr>
        </p:nvSpPr>
        <p:spPr/>
        <p:txBody>
          <a:bodyPr>
            <a:normAutofit/>
          </a:bodyPr>
          <a:lstStyle/>
          <a:p>
            <a:pPr marL="0" indent="0">
              <a:buNone/>
            </a:pPr>
            <a:r>
              <a:rPr lang="en-GB" dirty="0"/>
              <a:t>When creating an issue in </a:t>
            </a:r>
            <a:r>
              <a:rPr lang="en-GB" dirty="0" err="1"/>
              <a:t>Jira</a:t>
            </a:r>
            <a:r>
              <a:rPr lang="en-GB" dirty="0"/>
              <a:t>, all the mandatory fields are marked with a red asterisk</a:t>
            </a:r>
            <a:r>
              <a:rPr lang="en-GB" dirty="0" smtClean="0"/>
              <a:t>.</a:t>
            </a:r>
          </a:p>
          <a:p>
            <a:pPr marL="0" indent="0">
              <a:buNone/>
            </a:pPr>
            <a:r>
              <a:rPr lang="en-GB" dirty="0"/>
              <a:t>Once the issue is created a pop-up will appear on your screen saying your issue is created successfully. </a:t>
            </a:r>
            <a:endParaRPr lang="en-US" dirty="0"/>
          </a:p>
          <a:p>
            <a:pPr marL="0" indent="0">
              <a:buNone/>
            </a:pPr>
            <a:r>
              <a:rPr lang="en-GB" dirty="0"/>
              <a:t>Now if you want to edit an issue or you want to export the issue to XML or Word document, then you can hover your mouse on main panel and click on </a:t>
            </a:r>
            <a:r>
              <a:rPr lang="en-GB" b="1" dirty="0"/>
              <a:t>Issues</a:t>
            </a:r>
            <a:r>
              <a:rPr lang="en-GB" dirty="0"/>
              <a:t>. Under </a:t>
            </a:r>
            <a:r>
              <a:rPr lang="en-GB" b="1" dirty="0"/>
              <a:t>Issues</a:t>
            </a:r>
            <a:r>
              <a:rPr lang="en-GB" dirty="0"/>
              <a:t> options click on </a:t>
            </a:r>
            <a:r>
              <a:rPr lang="en-GB" b="1" dirty="0"/>
              <a:t>search for issues </a:t>
            </a:r>
            <a:r>
              <a:rPr lang="en-GB" dirty="0"/>
              <a:t>that will open a window from where you can locate your issues and perform multiple functions.</a:t>
            </a:r>
            <a:endParaRPr lang="en-US" dirty="0"/>
          </a:p>
          <a:p>
            <a:pPr marL="0" indent="0">
              <a:buNone/>
            </a:pPr>
            <a:endParaRPr lang="en-US" dirty="0"/>
          </a:p>
        </p:txBody>
      </p:sp>
    </p:spTree>
    <p:extLst>
      <p:ext uri="{BB962C8B-B14F-4D97-AF65-F5344CB8AC3E}">
        <p14:creationId xmlns:p14="http://schemas.microsoft.com/office/powerpoint/2010/main" val="2901655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228600"/>
          </a:xfrm>
        </p:spPr>
        <p:txBody>
          <a:bodyPr>
            <a:normAutofit fontScale="90000"/>
          </a:bodyPr>
          <a:lstStyle/>
          <a:p>
            <a:r>
              <a:rPr lang="en-GB" b="1" dirty="0" smtClean="0"/>
              <a:t>Creating an issue in </a:t>
            </a:r>
            <a:r>
              <a:rPr lang="en-GB" b="1" dirty="0" err="1" smtClean="0"/>
              <a:t>Jira</a:t>
            </a:r>
            <a:r>
              <a:rPr lang="en-GB" b="1" dirty="0" smtClean="0"/>
              <a:t> – Other fields</a:t>
            </a:r>
            <a:endParaRPr lang="en-US" dirty="0"/>
          </a:p>
        </p:txBody>
      </p:sp>
      <p:sp>
        <p:nvSpPr>
          <p:cNvPr id="3" name="Content Placeholder 2"/>
          <p:cNvSpPr>
            <a:spLocks noGrp="1"/>
          </p:cNvSpPr>
          <p:nvPr>
            <p:ph idx="1"/>
          </p:nvPr>
        </p:nvSpPr>
        <p:spPr>
          <a:xfrm>
            <a:off x="304800" y="2133600"/>
            <a:ext cx="8229600" cy="4525963"/>
          </a:xfrm>
        </p:spPr>
        <p:txBody>
          <a:bodyPr>
            <a:normAutofit lnSpcReduction="10000"/>
          </a:bodyPr>
          <a:lstStyle/>
          <a:p>
            <a:pPr marL="514350" lvl="0" indent="-514350">
              <a:buFont typeface="+mj-lt"/>
              <a:buAutoNum type="arabicPeriod"/>
            </a:pPr>
            <a:endParaRPr lang="en-GB" b="1" dirty="0" smtClean="0"/>
          </a:p>
          <a:p>
            <a:pPr marL="514350" lvl="0" indent="-514350">
              <a:buFont typeface="+mj-lt"/>
              <a:buAutoNum type="arabicPeriod"/>
            </a:pPr>
            <a:endParaRPr lang="en-GB" b="1" dirty="0"/>
          </a:p>
          <a:p>
            <a:pPr marL="514350" lvl="0" indent="-514350">
              <a:buFont typeface="+mj-lt"/>
              <a:buAutoNum type="arabicPeriod"/>
            </a:pPr>
            <a:endParaRPr lang="en-GB" sz="1700" b="1" dirty="0" smtClean="0"/>
          </a:p>
          <a:p>
            <a:pPr marL="514350" lvl="0" indent="-514350">
              <a:buFont typeface="+mj-lt"/>
              <a:buAutoNum type="arabicPeriod"/>
            </a:pPr>
            <a:endParaRPr lang="en-GB" sz="1700" b="1" dirty="0"/>
          </a:p>
          <a:p>
            <a:pPr marL="514350" lvl="0" indent="-514350">
              <a:buFont typeface="+mj-lt"/>
              <a:buAutoNum type="arabicPeriod"/>
            </a:pPr>
            <a:r>
              <a:rPr lang="en-GB" sz="1700" b="1" dirty="0" smtClean="0"/>
              <a:t>Search </a:t>
            </a:r>
            <a:r>
              <a:rPr lang="en-GB" sz="1700" b="1" dirty="0"/>
              <a:t>for issues</a:t>
            </a:r>
            <a:r>
              <a:rPr lang="en-GB" sz="1700" dirty="0"/>
              <a:t> option will bring you to a window where you can see the issues created by you like here we have issues TQBI-76 and TQBI-74</a:t>
            </a:r>
            <a:endParaRPr lang="en-US" sz="1700" dirty="0"/>
          </a:p>
          <a:p>
            <a:pPr marL="514350" lvl="0" indent="-514350">
              <a:buFont typeface="+mj-lt"/>
              <a:buAutoNum type="arabicPeriod"/>
            </a:pPr>
            <a:r>
              <a:rPr lang="en-GB" sz="1700" dirty="0"/>
              <a:t>Here in the screen shot you can see the issue </a:t>
            </a:r>
            <a:r>
              <a:rPr lang="en-GB" sz="1700" b="1" dirty="0"/>
              <a:t>"BI jobs running into next day" </a:t>
            </a:r>
            <a:r>
              <a:rPr lang="en-GB" sz="1700" dirty="0"/>
              <a:t>and all the details related to it. From here, you can perform multiple tasks like you can </a:t>
            </a:r>
            <a:r>
              <a:rPr lang="en-GB" sz="1700" b="1" dirty="0"/>
              <a:t>reopen and start progress , reopen and start review, assigning issues </a:t>
            </a:r>
            <a:r>
              <a:rPr lang="en-GB" sz="1700" dirty="0"/>
              <a:t>and so on</a:t>
            </a:r>
            <a:r>
              <a:rPr lang="en-GB" sz="1700" b="1" dirty="0"/>
              <a:t> </a:t>
            </a:r>
            <a:endParaRPr lang="en-US" sz="1700" dirty="0"/>
          </a:p>
          <a:p>
            <a:pPr marL="514350" lvl="0" indent="-514350">
              <a:buFont typeface="+mj-lt"/>
              <a:buAutoNum type="arabicPeriod"/>
            </a:pPr>
            <a:r>
              <a:rPr lang="en-GB" sz="1700" dirty="0"/>
              <a:t>Even you can </a:t>
            </a:r>
            <a:r>
              <a:rPr lang="en-GB" sz="1700" b="1" dirty="0"/>
              <a:t>export</a:t>
            </a:r>
            <a:r>
              <a:rPr lang="en-GB" sz="1700" dirty="0"/>
              <a:t> issue details to a XML or Word document. </a:t>
            </a:r>
            <a:endParaRPr lang="en-US" sz="1700" dirty="0"/>
          </a:p>
          <a:p>
            <a:pPr marL="514350" lvl="0" indent="-514350">
              <a:buFont typeface="+mj-lt"/>
              <a:buAutoNum type="arabicPeriod"/>
            </a:pPr>
            <a:r>
              <a:rPr lang="en-GB" sz="1700" dirty="0"/>
              <a:t>Also, you can </a:t>
            </a:r>
            <a:r>
              <a:rPr lang="en-GB" sz="1700" b="1" dirty="0"/>
              <a:t>view activity </a:t>
            </a:r>
            <a:r>
              <a:rPr lang="en-GB" sz="1700" dirty="0"/>
              <a:t>going on the issue, reviews on the issue, work log, history of the issue and so on. </a:t>
            </a:r>
            <a:endParaRPr lang="en-US" sz="1700" dirty="0"/>
          </a:p>
          <a:p>
            <a:pPr marL="514350" lvl="0" indent="-514350">
              <a:buFont typeface="+mj-lt"/>
              <a:buAutoNum type="arabicPeriod"/>
            </a:pPr>
            <a:r>
              <a:rPr lang="en-GB" sz="1700" dirty="0"/>
              <a:t>Under the </a:t>
            </a:r>
            <a:r>
              <a:rPr lang="en-GB" sz="1700" b="1" dirty="0"/>
              <a:t>time tracking </a:t>
            </a:r>
            <a:r>
              <a:rPr lang="en-GB" sz="1700" dirty="0"/>
              <a:t>option, you can even see the estimation time to resolve the issues </a:t>
            </a:r>
            <a:endParaRPr lang="en-US" sz="1700" dirty="0"/>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80010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13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rtl="0">
              <a:spcBef>
                <a:spcPct val="0"/>
              </a:spcBef>
            </a:pPr>
            <a:r>
              <a:rPr lang="en-GB" sz="4000" b="1" dirty="0"/>
              <a:t>Sub-Task </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GB" sz="2800" dirty="0"/>
              <a:t>Subtask issues are useful for splitting up a parent issue into a number of smaller tasks that can be assigned and tracked separately. It addresses issues more comprehensively and segregates the task into smaller chunks of task to do. </a:t>
            </a:r>
            <a:endParaRPr lang="en-US" sz="2800" dirty="0"/>
          </a:p>
          <a:p>
            <a:pPr marL="0" indent="0">
              <a:buNone/>
            </a:pPr>
            <a:r>
              <a:rPr lang="en-GB" sz="2800" dirty="0"/>
              <a:t>Sub-Task can be created in two ways </a:t>
            </a:r>
            <a:endParaRPr lang="en-US" sz="2800" dirty="0"/>
          </a:p>
          <a:p>
            <a:pPr lvl="0"/>
            <a:r>
              <a:rPr lang="en-GB" sz="2800" b="1" dirty="0"/>
              <a:t>Create sub-task under parent issue </a:t>
            </a:r>
            <a:endParaRPr lang="en-US" sz="2800" b="1" dirty="0"/>
          </a:p>
          <a:p>
            <a:r>
              <a:rPr lang="en-GB" sz="2800" b="1" dirty="0"/>
              <a:t>Creating an issue into a sub-task</a:t>
            </a:r>
            <a:endParaRPr lang="en-US" sz="2800" b="1" dirty="0"/>
          </a:p>
        </p:txBody>
      </p:sp>
    </p:spTree>
    <p:extLst>
      <p:ext uri="{BB962C8B-B14F-4D97-AF65-F5344CB8AC3E}">
        <p14:creationId xmlns:p14="http://schemas.microsoft.com/office/powerpoint/2010/main" val="1586107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91</TotalTime>
  <Words>1523</Words>
  <Application>Microsoft Office PowerPoint</Application>
  <PresentationFormat>On-screen Show (4:3)</PresentationFormat>
  <Paragraphs>142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TURNKEY AFRICA LTD JIRA TRAINING DOCUMENTATION </vt:lpstr>
      <vt:lpstr>Training Outline</vt:lpstr>
      <vt:lpstr>What is JIRA?  </vt:lpstr>
      <vt:lpstr>JIRA Scheme  </vt:lpstr>
      <vt:lpstr>Creating an issue in Jira  </vt:lpstr>
      <vt:lpstr>Issue priority</vt:lpstr>
      <vt:lpstr>Creating an issue in Jira – Other fields</vt:lpstr>
      <vt:lpstr>Creating an issue in Jira – Other fields</vt:lpstr>
      <vt:lpstr>Sub-Task  </vt:lpstr>
      <vt:lpstr>How to create a Sub-Task  </vt:lpstr>
      <vt:lpstr>How to create a Sub-Task </vt:lpstr>
      <vt:lpstr>How to create a Sub-Task</vt:lpstr>
      <vt:lpstr>WorkFlows</vt:lpstr>
      <vt:lpstr>Use of Clone in JIRA </vt:lpstr>
      <vt:lpstr>Use of Move and Link in JIRA </vt:lpstr>
      <vt:lpstr>Filters </vt:lpstr>
      <vt:lpstr>Features of a good ticket  </vt:lpstr>
      <vt:lpstr>JIRA Agile </vt:lpstr>
      <vt:lpstr>JIRA Scrum vs. JIRA Kanban</vt:lpstr>
      <vt:lpstr>Reports in JIRA</vt:lpstr>
      <vt:lpstr>Continued …Reports in JIRA  </vt:lpstr>
      <vt:lpstr>Creation and Management of Dashboards</vt:lpstr>
      <vt:lpstr>Creation and Management of Dashboards</vt:lpstr>
      <vt:lpstr>Creation and Management of Dashboards</vt:lpstr>
      <vt:lpstr>Creation and Management of Dashboards</vt:lpstr>
      <vt:lpstr>Creation and Management of Dashboards</vt:lpstr>
      <vt:lpstr>Portfolio</vt:lpstr>
      <vt:lpstr>END OF PRESENTATION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TURNKEY AFRICA JIRA TRAINING DOCUMENTATION </dc:title>
  <dc:creator>constah</dc:creator>
  <cp:lastModifiedBy>constah</cp:lastModifiedBy>
  <cp:revision>24</cp:revision>
  <dcterms:created xsi:type="dcterms:W3CDTF">2018-09-25T06:07:43Z</dcterms:created>
  <dcterms:modified xsi:type="dcterms:W3CDTF">2018-09-25T07:39:12Z</dcterms:modified>
</cp:coreProperties>
</file>