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482" r:id="rId3"/>
    <p:sldId id="483" r:id="rId4"/>
    <p:sldId id="484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4" r:id="rId14"/>
    <p:sldId id="493" r:id="rId15"/>
    <p:sldId id="495" r:id="rId16"/>
    <p:sldId id="496" r:id="rId17"/>
    <p:sldId id="497" r:id="rId18"/>
    <p:sldId id="499" r:id="rId19"/>
    <p:sldId id="500" r:id="rId20"/>
    <p:sldId id="501" r:id="rId21"/>
    <p:sldId id="502" r:id="rId22"/>
    <p:sldId id="503" r:id="rId23"/>
    <p:sldId id="504" r:id="rId24"/>
    <p:sldId id="505" r:id="rId25"/>
    <p:sldId id="506" r:id="rId26"/>
    <p:sldId id="507" r:id="rId27"/>
    <p:sldId id="508" r:id="rId28"/>
    <p:sldId id="509" r:id="rId29"/>
    <p:sldId id="510" r:id="rId30"/>
    <p:sldId id="511" r:id="rId31"/>
    <p:sldId id="512" r:id="rId32"/>
    <p:sldId id="513" r:id="rId33"/>
    <p:sldId id="514" r:id="rId34"/>
    <p:sldId id="516" r:id="rId35"/>
    <p:sldId id="498" r:id="rId36"/>
    <p:sldId id="515" r:id="rId3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00"/>
    <a:srgbClr val="2C0971"/>
    <a:srgbClr val="003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3182" autoAdjust="0"/>
  </p:normalViewPr>
  <p:slideViewPr>
    <p:cSldViewPr>
      <p:cViewPr>
        <p:scale>
          <a:sx n="100" d="100"/>
          <a:sy n="100" d="100"/>
        </p:scale>
        <p:origin x="-52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A57C6AF-216C-4E17-A035-F9735B2E7AE6}" type="datetimeFigureOut">
              <a:rPr lang="en-US"/>
              <a:pPr>
                <a:defRPr/>
              </a:pPr>
              <a:t>9/25/2018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7E909E4C-563B-495C-AE51-8E66CD6C9A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917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500" b="1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3246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0C464-41D5-418C-A3D9-10E0632559E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D31ADE5-A3F3-4B62-B2AC-3FB80730E88F}" type="datetimeFigureOut">
              <a:rPr lang="en-US"/>
              <a:pPr>
                <a:defRPr/>
              </a:pPr>
              <a:t>9/25/2018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4358F-8696-4E77-A881-555E96F01C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8CD226-5571-48FD-8177-979AA2C25E06}" type="datetimeFigureOut">
              <a:rPr lang="en-US"/>
              <a:pPr>
                <a:defRPr/>
              </a:pPr>
              <a:t>9/25/2018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144FA-5A14-45C6-8DA2-EE92621FDD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7B0290F-53CE-4FD1-9FD5-881E78F39ED1}" type="datetimeFigureOut">
              <a:rPr lang="en-US"/>
              <a:pPr>
                <a:defRPr/>
              </a:pPr>
              <a:t>9/25/2018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5A9BA-DBC5-45C6-B153-3A038655BC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157244B-8516-4086-A240-FE186E830F5F}" type="datetimeFigureOut">
              <a:rPr lang="en-US"/>
              <a:pPr>
                <a:defRPr/>
              </a:pPr>
              <a:t>9/25/2018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7C3EE-296B-41A2-99DA-7341EA6B82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FD91F99-9E4B-4EED-A532-3D638D53F3B2}" type="datetimeFigureOut">
              <a:rPr lang="en-US"/>
              <a:pPr>
                <a:defRPr/>
              </a:pPr>
              <a:t>9/25/2018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3B75B-E622-4AA8-A865-4052B50F521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88E29A2-8CE7-4AFD-A725-F9F5389A2E33}" type="datetimeFigureOut">
              <a:rPr lang="en-US"/>
              <a:pPr>
                <a:defRPr/>
              </a:pPr>
              <a:t>9/25/2018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6D22D-326F-4CAD-BBE5-557D63B329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4947851-C0F3-4D9D-9AD9-79B7647FC802}" type="datetimeFigureOut">
              <a:rPr lang="en-US"/>
              <a:pPr>
                <a:defRPr/>
              </a:pPr>
              <a:t>9/25/2018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E4045-6A42-495E-96E3-4105E5C132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9D01E11-C9E5-4A2C-88B3-A63DF8836A19}" type="datetimeFigureOut">
              <a:rPr lang="en-US"/>
              <a:pPr>
                <a:defRPr/>
              </a:pPr>
              <a:t>9/25/2018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BA1DA-EAE2-4420-A4A8-D1052F8C0E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9971C3F-7E8A-4399-8BE7-DACE64B23C9E}" type="datetimeFigureOut">
              <a:rPr lang="en-US"/>
              <a:pPr>
                <a:defRPr/>
              </a:pPr>
              <a:t>9/25/2018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36DC2-F15A-4CBB-8FF2-3B1B01E900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8BEBD9A-D990-4548-A1AE-F0B0DC125577}" type="datetimeFigureOut">
              <a:rPr lang="en-US"/>
              <a:pPr>
                <a:defRPr/>
              </a:pPr>
              <a:t>9/25/2018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11D07-4FA6-40B8-B444-BB0E84BACF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EFD3BB4-04D0-459A-B25A-F3A9F204229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rgbClr val="0038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pic>
        <p:nvPicPr>
          <p:cNvPr id="1030" name="Picture 7" descr="Turnkey Logo_Ne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7200" y="6151563"/>
            <a:ext cx="923925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entury Gothic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entury Gothic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entury Gothic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entury Gothic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entury Gothic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entury Gothic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entury Gothic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002060"/>
          </a:solidFill>
          <a:latin typeface="Cambr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808000"/>
          </a:solidFill>
          <a:latin typeface="Cambria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FF0000"/>
          </a:solidFill>
          <a:latin typeface="Cambria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915400" cy="5334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sz="3200" dirty="0" smtClean="0">
                <a:latin typeface="Andalus" pitchFamily="18" charset="-78"/>
                <a:cs typeface="Andalus" pitchFamily="18" charset="-78"/>
              </a:rPr>
              <a:t>BANCASSURANCE  TEAM</a:t>
            </a:r>
            <a:br>
              <a:rPr lang="en-GB" sz="3200" dirty="0" smtClean="0">
                <a:latin typeface="Andalus" pitchFamily="18" charset="-78"/>
                <a:cs typeface="Andalus" pitchFamily="18" charset="-78"/>
              </a:rPr>
            </a:br>
            <a:r>
              <a:rPr lang="en-GB" sz="3200" dirty="0" smtClean="0">
                <a:latin typeface="Andalus" pitchFamily="18" charset="-78"/>
                <a:cs typeface="Andalus" pitchFamily="18" charset="-78"/>
              </a:rPr>
              <a:t> PRESENTATION</a:t>
            </a:r>
            <a:r>
              <a:rPr lang="en-US" sz="3200" dirty="0"/>
              <a:t/>
            </a:r>
            <a:br>
              <a:rPr lang="en-US" sz="3200" dirty="0"/>
            </a:br>
            <a:endParaRPr lang="en-GB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381000" y="304800"/>
            <a:ext cx="8534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Turnkey Africa Ltd</a:t>
            </a:r>
            <a:endParaRPr lang="en-GB" sz="3600" b="1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an 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On clicking the deployments link, the screen below is </a:t>
            </a:r>
            <a:r>
              <a:rPr lang="en-US" sz="2400" dirty="0" smtClean="0"/>
              <a:t>displayed. </a:t>
            </a:r>
            <a:r>
              <a:rPr lang="en-US" sz="2400" dirty="0"/>
              <a:t>Click on the highlighted install button.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2362200"/>
            <a:ext cx="7620000" cy="402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an 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Select </a:t>
            </a:r>
            <a:r>
              <a:rPr lang="en-US" sz="2000" dirty="0"/>
              <a:t>the EAR to be deployed and click </a:t>
            </a:r>
            <a:r>
              <a:rPr lang="en-US" sz="2000" dirty="0" smtClean="0"/>
              <a:t>next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1920240"/>
            <a:ext cx="8001000" cy="4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4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an 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Select the </a:t>
            </a:r>
            <a:r>
              <a:rPr lang="en-US" sz="2000" b="1" dirty="0"/>
              <a:t>Install </a:t>
            </a:r>
            <a:r>
              <a:rPr lang="en-US" sz="2000" b="1" dirty="0" smtClean="0"/>
              <a:t>this </a:t>
            </a:r>
            <a:r>
              <a:rPr lang="en-US" sz="2000" b="1" dirty="0"/>
              <a:t>deployment as an application </a:t>
            </a:r>
            <a:r>
              <a:rPr lang="en-US" sz="2000" dirty="0"/>
              <a:t>highlighted </a:t>
            </a:r>
            <a:r>
              <a:rPr lang="en-US" sz="2000" dirty="0" smtClean="0"/>
              <a:t>below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981200"/>
            <a:ext cx="7543800" cy="367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4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an 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Select the</a:t>
            </a:r>
            <a:r>
              <a:rPr lang="en-US" sz="2000" b="1" dirty="0"/>
              <a:t> I will make the deployment accessible from the following location</a:t>
            </a:r>
            <a:r>
              <a:rPr lang="en-US" sz="2000" dirty="0"/>
              <a:t> highlighted </a:t>
            </a:r>
            <a:r>
              <a:rPr lang="en-US" sz="2000" dirty="0" smtClean="0"/>
              <a:t>below. </a:t>
            </a:r>
            <a:r>
              <a:rPr lang="en-US" sz="2000" dirty="0"/>
              <a:t>Ensure the highlighted option is checked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2362200"/>
            <a:ext cx="7772400" cy="410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an 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On clicking Next, the screen below appears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79248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an 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Click on the finish button while on the above screen. The EAR is successfully deployed and the below screen is </a:t>
            </a:r>
            <a:r>
              <a:rPr lang="en-US" sz="2000" dirty="0" smtClean="0"/>
              <a:t>displayed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74676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an 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To confirm  if the EAR has been deployed  successfully ,Click on the deployments link</a:t>
            </a:r>
            <a:r>
              <a:rPr lang="en-US" sz="1800" dirty="0" smtClean="0"/>
              <a:t>. The </a:t>
            </a:r>
            <a:r>
              <a:rPr lang="en-US" sz="1800" dirty="0"/>
              <a:t>available EAR’s are displayed</a:t>
            </a:r>
            <a:r>
              <a:rPr lang="en-US" sz="1800" dirty="0" smtClean="0"/>
              <a:t>. If </a:t>
            </a:r>
            <a:r>
              <a:rPr lang="en-US" sz="1800" dirty="0"/>
              <a:t>deployed successfully the Status column reads Active as shown 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381250"/>
            <a:ext cx="76962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7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an 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Deployment status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Active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Prepared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Failed</a:t>
            </a:r>
          </a:p>
          <a:p>
            <a:pPr>
              <a:buFont typeface="Wingdings" pitchFamily="2" charset="2"/>
              <a:buChar char="ü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3124200"/>
            <a:ext cx="7315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6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The data source is created</a:t>
            </a:r>
            <a:r>
              <a:rPr lang="en-US" sz="1600" b="1" dirty="0"/>
              <a:t> </a:t>
            </a:r>
            <a:r>
              <a:rPr lang="en-US" sz="1600" dirty="0"/>
              <a:t>on the server where the EAR is placed e.g. if the EAR is on the server </a:t>
            </a:r>
            <a:r>
              <a:rPr lang="en-US" sz="1600" b="1" dirty="0"/>
              <a:t>10.176.18.37:7005 </a:t>
            </a:r>
            <a:r>
              <a:rPr lang="en-US" sz="1600" dirty="0"/>
              <a:t>the </a:t>
            </a:r>
            <a:r>
              <a:rPr lang="en-US" sz="1600" dirty="0" err="1"/>
              <a:t>WebLogic</a:t>
            </a:r>
            <a:r>
              <a:rPr lang="en-US" sz="1600" dirty="0"/>
              <a:t> server </a:t>
            </a:r>
            <a:r>
              <a:rPr lang="en-US" sz="1600" dirty="0" err="1"/>
              <a:t>url</a:t>
            </a:r>
            <a:r>
              <a:rPr lang="en-US" sz="1600" dirty="0"/>
              <a:t> will </a:t>
            </a:r>
            <a:r>
              <a:rPr lang="en-US" sz="1600" dirty="0" smtClean="0"/>
              <a:t>be </a:t>
            </a:r>
            <a:r>
              <a:rPr lang="en-US" sz="1600" b="1" dirty="0"/>
              <a:t>http://10.176.18.37:7005/console</a:t>
            </a:r>
            <a:endParaRPr lang="en-US" sz="1600" dirty="0"/>
          </a:p>
          <a:p>
            <a:r>
              <a:rPr lang="en-US" sz="1600" dirty="0" smtClean="0"/>
              <a:t> </a:t>
            </a:r>
            <a:r>
              <a:rPr lang="en-US" sz="1600" dirty="0"/>
              <a:t>Log in to </a:t>
            </a:r>
            <a:r>
              <a:rPr lang="en-US" sz="1600" dirty="0" err="1"/>
              <a:t>WebLogic</a:t>
            </a:r>
            <a:r>
              <a:rPr lang="en-US" sz="1600" dirty="0"/>
              <a:t> server. Provide  username and password then click on login </a:t>
            </a:r>
            <a:r>
              <a:rPr lang="en-US" sz="1600" dirty="0" smtClean="0"/>
              <a:t>button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2475" y="2590800"/>
            <a:ext cx="8077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6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/>
              <a:t>WebLogic</a:t>
            </a:r>
            <a:r>
              <a:rPr lang="en-US" sz="2000" dirty="0"/>
              <a:t> home screen shown below </a:t>
            </a:r>
            <a:r>
              <a:rPr lang="en-US" sz="2000" dirty="0" smtClean="0"/>
              <a:t>appears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777340" cy="4199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64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152400"/>
            <a:ext cx="7772400" cy="990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Century Gothic" pitchFamily="34" charset="0"/>
              </a:defRPr>
            </a:lvl9pPr>
          </a:lstStyle>
          <a:p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81000" y="1470025"/>
            <a:ext cx="7391400" cy="41687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2060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808000"/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FF0000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Topics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EAR Deployments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Data Source Creation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Client Infrastructure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0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Under Domain Structure, click on services then data sources as highlighted below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7772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2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On clicking data sources, the screen below is </a:t>
            </a:r>
            <a:r>
              <a:rPr lang="en-US" sz="1400" dirty="0" smtClean="0"/>
              <a:t>displayed.</a:t>
            </a:r>
            <a:r>
              <a:rPr lang="en-US" sz="1400" dirty="0"/>
              <a:t> Click on the new button and select generic data source option as highlighted below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467725" cy="4085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47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The screen below is </a:t>
            </a:r>
            <a:r>
              <a:rPr lang="en-US" sz="1400" dirty="0" smtClean="0"/>
              <a:t>displayed. </a:t>
            </a:r>
            <a:r>
              <a:rPr lang="en-US" sz="1400" dirty="0"/>
              <a:t>Enter data source name e.g. </a:t>
            </a:r>
            <a:r>
              <a:rPr lang="en-US" sz="1400" dirty="0" err="1" smtClean="0"/>
              <a:t>jdbc</a:t>
            </a:r>
            <a:r>
              <a:rPr lang="en-US" sz="1400" dirty="0" smtClean="0"/>
              <a:t>/BRKCRMDS, </a:t>
            </a:r>
            <a:r>
              <a:rPr lang="en-US" sz="1400" dirty="0"/>
              <a:t>and copy the same to </a:t>
            </a:r>
            <a:r>
              <a:rPr lang="en-US" sz="1400" dirty="0" err="1" smtClean="0"/>
              <a:t>jdbc</a:t>
            </a:r>
            <a:r>
              <a:rPr lang="en-US" sz="1400" dirty="0" smtClean="0"/>
              <a:t> Name </a:t>
            </a:r>
            <a:r>
              <a:rPr lang="en-US" sz="1400" dirty="0"/>
              <a:t>as shown below. The data source name should be the same as the one indicated on the EAR files. </a:t>
            </a:r>
            <a:r>
              <a:rPr lang="en-US" sz="1400" dirty="0" smtClean="0"/>
              <a:t> 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90725"/>
            <a:ext cx="865241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02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Click next. The screen below is </a:t>
            </a:r>
            <a:r>
              <a:rPr lang="en-US" sz="1400" dirty="0" smtClean="0"/>
              <a:t>displayed. </a:t>
            </a:r>
            <a:r>
              <a:rPr lang="en-US" sz="1400" dirty="0"/>
              <a:t>Select the option highlighted on the screenshot below for the Database driver and click next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905000"/>
            <a:ext cx="7543800" cy="40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On clicking next, the below screen is displayed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77724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1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Capture the </a:t>
            </a:r>
            <a:r>
              <a:rPr lang="en-US" sz="2000" dirty="0" smtClean="0"/>
              <a:t>below details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23875" y="1828800"/>
            <a:ext cx="7696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2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Click on </a:t>
            </a:r>
            <a:r>
              <a:rPr lang="en-US" sz="1600" b="1" dirty="0"/>
              <a:t>next </a:t>
            </a:r>
            <a:r>
              <a:rPr lang="en-US" sz="1600" dirty="0"/>
              <a:t>button. The </a:t>
            </a:r>
            <a:r>
              <a:rPr lang="en-US" sz="1600" dirty="0" smtClean="0"/>
              <a:t>screen </a:t>
            </a:r>
            <a:r>
              <a:rPr lang="en-US" sz="1600" dirty="0"/>
              <a:t>below is </a:t>
            </a:r>
            <a:r>
              <a:rPr lang="en-US" sz="1600" dirty="0" smtClean="0"/>
              <a:t>displayed. </a:t>
            </a:r>
            <a:r>
              <a:rPr lang="en-US" sz="1600" dirty="0"/>
              <a:t>Click </a:t>
            </a:r>
            <a:r>
              <a:rPr lang="en-US" sz="1600" b="1" dirty="0"/>
              <a:t>on test configuration</a:t>
            </a:r>
            <a:r>
              <a:rPr lang="en-US" sz="1600" dirty="0"/>
              <a:t> button. The message </a:t>
            </a:r>
            <a:r>
              <a:rPr lang="en-US" sz="1600" b="1" dirty="0"/>
              <a:t>Connection test succeeded </a:t>
            </a:r>
            <a:r>
              <a:rPr lang="en-US" sz="1600" dirty="0"/>
              <a:t>should be displayed</a:t>
            </a:r>
            <a:endParaRPr lang="en-US" sz="16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6725" y="2057400"/>
            <a:ext cx="7848600" cy="450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Click next and check the admin server option under select </a:t>
            </a:r>
            <a:r>
              <a:rPr lang="en-US" sz="2000" dirty="0" smtClean="0"/>
              <a:t>targets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7696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5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Click on finish </a:t>
            </a:r>
            <a:r>
              <a:rPr lang="en-US" sz="2000" dirty="0" smtClean="0"/>
              <a:t>button. </a:t>
            </a:r>
            <a:r>
              <a:rPr lang="en-US" sz="2000" dirty="0"/>
              <a:t>The result should be as </a:t>
            </a:r>
            <a:r>
              <a:rPr lang="en-US" sz="2000" dirty="0" smtClean="0"/>
              <a:t>below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7924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dirty="0"/>
              <a:t>While logged into </a:t>
            </a:r>
            <a:r>
              <a:rPr lang="en-US" sz="2000" dirty="0" err="1"/>
              <a:t>WebLogic</a:t>
            </a:r>
            <a:r>
              <a:rPr lang="en-US" sz="2000" dirty="0"/>
              <a:t> server, click on services then data sources as shown below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7620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152400"/>
            <a:ext cx="7772400" cy="990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Century Gothic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Century Gothic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Century Gothic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Century Gothic" pitchFamily="34" charset="0"/>
              </a:defRPr>
            </a:lvl9pPr>
          </a:lstStyle>
          <a:p>
            <a:r>
              <a:rPr lang="en-US" dirty="0" smtClean="0"/>
              <a:t> EAR Deployments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1295401"/>
            <a:ext cx="8915400" cy="4343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002060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808000"/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FF0000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What is An EAR (Enterprise Application Archive)?</a:t>
            </a:r>
          </a:p>
          <a:p>
            <a:pPr marL="0" indent="0">
              <a:buNone/>
            </a:pPr>
            <a:r>
              <a:rPr lang="en-US" sz="2000" i="1" dirty="0"/>
              <a:t>This is file format used by Java for packaging one or more modules into a single archive so that the deployment of the various modules onto an application server happens simultaneously and coherently.</a:t>
            </a:r>
            <a:endParaRPr lang="en-US" sz="2000" dirty="0"/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On clicking data sources, the screen below is displayed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7772400" cy="345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1800" dirty="0"/>
              <a:t>Click on the data source to be configured e.g. </a:t>
            </a:r>
            <a:r>
              <a:rPr lang="en-US" sz="1800" dirty="0" err="1"/>
              <a:t>CRMLEAD.The</a:t>
            </a:r>
            <a:r>
              <a:rPr lang="en-US" sz="1800" dirty="0"/>
              <a:t> screen below is displayed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77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7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1800" dirty="0"/>
              <a:t>Click on </a:t>
            </a:r>
            <a:r>
              <a:rPr lang="en-US" sz="1800" b="1" dirty="0"/>
              <a:t>connection pool </a:t>
            </a:r>
            <a:r>
              <a:rPr lang="en-US" sz="1800" dirty="0"/>
              <a:t>tab and configure the below highlighted areas as on the screenshot and click save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2133600"/>
            <a:ext cx="7848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6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1800" dirty="0" smtClean="0"/>
              <a:t>Click on the Advanced link on the bottom of the screen. The screen below appears. </a:t>
            </a:r>
            <a:r>
              <a:rPr lang="en-US" sz="1800" b="1" dirty="0" smtClean="0"/>
              <a:t>Confirm the inactive connection timeout is</a:t>
            </a:r>
            <a:r>
              <a:rPr lang="en-US" sz="1800" dirty="0" smtClean="0"/>
              <a:t> setup as below and click save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2057400"/>
            <a:ext cx="777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7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a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data source is configured successfully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6" y="1828800"/>
            <a:ext cx="8109566" cy="3768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23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Infrastructure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7848600" cy="462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7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endParaRPr lang="en-US" sz="1800" dirty="0" smtClean="0"/>
          </a:p>
          <a:p>
            <a:pPr marL="0" lvl="0" indent="0" algn="ctr">
              <a:buNone/>
            </a:pPr>
            <a:endParaRPr lang="en-US" sz="1800" dirty="0" smtClean="0"/>
          </a:p>
          <a:p>
            <a:pPr marL="0" lvl="0" indent="0" algn="ctr">
              <a:buNone/>
            </a:pPr>
            <a:endParaRPr lang="en-US" sz="1800"/>
          </a:p>
          <a:p>
            <a:pPr marL="0" lvl="0" indent="0" algn="ctr">
              <a:buNone/>
            </a:pPr>
            <a:endParaRPr lang="en-US" sz="1800" dirty="0"/>
          </a:p>
          <a:p>
            <a:pPr marL="0" lvl="0" indent="0" algn="ctr">
              <a:buNone/>
            </a:pPr>
            <a:endParaRPr lang="en-US" sz="1800" dirty="0" smtClean="0"/>
          </a:p>
          <a:p>
            <a:pPr marL="0" lvl="0" indent="0" algn="ctr">
              <a:buNone/>
            </a:pPr>
            <a:r>
              <a:rPr lang="en-US" sz="4800" dirty="0" smtClean="0"/>
              <a:t>The END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015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 Deployments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Main Areas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Extracting </a:t>
            </a:r>
            <a:r>
              <a:rPr lang="en-US" dirty="0" smtClean="0"/>
              <a:t>EAR files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Configuration of EAR files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Deploying an 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7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EAR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1. Explode </a:t>
            </a:r>
            <a:r>
              <a:rPr lang="en-US" sz="2400" dirty="0" smtClean="0"/>
              <a:t>EAR file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2. Explode </a:t>
            </a:r>
            <a:r>
              <a:rPr lang="en-US" sz="2400" dirty="0" err="1"/>
              <a:t>GisModel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3. Explode TQGIS/</a:t>
            </a:r>
            <a:r>
              <a:rPr lang="en-US" sz="2400" dirty="0" err="1"/>
              <a:t>GIS.war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463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EAR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Create a subfolder inside the first folder with the same name. This results to two folders CRMLEADWAY&gt;&gt;</a:t>
            </a:r>
            <a:r>
              <a:rPr lang="en-US" sz="2400" dirty="0" smtClean="0"/>
              <a:t>CRMLEADWAY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590800"/>
            <a:ext cx="8305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1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EAR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Key Notes;</a:t>
            </a:r>
          </a:p>
          <a:p>
            <a:pPr>
              <a:buFont typeface="Wingdings" pitchFamily="2" charset="2"/>
              <a:buChar char="v"/>
            </a:pPr>
            <a:r>
              <a:rPr lang="en-GB" sz="1600" dirty="0" smtClean="0"/>
              <a:t>Ensure </a:t>
            </a:r>
            <a:r>
              <a:rPr lang="en-GB" sz="1600" dirty="0"/>
              <a:t>the name  represents the system (GISLIVE , LMSPROD</a:t>
            </a:r>
            <a:r>
              <a:rPr lang="en-GB" sz="1600" dirty="0" smtClean="0"/>
              <a:t>)</a:t>
            </a:r>
          </a:p>
          <a:p>
            <a:pPr>
              <a:buFont typeface="Wingdings" pitchFamily="2" charset="2"/>
              <a:buChar char="v"/>
            </a:pPr>
            <a:r>
              <a:rPr lang="en-GB" sz="1600" dirty="0" smtClean="0"/>
              <a:t>The </a:t>
            </a:r>
            <a:r>
              <a:rPr lang="en-GB" sz="1600" dirty="0"/>
              <a:t>EAR names for Live and test environments should be different to avoid any confusion especially at clients sites</a:t>
            </a:r>
            <a:endParaRPr lang="en-US" sz="1600" dirty="0" smtClean="0"/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 </a:t>
            </a:r>
            <a:r>
              <a:rPr lang="en-US" sz="1600" dirty="0"/>
              <a:t>Rename the data source </a:t>
            </a:r>
            <a:r>
              <a:rPr lang="en-US" sz="1600" dirty="0" smtClean="0"/>
              <a:t>appropriately.</a:t>
            </a:r>
          </a:p>
          <a:p>
            <a:pPr marL="0" indent="0">
              <a:buNone/>
            </a:pPr>
            <a:r>
              <a:rPr lang="en-US" sz="1600" dirty="0"/>
              <a:t>The Following are the files configured for a GIS EAR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b="1" dirty="0"/>
              <a:t>Application.xml file</a:t>
            </a:r>
            <a:r>
              <a:rPr lang="en-US" sz="2000" b="1" dirty="0"/>
              <a:t>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..GIS/META-INF/</a:t>
            </a:r>
            <a:r>
              <a:rPr lang="en-US" sz="2000" b="1" dirty="0"/>
              <a:t>application.xml-</a:t>
            </a:r>
            <a:r>
              <a:rPr lang="en-US" sz="2000" dirty="0"/>
              <a:t> Indicate the application name in the areas </a:t>
            </a:r>
            <a:r>
              <a:rPr lang="en-US" sz="2000" dirty="0" smtClean="0"/>
              <a:t>highlighted below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514350" indent="-514350">
              <a:buFont typeface="+mj-lt"/>
              <a:buAutoNum type="arabicParenR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7934325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83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EAR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2)</a:t>
            </a:r>
            <a:r>
              <a:rPr lang="en-US" sz="2000" b="1" dirty="0"/>
              <a:t> Weblogic-ejb-jar.xml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..GIS/</a:t>
            </a:r>
            <a:r>
              <a:rPr lang="en-US" sz="2000" dirty="0" err="1" smtClean="0"/>
              <a:t>GisModel</a:t>
            </a:r>
            <a:r>
              <a:rPr lang="en-US" sz="2000" dirty="0" smtClean="0"/>
              <a:t>/META-INF</a:t>
            </a:r>
            <a:r>
              <a:rPr lang="en-US" sz="2000" dirty="0"/>
              <a:t>/ </a:t>
            </a:r>
            <a:r>
              <a:rPr lang="en-US" sz="2000" b="1" dirty="0" smtClean="0"/>
              <a:t>Weblogic-ejb-jar.xml</a:t>
            </a:r>
          </a:p>
          <a:p>
            <a:pPr marL="0" indent="0">
              <a:buNone/>
            </a:pPr>
            <a:r>
              <a:rPr lang="en-US" sz="2000" b="1" dirty="0" smtClean="0"/>
              <a:t>3)</a:t>
            </a:r>
            <a:r>
              <a:rPr lang="en-US" sz="2000" b="1" dirty="0"/>
              <a:t> bc4j.xcfg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..GIS/</a:t>
            </a:r>
            <a:r>
              <a:rPr lang="en-US" sz="2000" dirty="0" err="1"/>
              <a:t>GisModel</a:t>
            </a:r>
            <a:r>
              <a:rPr lang="en-US" sz="2000" dirty="0"/>
              <a:t>/</a:t>
            </a:r>
            <a:r>
              <a:rPr lang="en-US" sz="2000" dirty="0" err="1"/>
              <a:t>tqgis</a:t>
            </a:r>
            <a:r>
              <a:rPr lang="en-US" sz="2000" dirty="0"/>
              <a:t>/view/</a:t>
            </a:r>
            <a:r>
              <a:rPr lang="en-US" sz="2000" dirty="0" err="1"/>
              <a:t>gismodel</a:t>
            </a:r>
            <a:r>
              <a:rPr lang="en-US" sz="2000" dirty="0"/>
              <a:t>/login/common/ </a:t>
            </a:r>
            <a:r>
              <a:rPr lang="en-US" sz="2000" b="1" dirty="0" smtClean="0"/>
              <a:t>bc4j.xcfg</a:t>
            </a:r>
          </a:p>
          <a:p>
            <a:pPr marL="0" indent="0">
              <a:buNone/>
            </a:pPr>
            <a:r>
              <a:rPr lang="en-US" sz="2000" b="1" dirty="0" smtClean="0"/>
              <a:t>4)</a:t>
            </a:r>
            <a:r>
              <a:rPr lang="en-US" sz="2000" dirty="0"/>
              <a:t> </a:t>
            </a:r>
            <a:r>
              <a:rPr lang="en-US" sz="2000" b="1" dirty="0"/>
              <a:t>web.xml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..GIS/GIS/WEB-INF/</a:t>
            </a:r>
            <a:r>
              <a:rPr lang="en-US" sz="2000" b="1" dirty="0" smtClean="0"/>
              <a:t>web.xml</a:t>
            </a:r>
          </a:p>
          <a:p>
            <a:pPr marL="0" indent="0">
              <a:buNone/>
            </a:pPr>
            <a:r>
              <a:rPr lang="en-US" sz="2000" b="1" dirty="0" smtClean="0"/>
              <a:t>5)</a:t>
            </a:r>
            <a:r>
              <a:rPr lang="en-US" sz="2000" b="1" dirty="0"/>
              <a:t> </a:t>
            </a:r>
            <a:r>
              <a:rPr lang="en-US" sz="2000" b="1" dirty="0" err="1"/>
              <a:t>turnkey.hibernate.cfg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.. </a:t>
            </a:r>
            <a:r>
              <a:rPr lang="en-US" sz="2000" dirty="0" smtClean="0"/>
              <a:t>GISGIS/WEB-INF/classes/</a:t>
            </a:r>
            <a:r>
              <a:rPr lang="en-US" sz="2000" b="1" dirty="0" err="1" smtClean="0"/>
              <a:t>turnkey.hibernate.cfg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6) weblogic-ejb-jar.xml</a:t>
            </a:r>
          </a:p>
          <a:p>
            <a:pPr marL="0" indent="0">
              <a:buNone/>
            </a:pPr>
            <a:r>
              <a:rPr lang="en-US" sz="2000" dirty="0" smtClean="0"/>
              <a:t>.. </a:t>
            </a:r>
            <a:r>
              <a:rPr lang="en-US" sz="2000" dirty="0"/>
              <a:t>GIS/GIS/WEB-INF/classes/META-INF/</a:t>
            </a:r>
            <a:r>
              <a:rPr lang="en-US" sz="2000" b="1" dirty="0"/>
              <a:t>weblogic-ejb-jar.xml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512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an 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While logged in to </a:t>
            </a:r>
            <a:r>
              <a:rPr lang="en-US" sz="2000" dirty="0" err="1" smtClean="0"/>
              <a:t>Weblogic</a:t>
            </a:r>
            <a:r>
              <a:rPr lang="en-US" sz="2000" dirty="0" smtClean="0"/>
              <a:t> </a:t>
            </a:r>
            <a:r>
              <a:rPr lang="en-US" sz="2000" dirty="0"/>
              <a:t>server, click on deployments option under domain structure. See below </a:t>
            </a:r>
            <a:r>
              <a:rPr lang="en-US" sz="2000" dirty="0" smtClean="0"/>
              <a:t>screenshot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2209801"/>
            <a:ext cx="8077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4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12088</TotalTime>
  <Words>751</Words>
  <Application>Microsoft Office PowerPoint</Application>
  <PresentationFormat>On-screen Show (4:3)</PresentationFormat>
  <Paragraphs>109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BANCASSURANCE  TEAM  PRESENTATION </vt:lpstr>
      <vt:lpstr>PowerPoint Presentation</vt:lpstr>
      <vt:lpstr>PowerPoint Presentation</vt:lpstr>
      <vt:lpstr>EAR Deployments</vt:lpstr>
      <vt:lpstr>Extracting EAR Files</vt:lpstr>
      <vt:lpstr>Extracting EAR Files</vt:lpstr>
      <vt:lpstr>Configuring EAR Files</vt:lpstr>
      <vt:lpstr>Configuring EAR files</vt:lpstr>
      <vt:lpstr>Deploying an EAR</vt:lpstr>
      <vt:lpstr>Deploying an EAR</vt:lpstr>
      <vt:lpstr>Deploying an EAR</vt:lpstr>
      <vt:lpstr>Deploying an EAR</vt:lpstr>
      <vt:lpstr>Deploying an EAR</vt:lpstr>
      <vt:lpstr>Deploying an EAR</vt:lpstr>
      <vt:lpstr>Deploying an EAR</vt:lpstr>
      <vt:lpstr>Deploying an EAR</vt:lpstr>
      <vt:lpstr>Deploying an EAR</vt:lpstr>
      <vt:lpstr>Creating a data source</vt:lpstr>
      <vt:lpstr>Creating a data source</vt:lpstr>
      <vt:lpstr>Creating a data source</vt:lpstr>
      <vt:lpstr>Creating a data source</vt:lpstr>
      <vt:lpstr>Creating a data source</vt:lpstr>
      <vt:lpstr>Creating a data source</vt:lpstr>
      <vt:lpstr>Creating a data source</vt:lpstr>
      <vt:lpstr>Creating a data source</vt:lpstr>
      <vt:lpstr>Creating a data source</vt:lpstr>
      <vt:lpstr>Creating a data source</vt:lpstr>
      <vt:lpstr>Creating a data source</vt:lpstr>
      <vt:lpstr>Configuring a data source</vt:lpstr>
      <vt:lpstr>Configuring a data source</vt:lpstr>
      <vt:lpstr>Configuring a data source</vt:lpstr>
      <vt:lpstr>Configuring a data source</vt:lpstr>
      <vt:lpstr>Configuring a data source</vt:lpstr>
      <vt:lpstr>Configuring a data source</vt:lpstr>
      <vt:lpstr>Client Infrastructure</vt:lpstr>
      <vt:lpstr> </vt:lpstr>
    </vt:vector>
  </TitlesOfParts>
  <Company>Turnkey Africa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TurnQuest™ Everest Insurance Suite</dc:title>
  <dc:creator>Brian Abajah</dc:creator>
  <cp:lastModifiedBy>Windows User</cp:lastModifiedBy>
  <cp:revision>960</cp:revision>
  <dcterms:created xsi:type="dcterms:W3CDTF">2011-08-08T12:02:00Z</dcterms:created>
  <dcterms:modified xsi:type="dcterms:W3CDTF">2018-09-25T15:13:29Z</dcterms:modified>
</cp:coreProperties>
</file>