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14" r:id="rId4"/>
    <p:sldId id="315" r:id="rId5"/>
    <p:sldId id="316" r:id="rId6"/>
    <p:sldId id="311" r:id="rId7"/>
    <p:sldId id="312" r:id="rId8"/>
    <p:sldId id="270" r:id="rId9"/>
    <p:sldId id="313" r:id="rId10"/>
    <p:sldId id="310" r:id="rId11"/>
    <p:sldId id="31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GA" initials="K" lastIdx="10" clrIdx="0">
    <p:extLst>
      <p:ext uri="{19B8F6BF-5375-455C-9EA6-DF929625EA0E}">
        <p15:presenceInfo xmlns:p15="http://schemas.microsoft.com/office/powerpoint/2012/main" userId="K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2D4"/>
    <a:srgbClr val="1C4148"/>
    <a:srgbClr val="C0CACC"/>
    <a:srgbClr val="FFFFFF"/>
    <a:srgbClr val="16605C"/>
    <a:srgbClr val="22543D"/>
    <a:srgbClr val="2F5195"/>
    <a:srgbClr val="293355"/>
    <a:srgbClr val="315EA1"/>
    <a:srgbClr val="97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3769" autoAdjust="0"/>
  </p:normalViewPr>
  <p:slideViewPr>
    <p:cSldViewPr snapToGrid="0">
      <p:cViewPr varScale="1">
        <p:scale>
          <a:sx n="120" d="100"/>
          <a:sy n="120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1DBFD-F76A-401E-9152-08843CFA37F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FA89-9FC0-4933-A01B-E77AF58FF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4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FFA89-9FC0-4933-A01B-E77AF58FF32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57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FFA89-9FC0-4933-A01B-E77AF58FF32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41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kern="12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대표적인 예시 </a:t>
            </a:r>
            <a:r>
              <a:rPr lang="en-US" altLang="ko-KR" sz="1200" kern="12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lang="ko-KR" altLang="en-US" sz="1200" kern="12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언어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FFA89-9FC0-4933-A01B-E77AF58FF32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04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메타버스의</a:t>
            </a:r>
            <a:r>
              <a:rPr lang="ko-KR" altLang="en-US" dirty="0" smtClean="0"/>
              <a:t> 종류는 증강현실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라이프 로깅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거울세계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가상세계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나누어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FA89-9FC0-4933-A01B-E77AF58FF3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0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FA89-9FC0-4933-A01B-E77AF58FF3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9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FA89-9FC0-4933-A01B-E77AF58FF3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FA89-9FC0-4933-A01B-E77AF58FF3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1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FA89-9FC0-4933-A01B-E77AF58FF3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8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kern="12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대표적인 예시 </a:t>
            </a:r>
            <a:r>
              <a:rPr lang="en-US" altLang="ko-KR" sz="1200" kern="12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lang="ko-KR" altLang="en-US" sz="1200" kern="12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언어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FFA89-9FC0-4933-A01B-E77AF58FF32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98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CF2C-60C3-446B-AEE2-F6E08EFA5673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4871-78B9-4E1D-AAE3-FB9321F42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4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383" y="1332896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3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[</a:t>
            </a:r>
            <a:r>
              <a:rPr lang="ko-KR" altLang="en-US" sz="2000" b="1" spc="3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메타플밍</a:t>
            </a:r>
            <a:r>
              <a:rPr lang="en-US" altLang="ko-KR" sz="2000" b="1" spc="3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7</a:t>
            </a:r>
            <a:r>
              <a:rPr lang="ko-KR" altLang="en-US" sz="2000" b="1" spc="3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기</a:t>
            </a:r>
            <a:r>
              <a:rPr lang="en-US" altLang="ko-KR" sz="2000" b="1" spc="3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]</a:t>
            </a:r>
            <a:endParaRPr lang="ko-KR" altLang="en-US" sz="2000" b="1" spc="3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85416" y="5207726"/>
            <a:ext cx="1079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3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[4</a:t>
            </a:r>
            <a:r>
              <a:rPr lang="ko-KR" altLang="en-US" b="1" spc="3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조</a:t>
            </a:r>
            <a:r>
              <a:rPr lang="en-US" altLang="ko-KR" b="1" spc="3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]</a:t>
            </a:r>
          </a:p>
          <a:p>
            <a:r>
              <a:rPr lang="ko-KR" altLang="en-US" b="1" spc="3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한유진</a:t>
            </a:r>
            <a:endParaRPr lang="en-US" altLang="ko-KR" b="1" spc="3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ko-KR" altLang="en-US" b="1" spc="3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정동균</a:t>
            </a:r>
            <a:endParaRPr lang="en-US" altLang="ko-KR" b="1" spc="3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ko-KR" altLang="en-US" b="1" spc="3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김수진</a:t>
            </a:r>
            <a:endParaRPr lang="en-US" altLang="ko-KR" b="1" spc="3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ko-KR" altLang="en-US" b="1" spc="3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김수주</a:t>
            </a:r>
            <a:endParaRPr lang="en-US" altLang="ko-KR" b="1" spc="3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7383" y="1733006"/>
            <a:ext cx="11965577" cy="139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대괄호 3"/>
          <p:cNvSpPr/>
          <p:nvPr/>
        </p:nvSpPr>
        <p:spPr>
          <a:xfrm>
            <a:off x="7578671" y="1514812"/>
            <a:ext cx="4087248" cy="4584700"/>
          </a:xfrm>
          <a:prstGeom prst="bracketPair">
            <a:avLst/>
          </a:prstGeom>
          <a:ln w="38100">
            <a:solidFill>
              <a:srgbClr val="1C4148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561" y="89836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600" dirty="0" smtClean="0"/>
              <a:t>컴파일 차이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49088" y="1086173"/>
            <a:ext cx="1986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600" dirty="0" smtClean="0">
                <a:effectLst/>
              </a:rPr>
              <a:t>“</a:t>
            </a:r>
            <a:r>
              <a:rPr lang="ko-KR" altLang="en-US" sz="2800" b="1" spc="600" dirty="0" smtClean="0">
                <a:effectLst/>
              </a:rPr>
              <a:t>컴파일</a:t>
            </a:r>
            <a:r>
              <a:rPr lang="en-US" altLang="ko-KR" sz="2800" b="1" spc="600" dirty="0" smtClean="0">
                <a:effectLst/>
              </a:rPr>
              <a:t>”</a:t>
            </a:r>
            <a:endParaRPr lang="ko-KR" altLang="en-US" sz="2800" u="sng" spc="600" dirty="0" smtClean="0">
              <a:effectLst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5" y="2478424"/>
            <a:ext cx="6924675" cy="2657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60538" y="317109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/>
              <a:t>[2. </a:t>
            </a:r>
            <a:r>
              <a:rPr lang="en-US" altLang="ko-KR" sz="1600" b="1" dirty="0"/>
              <a:t>C#, C++ </a:t>
            </a:r>
            <a:r>
              <a:rPr lang="ko-KR" altLang="en-US" sz="1600" b="1" dirty="0"/>
              <a:t>기능 차이점</a:t>
            </a:r>
            <a:r>
              <a:rPr lang="en-US" altLang="ko-KR" sz="1500" b="1" dirty="0" smtClean="0"/>
              <a:t>]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51717" y="2478424"/>
            <a:ext cx="38142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++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은 전처리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컴파일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어셈블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링크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등의단계를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거쳐 실행 파일을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생성함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은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소스 코드를 중간 언어로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컴파일하고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실행 시점에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JIT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컴파일을 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거쳐 실행함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C++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는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컴파일되어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기계 코드로 직접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변환함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C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은 중간 언어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즉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ASP.NET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에서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해석되는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CIR(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공용 언어 런타임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컴파일 함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7834" y="1450826"/>
            <a:ext cx="190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컴파일 차이점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5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956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C++ &amp; C#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차이점​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7164" y="873213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“</a:t>
            </a:r>
            <a:r>
              <a:rPr kumimoji="0" lang="ko-KR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컴파일 순서 차이</a:t>
            </a:r>
            <a:r>
              <a:rPr kumimoji="0" lang="en-US" altLang="ko-KR" sz="2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“</a:t>
            </a:r>
            <a:endParaRPr kumimoji="0" lang="ko-KR" altLang="en-US" sz="2800" b="0" i="0" u="sng" strike="noStrike" kern="1200" cap="none" spc="6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10608" y="139829"/>
            <a:ext cx="12813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컴파일 방식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9" name="양쪽 대괄호 8"/>
          <p:cNvSpPr/>
          <p:nvPr/>
        </p:nvSpPr>
        <p:spPr>
          <a:xfrm>
            <a:off x="1203452" y="1333499"/>
            <a:ext cx="9718548" cy="5051397"/>
          </a:xfrm>
          <a:prstGeom prst="bracketPair">
            <a:avLst/>
          </a:prstGeom>
          <a:ln w="38100">
            <a:solidFill>
              <a:srgbClr val="1C4148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0467" y="2156671"/>
            <a:ext cx="30999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전처리기</a:t>
            </a:r>
            <a:endParaRPr lang="en-US" altLang="ko-KR" b="1" dirty="0"/>
          </a:p>
          <a:p>
            <a:pPr algn="ctr"/>
            <a:r>
              <a:rPr lang="en-US" altLang="ko-KR" sz="1400" dirty="0" smtClean="0"/>
              <a:t>#include </a:t>
            </a:r>
            <a:r>
              <a:rPr lang="ko-KR" altLang="en-US" sz="1400" dirty="0" err="1" smtClean="0"/>
              <a:t>지시문을</a:t>
            </a:r>
            <a:r>
              <a:rPr lang="ko-KR" altLang="en-US" sz="1400" dirty="0" smtClean="0"/>
              <a:t> 처리하고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매크로를 확장함</a:t>
            </a:r>
            <a:endParaRPr lang="en-US" altLang="ko-KR" sz="14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b="1" dirty="0" smtClean="0"/>
              <a:t>컴파일</a:t>
            </a:r>
            <a:endParaRPr lang="en-US" altLang="ko-KR" sz="1200" b="1" dirty="0" smtClean="0"/>
          </a:p>
          <a:p>
            <a:pPr algn="ctr"/>
            <a:r>
              <a:rPr lang="ko-KR" altLang="en-US" sz="1400" dirty="0" err="1" smtClean="0"/>
              <a:t>전처리된</a:t>
            </a:r>
            <a:r>
              <a:rPr lang="ko-KR" altLang="en-US" sz="1400" dirty="0" smtClean="0"/>
              <a:t> 소스 코드를 컴파일러가 기계어로 변환함</a:t>
            </a:r>
            <a:endParaRPr lang="en-US" altLang="ko-KR" sz="14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b="1" dirty="0" err="1" smtClean="0"/>
              <a:t>어셈블</a:t>
            </a:r>
            <a:endParaRPr lang="en-US" altLang="ko-KR" sz="1200" b="1" dirty="0"/>
          </a:p>
          <a:p>
            <a:pPr algn="ctr"/>
            <a:r>
              <a:rPr lang="ko-KR" altLang="en-US" sz="1400" dirty="0" err="1" smtClean="0"/>
              <a:t>컴파일된</a:t>
            </a:r>
            <a:r>
              <a:rPr lang="ko-KR" altLang="en-US" sz="1400" dirty="0" smtClean="0"/>
              <a:t> 소스 코드를 어셈블러가 기계어로 반환함</a:t>
            </a:r>
            <a:endParaRPr lang="en-US" altLang="ko-KR" sz="14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b="1" dirty="0" smtClean="0"/>
              <a:t>링크</a:t>
            </a:r>
            <a:endParaRPr lang="en-US" altLang="ko-KR" sz="1200" b="1" dirty="0" smtClean="0"/>
          </a:p>
          <a:p>
            <a:pPr algn="ctr"/>
            <a:r>
              <a:rPr lang="ko-KR" altLang="en-US" sz="1400" dirty="0" smtClean="0"/>
              <a:t>여러 개의 객체 파일과 라이브러리를 결합하여 실행 파일을 생성함</a:t>
            </a:r>
            <a:endParaRPr lang="en-US" altLang="ko-KR" sz="14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b="1" dirty="0" smtClean="0"/>
              <a:t>실행</a:t>
            </a:r>
            <a:endParaRPr lang="en-US" altLang="ko-KR" sz="1200" b="1" dirty="0"/>
          </a:p>
          <a:p>
            <a:pPr algn="ctr"/>
            <a:r>
              <a:rPr lang="ko-KR" altLang="en-US" sz="1400" dirty="0"/>
              <a:t>생성된 실행 파일을 실행하여 프로그램이 </a:t>
            </a:r>
            <a:r>
              <a:rPr lang="ko-KR" altLang="en-US" sz="1400" dirty="0" smtClean="0"/>
              <a:t>동작함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97310" y="2772224"/>
            <a:ext cx="3356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소스 </a:t>
            </a:r>
            <a:r>
              <a:rPr lang="ko-KR" altLang="en-US" sz="1200" b="1" dirty="0" smtClean="0"/>
              <a:t>코드 작성</a:t>
            </a:r>
            <a:endParaRPr lang="en-US" altLang="ko-KR" sz="1200" b="1" dirty="0" smtClean="0"/>
          </a:p>
          <a:p>
            <a:pPr algn="ctr"/>
            <a:r>
              <a:rPr lang="en-US" altLang="ko-KR" sz="1400" dirty="0"/>
              <a:t>C# </a:t>
            </a:r>
            <a:r>
              <a:rPr lang="ko-KR" altLang="en-US" sz="1400" dirty="0"/>
              <a:t>코드를 </a:t>
            </a:r>
            <a:r>
              <a:rPr lang="ko-KR" altLang="en-US" sz="1400" dirty="0" smtClean="0"/>
              <a:t>작성함</a:t>
            </a:r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200" b="1" dirty="0" smtClean="0"/>
              <a:t>컴파일</a:t>
            </a:r>
            <a:endParaRPr lang="en-US" altLang="ko-KR" sz="1200" b="1" dirty="0" smtClean="0"/>
          </a:p>
          <a:p>
            <a:pPr algn="ctr"/>
            <a:r>
              <a:rPr lang="en-US" altLang="ko-KR" sz="1400" dirty="0"/>
              <a:t>C# </a:t>
            </a:r>
            <a:r>
              <a:rPr lang="ko-KR" altLang="en-US" sz="1400" dirty="0"/>
              <a:t>컴파일러가 소스 코드를 중간 </a:t>
            </a:r>
            <a:r>
              <a:rPr lang="ko-KR" altLang="en-US" sz="1400" dirty="0" smtClean="0"/>
              <a:t>언어로 변환함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200" b="1" dirty="0" smtClean="0"/>
              <a:t>JIT </a:t>
            </a:r>
            <a:r>
              <a:rPr lang="ko-KR" altLang="en-US" sz="1200" b="1" dirty="0" smtClean="0"/>
              <a:t>컴파일</a:t>
            </a:r>
            <a:endParaRPr lang="en-US" altLang="ko-KR" sz="1400" dirty="0" smtClean="0"/>
          </a:p>
          <a:p>
            <a:pPr algn="ctr"/>
            <a:r>
              <a:rPr lang="en-US" altLang="ko-KR" sz="1400" dirty="0"/>
              <a:t>CLR</a:t>
            </a:r>
            <a:r>
              <a:rPr lang="ko-KR" altLang="en-US" sz="1400" dirty="0"/>
              <a:t>에 의해 중간 언어가 해당 플랫폼에 맞는 </a:t>
            </a:r>
            <a:r>
              <a:rPr lang="ko-KR" altLang="en-US" sz="1400" dirty="0" smtClean="0"/>
              <a:t>기계어로 컴파일 함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200" b="1" dirty="0" smtClean="0"/>
              <a:t>실행</a:t>
            </a:r>
            <a:endParaRPr lang="en-US" altLang="ko-KR" sz="1200" b="1" dirty="0"/>
          </a:p>
          <a:p>
            <a:pPr algn="ctr"/>
            <a:r>
              <a:rPr lang="en-US" altLang="ko-KR" sz="1400" dirty="0"/>
              <a:t>CLR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컴파일된</a:t>
            </a:r>
            <a:r>
              <a:rPr lang="ko-KR" altLang="en-US" sz="1400" dirty="0"/>
              <a:t> 코드가 </a:t>
            </a:r>
            <a:r>
              <a:rPr lang="ko-KR" altLang="en-US" sz="1400" dirty="0" smtClean="0"/>
              <a:t>실행함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33172" y="1559766"/>
            <a:ext cx="9939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/>
              <a:t>C++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78567" y="1559766"/>
            <a:ext cx="9939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/>
              <a:t>C#</a:t>
            </a:r>
            <a:endParaRPr lang="ko-KR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48854" y="3566809"/>
            <a:ext cx="744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08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C414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1571" y="174564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목차</a:t>
            </a:r>
            <a:endParaRPr lang="ko-KR" altLang="en-US" sz="28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672649"/>
            <a:ext cx="12192000" cy="0"/>
          </a:xfrm>
          <a:prstGeom prst="line">
            <a:avLst/>
          </a:prstGeom>
          <a:ln w="9525">
            <a:solidFill>
              <a:srgbClr val="1C4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758286" y="1390820"/>
            <a:ext cx="2299027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300000"/>
              </a:lnSpc>
              <a:buFontTx/>
              <a:buAutoNum type="arabicPeriod"/>
            </a:pPr>
            <a:r>
              <a:rPr lang="en-US" altLang="ko-KR" b="1" dirty="0" smtClean="0"/>
              <a:t>C#, C++ </a:t>
            </a:r>
            <a:r>
              <a:rPr lang="ko-KR" altLang="en-US" b="1" dirty="0" smtClean="0"/>
              <a:t>공통점</a:t>
            </a:r>
            <a:endParaRPr lang="en-US" altLang="ko-KR" b="1" dirty="0" smtClean="0"/>
          </a:p>
          <a:p>
            <a:pPr marL="342900" indent="-342900">
              <a:lnSpc>
                <a:spcPct val="300000"/>
              </a:lnSpc>
              <a:buFontTx/>
              <a:buAutoNum type="arabicPeriod"/>
            </a:pPr>
            <a:r>
              <a:rPr lang="en-US" altLang="ko-KR" b="1" dirty="0" smtClean="0"/>
              <a:t>C</a:t>
            </a:r>
            <a:r>
              <a:rPr lang="en-US" altLang="ko-KR" b="1" dirty="0"/>
              <a:t>#, C++ </a:t>
            </a:r>
            <a:r>
              <a:rPr lang="ko-KR" altLang="en-US" b="1" dirty="0" smtClean="0"/>
              <a:t> 차이점</a:t>
            </a:r>
            <a:endParaRPr lang="en-US" altLang="ko-KR" b="1" dirty="0" smtClean="0"/>
          </a:p>
          <a:p>
            <a:pPr marL="800100" lvl="1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b="1" dirty="0"/>
              <a:t>메모리 </a:t>
            </a:r>
            <a:endParaRPr lang="en-US" altLang="ko-KR" b="1" dirty="0" smtClean="0"/>
          </a:p>
          <a:p>
            <a:pPr marL="800100" lvl="1" indent="-342900">
              <a:lnSpc>
                <a:spcPct val="300000"/>
              </a:lnSpc>
              <a:buFont typeface="+mj-ea"/>
              <a:buAutoNum type="circleNumDbPlain"/>
            </a:pPr>
            <a:r>
              <a:rPr lang="ko-KR" altLang="en-US" b="1" dirty="0" smtClean="0"/>
              <a:t>컴파일</a:t>
            </a:r>
            <a:endParaRPr lang="en-US" altLang="ko-KR" b="1" dirty="0" smtClean="0"/>
          </a:p>
          <a:p>
            <a:pPr marL="800100" lvl="1" indent="-342900">
              <a:lnSpc>
                <a:spcPct val="300000"/>
              </a:lnSpc>
              <a:buFont typeface="+mj-ea"/>
              <a:buAutoNum type="circleNumDbPlain"/>
            </a:pP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252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" name="양쪽 대괄호 3"/>
          <p:cNvSpPr/>
          <p:nvPr/>
        </p:nvSpPr>
        <p:spPr>
          <a:xfrm>
            <a:off x="7022928" y="1806803"/>
            <a:ext cx="4087248" cy="4584700"/>
          </a:xfrm>
          <a:prstGeom prst="bracketPair">
            <a:avLst/>
          </a:prstGeom>
          <a:ln w="38100">
            <a:solidFill>
              <a:srgbClr val="1C4148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956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C++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​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39239" y="1435914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“C++”</a:t>
            </a:r>
            <a:endParaRPr kumimoji="0" lang="ko-KR" altLang="en-US" sz="2800" b="0" i="0" u="sng" strike="noStrike" kern="1200" cap="none" spc="6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5752" y="2284474"/>
            <a:ext cx="342159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절차 지향적이며 구조적 프로그래밍 언어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일반화 프로그래밍 언어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하드웨어에 가까운 프로그래밍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성능 최적화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메모리 관리를 직접 제어하고자 할 때 적합합니다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2992" y="329705"/>
            <a:ext cx="2034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[1. </a:t>
            </a:r>
            <a:r>
              <a:rPr lang="en-US" altLang="ko-KR" sz="1600" b="1" dirty="0">
                <a:solidFill>
                  <a:prstClr val="black"/>
                </a:solidFill>
                <a:cs typeface="Arial"/>
                <a:sym typeface="Arial"/>
              </a:rPr>
              <a:t>C#, C++ </a:t>
            </a:r>
            <a:r>
              <a:rPr lang="ko-KR" altLang="en-US" sz="1600" b="1" dirty="0" smtClean="0">
                <a:solidFill>
                  <a:prstClr val="black"/>
                </a:solidFill>
                <a:cs typeface="Arial"/>
                <a:sym typeface="Arial"/>
              </a:rPr>
              <a:t>공통점</a:t>
            </a:r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]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11" y="1314450"/>
            <a:ext cx="38671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" name="양쪽 대괄호 3"/>
          <p:cNvSpPr/>
          <p:nvPr/>
        </p:nvSpPr>
        <p:spPr>
          <a:xfrm>
            <a:off x="7022928" y="1806803"/>
            <a:ext cx="4087248" cy="4584700"/>
          </a:xfrm>
          <a:prstGeom prst="bracketPair">
            <a:avLst/>
          </a:prstGeom>
          <a:ln w="38100">
            <a:solidFill>
              <a:srgbClr val="1C4148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956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C#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​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26790" y="1435914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“C#”</a:t>
            </a:r>
            <a:endParaRPr kumimoji="0" lang="ko-KR" altLang="en-US" sz="2800" b="0" i="0" u="sng" strike="noStrike" kern="1200" cap="none" spc="6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5752" y="2130586"/>
            <a:ext cx="342159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닷넷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 플랫폼을 가장 직접적으로 반영하며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닷넷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 플랫폼에 강하게 의존하는 언어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자바와 문법적인 특성이 상당히 유사하다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빠르고 쉬운 개발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자동 메모리 관리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윈도우 및 웹 애플리케이션 개발에 적합합니다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15" y="1435914"/>
            <a:ext cx="3943350" cy="4229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22992" y="329705"/>
            <a:ext cx="2034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[1. </a:t>
            </a:r>
            <a:r>
              <a:rPr lang="en-US" altLang="ko-KR" sz="1600" b="1" dirty="0">
                <a:solidFill>
                  <a:prstClr val="black"/>
                </a:solidFill>
                <a:cs typeface="Arial"/>
                <a:sym typeface="Arial"/>
              </a:rPr>
              <a:t>C#, C++ </a:t>
            </a:r>
            <a:r>
              <a:rPr lang="ko-KR" altLang="en-US" sz="1600" b="1" dirty="0" smtClean="0">
                <a:solidFill>
                  <a:prstClr val="black"/>
                </a:solidFill>
                <a:cs typeface="Arial"/>
                <a:sym typeface="Arial"/>
              </a:rPr>
              <a:t>공통점</a:t>
            </a:r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]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1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956"/>
            <a:ext cx="3425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C++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과 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C#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의 공통점​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328" y="992483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“C++</a:t>
            </a:r>
            <a:r>
              <a:rPr kumimoji="0" lang="ko-KR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와 </a:t>
            </a:r>
            <a:r>
              <a:rPr kumimoji="0" lang="en-US" altLang="ko-KR" sz="2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C#”</a:t>
            </a:r>
            <a:endParaRPr kumimoji="0" lang="ko-KR" altLang="en-US" sz="2800" b="0" i="0" u="sng" strike="noStrike" kern="1200" cap="none" spc="6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7124" y="2125825"/>
            <a:ext cx="9854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객체 지향적인 언어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C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언어를 기반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캡슐화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/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데이터 은닉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/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상속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/ </a:t>
            </a:r>
            <a:r>
              <a:rPr kumimoji="0" lang="ko-KR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다형성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 이라는 객체지향 언어의 특징을 가짐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9" name="양쪽 대괄호 8"/>
          <p:cNvSpPr/>
          <p:nvPr/>
        </p:nvSpPr>
        <p:spPr>
          <a:xfrm>
            <a:off x="1203452" y="1333500"/>
            <a:ext cx="9718548" cy="4584700"/>
          </a:xfrm>
          <a:prstGeom prst="bracketPair">
            <a:avLst/>
          </a:prstGeom>
          <a:ln w="38100">
            <a:solidFill>
              <a:srgbClr val="1C4148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2992" y="329705"/>
            <a:ext cx="2034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[1. </a:t>
            </a:r>
            <a:r>
              <a:rPr lang="en-US" altLang="ko-KR" sz="1600" b="1" dirty="0">
                <a:solidFill>
                  <a:prstClr val="black"/>
                </a:solidFill>
                <a:cs typeface="Arial"/>
                <a:sym typeface="Arial"/>
              </a:rPr>
              <a:t>C#, C++ </a:t>
            </a:r>
            <a:r>
              <a:rPr lang="ko-KR" altLang="en-US" sz="1600" b="1" dirty="0" smtClean="0">
                <a:solidFill>
                  <a:prstClr val="black"/>
                </a:solidFill>
                <a:cs typeface="Arial"/>
                <a:sym typeface="Arial"/>
              </a:rPr>
              <a:t>공통점</a:t>
            </a:r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/>
                <a:sym typeface="Arial"/>
              </a:rPr>
              <a:t>]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1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1" y="89836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C#, C++ </a:t>
            </a:r>
            <a:r>
              <a:rPr lang="ko-KR" altLang="en-US" sz="2800" b="1" dirty="0" smtClean="0"/>
              <a:t>기능 차이점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660538" y="317109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/>
              <a:t>[2. </a:t>
            </a:r>
            <a:r>
              <a:rPr lang="en-US" altLang="ko-KR" sz="1600" b="1" dirty="0"/>
              <a:t>C#, C++ </a:t>
            </a:r>
            <a:r>
              <a:rPr lang="ko-KR" altLang="en-US" sz="1600" b="1" dirty="0"/>
              <a:t>기능 차이점</a:t>
            </a:r>
            <a:r>
              <a:rPr lang="en-US" altLang="ko-KR" sz="1500" b="1" dirty="0" smtClean="0"/>
              <a:t>]</a:t>
            </a:r>
            <a:endParaRPr lang="ko-KR" altLang="en-US" sz="1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5507"/>
          <a:stretch/>
        </p:blipFill>
        <p:spPr>
          <a:xfrm>
            <a:off x="2290439" y="950078"/>
            <a:ext cx="7115175" cy="59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1" y="89836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C#, C++ </a:t>
            </a:r>
            <a:r>
              <a:rPr lang="ko-KR" altLang="en-US" sz="2800" b="1" dirty="0" smtClean="0"/>
              <a:t>기능 차이점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55871"/>
              </p:ext>
            </p:extLst>
          </p:nvPr>
        </p:nvGraphicFramePr>
        <p:xfrm>
          <a:off x="630398" y="1039936"/>
          <a:ext cx="10977832" cy="54185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90506">
                  <a:extLst>
                    <a:ext uri="{9D8B030D-6E8A-4147-A177-3AD203B41FA5}">
                      <a16:colId xmlns:a16="http://schemas.microsoft.com/office/drawing/2014/main" val="2154289991"/>
                    </a:ext>
                  </a:extLst>
                </a:gridCol>
                <a:gridCol w="4593663">
                  <a:extLst>
                    <a:ext uri="{9D8B030D-6E8A-4147-A177-3AD203B41FA5}">
                      <a16:colId xmlns:a16="http://schemas.microsoft.com/office/drawing/2014/main" val="1545367872"/>
                    </a:ext>
                  </a:extLst>
                </a:gridCol>
                <a:gridCol w="4593663">
                  <a:extLst>
                    <a:ext uri="{9D8B030D-6E8A-4147-A177-3AD203B41FA5}">
                      <a16:colId xmlns:a16="http://schemas.microsoft.com/office/drawing/2014/main" val="3857541859"/>
                    </a:ext>
                  </a:extLst>
                </a:gridCol>
              </a:tblGrid>
              <a:tr h="7439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203876"/>
                  </a:ext>
                </a:extLst>
              </a:tr>
              <a:tr h="77910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컴파일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기계어 코드로 컴파일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CLR(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공용 언어 런타임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568939"/>
                  </a:ext>
                </a:extLst>
              </a:tr>
              <a:tr h="77910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메모리 관리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객체를 동적으로 할당하는 경우 </a:t>
                      </a: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수동 관리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관리 자동 실행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59413"/>
                  </a:ext>
                </a:extLst>
              </a:tr>
              <a:tr h="779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종류의 플랫폼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윈도우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20684"/>
                  </a:ext>
                </a:extLst>
              </a:tr>
              <a:tr h="779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독립형</a:t>
                      </a:r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애플리케이션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독립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실행형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응용 프로그램을 만들 수 있음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독립형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애플리케이션을 만들 수 없음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59209"/>
                  </a:ext>
                </a:extLst>
              </a:tr>
              <a:tr h="77910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객체 지향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완전한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객체 지향 언어가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아님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개체 지향 언어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825076"/>
                  </a:ext>
                </a:extLst>
              </a:tr>
              <a:tr h="77910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유형 안전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문법이 맞으면 실행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엄격한 유형 검사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D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1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1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35112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60538" y="317109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/>
              <a:t>[2. </a:t>
            </a:r>
            <a:r>
              <a:rPr lang="en-US" altLang="ko-KR" sz="1600" b="1" dirty="0"/>
              <a:t>C#, C++ </a:t>
            </a:r>
            <a:r>
              <a:rPr lang="ko-KR" altLang="en-US" sz="1600" b="1" dirty="0"/>
              <a:t>기능 차이점</a:t>
            </a:r>
            <a:r>
              <a:rPr lang="en-US" altLang="ko-KR" sz="1500" b="1" dirty="0" smtClean="0"/>
              <a:t>]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1462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양쪽 대괄호 10"/>
          <p:cNvSpPr/>
          <p:nvPr/>
        </p:nvSpPr>
        <p:spPr>
          <a:xfrm>
            <a:off x="7089165" y="1591075"/>
            <a:ext cx="4391333" cy="4584700"/>
          </a:xfrm>
          <a:prstGeom prst="bracketPair">
            <a:avLst/>
          </a:prstGeom>
          <a:ln w="38100">
            <a:solidFill>
              <a:srgbClr val="1C4148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양쪽 대괄호 11"/>
          <p:cNvSpPr/>
          <p:nvPr/>
        </p:nvSpPr>
        <p:spPr>
          <a:xfrm>
            <a:off x="673609" y="1591075"/>
            <a:ext cx="4391333" cy="4584700"/>
          </a:xfrm>
          <a:prstGeom prst="bracketPair">
            <a:avLst/>
          </a:prstGeom>
          <a:ln w="38100">
            <a:solidFill>
              <a:srgbClr val="1C414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67768" y="3619990"/>
            <a:ext cx="3668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스마트 포인터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를 사용하여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자동으로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스택 할당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할당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501125" y="2354922"/>
            <a:ext cx="118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관리 체계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5470670" y="3749545"/>
            <a:ext cx="1250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할당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해제</a:t>
            </a:r>
            <a:endParaRPr lang="en-US" altLang="ko-KR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501126" y="5367106"/>
            <a:ext cx="118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누수 여부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7467768" y="2416050"/>
            <a:ext cx="3668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반자동 관리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7467768" y="5269598"/>
            <a:ext cx="3668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순환 참조같은 특수 상황에서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메모리 누수 유발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150791" y="3619990"/>
            <a:ext cx="3668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시스템 리소스를 보유하고 있는 객체의 메모리 해제가 어려움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50791" y="2255818"/>
            <a:ext cx="3668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콜렉터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사용하지 않는 객체 자동 해제</a:t>
            </a:r>
            <a:r>
              <a:rPr lang="en-US" altLang="ko-KR" dirty="0" smtClean="0"/>
              <a:t>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50791" y="5269598"/>
            <a:ext cx="3668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리소스</a:t>
            </a:r>
            <a:r>
              <a:rPr lang="en-US" altLang="ko-KR" dirty="0"/>
              <a:t> </a:t>
            </a:r>
            <a:r>
              <a:rPr lang="ko-KR" altLang="en-US" dirty="0" smtClean="0"/>
              <a:t>누수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현상이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일어날 수 있음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551729" y="1330525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600" dirty="0" smtClean="0">
                <a:effectLst/>
              </a:rPr>
              <a:t>“C++”</a:t>
            </a:r>
            <a:endParaRPr lang="ko-KR" altLang="en-US" sz="2400" spc="600" dirty="0"/>
          </a:p>
        </p:txBody>
      </p:sp>
      <p:sp>
        <p:nvSpPr>
          <p:cNvPr id="30" name="TextBox 29"/>
          <p:cNvSpPr txBox="1"/>
          <p:nvPr/>
        </p:nvSpPr>
        <p:spPr>
          <a:xfrm>
            <a:off x="2542693" y="1299760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600" dirty="0" smtClean="0">
                <a:effectLst/>
              </a:rPr>
              <a:t>“C#”</a:t>
            </a:r>
            <a:endParaRPr lang="ko-KR" altLang="en-US" sz="2400" spc="600" dirty="0"/>
          </a:p>
        </p:txBody>
      </p:sp>
      <p:sp>
        <p:nvSpPr>
          <p:cNvPr id="31" name="TextBox 30"/>
          <p:cNvSpPr txBox="1"/>
          <p:nvPr/>
        </p:nvSpPr>
        <p:spPr>
          <a:xfrm>
            <a:off x="31561" y="8983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메모리 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60538" y="317109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/>
              <a:t>[2. </a:t>
            </a:r>
            <a:r>
              <a:rPr lang="en-US" altLang="ko-KR" sz="1600" b="1" dirty="0"/>
              <a:t>C#, C++ </a:t>
            </a:r>
            <a:r>
              <a:rPr lang="ko-KR" altLang="en-US" sz="1600" b="1" dirty="0"/>
              <a:t>기능 차이점</a:t>
            </a:r>
            <a:r>
              <a:rPr lang="en-US" altLang="ko-KR" sz="1500" b="1" dirty="0" smtClean="0"/>
              <a:t>]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585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663"/>
            <a:ext cx="12192000" cy="45719"/>
          </a:xfrm>
          <a:prstGeom prst="rect">
            <a:avLst/>
          </a:prstGeom>
          <a:solidFill>
            <a:srgbClr val="1C414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양쪽 대괄호 10"/>
          <p:cNvSpPr/>
          <p:nvPr/>
        </p:nvSpPr>
        <p:spPr>
          <a:xfrm>
            <a:off x="6688529" y="1591075"/>
            <a:ext cx="4791969" cy="4584700"/>
          </a:xfrm>
          <a:prstGeom prst="bracketPair">
            <a:avLst/>
          </a:prstGeom>
          <a:ln w="38100">
            <a:solidFill>
              <a:srgbClr val="1C4148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양쪽 대괄호 11"/>
          <p:cNvSpPr/>
          <p:nvPr/>
        </p:nvSpPr>
        <p:spPr>
          <a:xfrm>
            <a:off x="673609" y="1591075"/>
            <a:ext cx="4890283" cy="4584700"/>
          </a:xfrm>
          <a:prstGeom prst="bracketPair">
            <a:avLst/>
          </a:prstGeom>
          <a:ln w="38100">
            <a:solidFill>
              <a:srgbClr val="1C414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84423" y="2810815"/>
            <a:ext cx="36686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함수 내에서 선언된 변수는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자동으로 </a:t>
            </a:r>
            <a:r>
              <a:rPr lang="ko-KR" altLang="en-US" dirty="0"/>
              <a:t>스택에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할당 속도 빠름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할당 크기 제한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함수가 </a:t>
            </a:r>
            <a:r>
              <a:rPr lang="ko-KR" altLang="en-US" dirty="0"/>
              <a:t>종료되면 자동으로 해제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8099306" y="1299760"/>
            <a:ext cx="1970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600" dirty="0" smtClean="0">
                <a:effectLst/>
              </a:rPr>
              <a:t>“</a:t>
            </a:r>
            <a:r>
              <a:rPr lang="ko-KR" altLang="en-US" sz="2400" b="1" spc="600" dirty="0" err="1" smtClean="0">
                <a:effectLst/>
              </a:rPr>
              <a:t>힙</a:t>
            </a:r>
            <a:r>
              <a:rPr lang="ko-KR" altLang="en-US" sz="2400" b="1" spc="600" dirty="0" smtClean="0">
                <a:effectLst/>
              </a:rPr>
              <a:t> 할당</a:t>
            </a:r>
            <a:r>
              <a:rPr lang="en-US" altLang="ko-KR" sz="2400" b="1" spc="600" dirty="0" smtClean="0">
                <a:effectLst/>
              </a:rPr>
              <a:t>”</a:t>
            </a:r>
            <a:endParaRPr lang="ko-KR" altLang="en-US" sz="2400" spc="600" dirty="0"/>
          </a:p>
        </p:txBody>
      </p:sp>
      <p:sp>
        <p:nvSpPr>
          <p:cNvPr id="30" name="TextBox 29"/>
          <p:cNvSpPr txBox="1"/>
          <p:nvPr/>
        </p:nvSpPr>
        <p:spPr>
          <a:xfrm>
            <a:off x="1941184" y="129251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600" dirty="0" smtClean="0">
                <a:effectLst/>
              </a:rPr>
              <a:t>“</a:t>
            </a:r>
            <a:r>
              <a:rPr lang="ko-KR" altLang="en-US" sz="2400" b="1" spc="600" dirty="0" smtClean="0">
                <a:effectLst/>
              </a:rPr>
              <a:t>스택 할당</a:t>
            </a:r>
            <a:r>
              <a:rPr lang="en-US" altLang="ko-KR" sz="2400" b="1" spc="600" dirty="0" smtClean="0">
                <a:effectLst/>
              </a:rPr>
              <a:t>”</a:t>
            </a:r>
            <a:endParaRPr lang="ko-KR" altLang="en-US" sz="2400" spc="600" dirty="0"/>
          </a:p>
        </p:txBody>
      </p:sp>
      <p:sp>
        <p:nvSpPr>
          <p:cNvPr id="31" name="TextBox 30"/>
          <p:cNvSpPr txBox="1"/>
          <p:nvPr/>
        </p:nvSpPr>
        <p:spPr>
          <a:xfrm>
            <a:off x="31561" y="89836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C++ </a:t>
            </a:r>
            <a:r>
              <a:rPr lang="ko-KR" altLang="en-US" sz="2800" b="1" dirty="0" smtClean="0"/>
              <a:t>메모리 할당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250185" y="2810815"/>
            <a:ext cx="36686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new </a:t>
            </a:r>
            <a:r>
              <a:rPr lang="ko-KR" altLang="en-US" dirty="0"/>
              <a:t>연산자를 사용하여 변수를 </a:t>
            </a:r>
            <a:r>
              <a:rPr lang="ko-KR" altLang="en-US" dirty="0" err="1"/>
              <a:t>힙에</a:t>
            </a:r>
            <a:r>
              <a:rPr lang="ko-KR" altLang="en-US" dirty="0"/>
              <a:t> 명시적으로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스택 </a:t>
            </a:r>
            <a:r>
              <a:rPr lang="ko-KR" altLang="en-US" dirty="0"/>
              <a:t>할당보다 </a:t>
            </a:r>
            <a:r>
              <a:rPr lang="ko-KR" altLang="en-US" dirty="0" smtClean="0"/>
              <a:t>느린 속도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 </a:t>
            </a:r>
            <a:r>
              <a:rPr lang="ko-KR" altLang="en-US" dirty="0"/>
              <a:t>메모리는 </a:t>
            </a:r>
            <a:r>
              <a:rPr lang="en-US" altLang="ko-KR" dirty="0"/>
              <a:t>delete </a:t>
            </a:r>
            <a:r>
              <a:rPr lang="ko-KR" altLang="en-US" dirty="0"/>
              <a:t>연산자를 사용하여 명시적으로 해제될 때까지 할당된 상태로 유지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660538" y="317109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 smtClean="0"/>
              <a:t>[2. </a:t>
            </a:r>
            <a:r>
              <a:rPr lang="en-US" altLang="ko-KR" sz="1600" b="1" dirty="0"/>
              <a:t>C#, C++ </a:t>
            </a:r>
            <a:r>
              <a:rPr lang="ko-KR" altLang="en-US" sz="1600" b="1" dirty="0"/>
              <a:t>기능 차이점</a:t>
            </a:r>
            <a:r>
              <a:rPr lang="en-US" altLang="ko-KR" sz="1500" b="1" dirty="0" smtClean="0"/>
              <a:t>]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7775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600</Words>
  <Application>Microsoft Office PowerPoint</Application>
  <PresentationFormat>와이드스크린</PresentationFormat>
  <Paragraphs>154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Malgun Gothic</vt:lpstr>
      <vt:lpstr>Malgun Gothic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G A</dc:creator>
  <cp:lastModifiedBy>K G A</cp:lastModifiedBy>
  <cp:revision>57</cp:revision>
  <dcterms:created xsi:type="dcterms:W3CDTF">2024-05-02T05:21:25Z</dcterms:created>
  <dcterms:modified xsi:type="dcterms:W3CDTF">2024-05-10T05:28:42Z</dcterms:modified>
</cp:coreProperties>
</file>