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Arim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yEs0FNiluLZwoAGHRAGDSYWlT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FE02FC-522A-4803-9B1A-5F7ED94421F9}">
  <a:tblStyle styleId="{A4FE02FC-522A-4803-9B1A-5F7ED94421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mo-bold.fntdata"/><Relationship Id="rId10" Type="http://schemas.openxmlformats.org/officeDocument/2006/relationships/slide" Target="slides/slide4.xml"/><Relationship Id="rId32" Type="http://schemas.openxmlformats.org/officeDocument/2006/relationships/font" Target="fonts/Arimo-regular.fntdata"/><Relationship Id="rId13" Type="http://schemas.openxmlformats.org/officeDocument/2006/relationships/slide" Target="slides/slide7.xml"/><Relationship Id="rId35" Type="http://schemas.openxmlformats.org/officeDocument/2006/relationships/font" Target="fonts/Arimo-boldItalic.fntdata"/><Relationship Id="rId12" Type="http://schemas.openxmlformats.org/officeDocument/2006/relationships/slide" Target="slides/slide6.xml"/><Relationship Id="rId34" Type="http://schemas.openxmlformats.org/officeDocument/2006/relationships/font" Target="fonts/Arim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 지향 프로그램의 예시는 클래스입니다.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클래스는 표현해야하는 대상들의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공통적인 특징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서술하였으며, 클래스 내부에서 개별 객체의 동작과 속성을 식별할 수 있습니다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 클래스는 같은 종류의 집단에 속하는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동작(Behavior)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속성(Attribute)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정의한 것으로 객체지향 프로그램의 기본적인 사용자 정의 데이터형이라고 할 수 있습니다.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" name="Google Shape;115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객체지향 프로그래밍을 지원하는 언어로는 </a:t>
            </a:r>
            <a:r>
              <a:rPr lang="ko-KR"/>
              <a:t>C++ , C# , Java , Python , JavaScript , Ruby , Swift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등이 있습니다.</a:t>
            </a:r>
            <a:endParaRPr/>
          </a:p>
        </p:txBody>
      </p:sp>
      <p:sp>
        <p:nvSpPr>
          <p:cNvPr id="129" name="Google Shape;129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예시 C언어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 지향 프로그래밍은 컴퓨터 프로그래밍 패러다임 중 하나로, 프로그래밍에서 필요한 데이터를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추상화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시켜 상태와 행위를 가진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만들고 그 객체들 간의 유기적인 상호작용을 통해 로직을 구성하는 프로그래밍 방법입니다.</a:t>
            </a:r>
            <a:endParaRPr/>
          </a:p>
        </p:txBody>
      </p:sp>
      <p:sp>
        <p:nvSpPr>
          <p:cNvPr id="93" name="Google Shape;9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Object(이하 객체)는 실제 세계에서 존재하는 사물이나 개념 등을 프로그래밍에서 표현한 것입니다.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객체는 고유한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속성(Attribute)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 </a:t>
            </a: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동작(Behavior)</a:t>
            </a: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있고, 개체는 서로 분리되어 있으며 독립적인 자신의 정체성을 가지고 있습니다.</a:t>
            </a:r>
            <a:endParaRPr/>
          </a:p>
        </p:txBody>
      </p:sp>
      <p:sp>
        <p:nvSpPr>
          <p:cNvPr id="104" name="Google Shape;104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3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15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148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287383" y="1332896"/>
            <a:ext cx="21066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[메타플밍7기]</a:t>
            </a:r>
            <a:endParaRPr b="1" i="0" sz="2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0685416" y="5207726"/>
            <a:ext cx="10798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[4조]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한유진</a:t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정동균</a:t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김수진</a:t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김수주</a:t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87383" y="1733006"/>
            <a:ext cx="11965577" cy="1393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7"/>
          <p:cNvSpPr txBox="1"/>
          <p:nvPr/>
        </p:nvSpPr>
        <p:spPr>
          <a:xfrm>
            <a:off x="31561" y="89836"/>
            <a:ext cx="4515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프로그래밍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7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7"/>
          <p:cNvSpPr txBox="1"/>
          <p:nvPr/>
        </p:nvSpPr>
        <p:spPr>
          <a:xfrm>
            <a:off x="9863330" y="339968"/>
            <a:ext cx="24971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[2.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지향(OOP)정의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Google Shape;120;p47"/>
          <p:cNvGrpSpPr/>
          <p:nvPr/>
        </p:nvGrpSpPr>
        <p:grpSpPr>
          <a:xfrm>
            <a:off x="6974237" y="1079807"/>
            <a:ext cx="4536698" cy="4838393"/>
            <a:chOff x="1203452" y="1079807"/>
            <a:chExt cx="9718548" cy="4838393"/>
          </a:xfrm>
        </p:grpSpPr>
        <p:sp>
          <p:nvSpPr>
            <p:cNvPr id="121" name="Google Shape;121;p47"/>
            <p:cNvSpPr txBox="1"/>
            <p:nvPr/>
          </p:nvSpPr>
          <p:spPr>
            <a:xfrm>
              <a:off x="1363511" y="2625160"/>
              <a:ext cx="9464977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같은 종류의 집단에 속하는 </a:t>
              </a: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동작 (behavior)</a:t>
              </a: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</a:t>
              </a: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속성 (attribute)</a:t>
              </a: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정의한 것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객체지향 프로그램의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정의 데이터 형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2" name="Google Shape;122;p47"/>
            <p:cNvGrpSpPr/>
            <p:nvPr/>
          </p:nvGrpSpPr>
          <p:grpSpPr>
            <a:xfrm>
              <a:off x="1203452" y="1079807"/>
              <a:ext cx="9718548" cy="4838393"/>
              <a:chOff x="1203452" y="1079807"/>
              <a:chExt cx="9718548" cy="4838393"/>
            </a:xfrm>
          </p:grpSpPr>
          <p:sp>
            <p:nvSpPr>
              <p:cNvPr id="123" name="Google Shape;123;p47"/>
              <p:cNvSpPr/>
              <p:nvPr/>
            </p:nvSpPr>
            <p:spPr>
              <a:xfrm>
                <a:off x="1203452" y="1333500"/>
                <a:ext cx="9718548" cy="4584700"/>
              </a:xfrm>
              <a:prstGeom prst="bracketPair">
                <a:avLst/>
              </a:prstGeom>
              <a:noFill/>
              <a:ln cap="flat" cmpd="sng" w="38100">
                <a:solidFill>
                  <a:srgbClr val="1C4148">
                    <a:alpha val="2784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47"/>
              <p:cNvSpPr/>
              <p:nvPr/>
            </p:nvSpPr>
            <p:spPr>
              <a:xfrm>
                <a:off x="2200274" y="1079807"/>
                <a:ext cx="77249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예시) </a:t>
                </a:r>
                <a:r>
                  <a:rPr b="1" i="0" lang="ko-KR" sz="2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클래스</a:t>
                </a:r>
                <a:endParaRPr b="1" i="0" sz="2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25" name="Google Shape;1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41" y="2266142"/>
            <a:ext cx="5753747" cy="331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"/>
          <p:cNvSpPr txBox="1"/>
          <p:nvPr/>
        </p:nvSpPr>
        <p:spPr>
          <a:xfrm>
            <a:off x="31561" y="89836"/>
            <a:ext cx="4515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프로그래밍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48"/>
          <p:cNvSpPr txBox="1"/>
          <p:nvPr/>
        </p:nvSpPr>
        <p:spPr>
          <a:xfrm>
            <a:off x="9863330" y="339968"/>
            <a:ext cx="24971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[2.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지향(OOP)정의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870" y="1107707"/>
            <a:ext cx="1792133" cy="203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4895" y="1191847"/>
            <a:ext cx="1969441" cy="191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9469" y="1423161"/>
            <a:ext cx="4923297" cy="140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590" y="3295362"/>
            <a:ext cx="4262609" cy="295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3310" y="4051383"/>
            <a:ext cx="3348671" cy="144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9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49"/>
          <p:cNvSpPr txBox="1"/>
          <p:nvPr/>
        </p:nvSpPr>
        <p:spPr>
          <a:xfrm>
            <a:off x="1971571" y="1745642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49"/>
          <p:cNvCxnSpPr/>
          <p:nvPr/>
        </p:nvCxnSpPr>
        <p:spPr>
          <a:xfrm>
            <a:off x="0" y="6672649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1C41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49"/>
          <p:cNvSpPr/>
          <p:nvPr/>
        </p:nvSpPr>
        <p:spPr>
          <a:xfrm>
            <a:off x="5758286" y="1390820"/>
            <a:ext cx="442781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(PP) 정의 + 특징 + 장단점 </a:t>
            </a:r>
            <a:endParaRPr/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(OOP) 정의</a:t>
            </a:r>
            <a:endParaRPr/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특징, 장단점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 지향, 객체지향 차이점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0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특징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50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0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0"/>
          <p:cNvSpPr/>
          <p:nvPr/>
        </p:nvSpPr>
        <p:spPr>
          <a:xfrm>
            <a:off x="600179" y="0"/>
            <a:ext cx="10967258" cy="7341742"/>
          </a:xfrm>
          <a:prstGeom prst="mathPlus">
            <a:avLst>
              <a:gd fmla="val 453" name="adj1"/>
            </a:avLst>
          </a:prstGeom>
          <a:solidFill>
            <a:srgbClr val="1C4148">
              <a:alpha val="2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0"/>
          <p:cNvSpPr txBox="1"/>
          <p:nvPr/>
        </p:nvSpPr>
        <p:spPr>
          <a:xfrm>
            <a:off x="2751221" y="2105431"/>
            <a:ext cx="247526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0"/>
          <p:cNvSpPr txBox="1"/>
          <p:nvPr/>
        </p:nvSpPr>
        <p:spPr>
          <a:xfrm>
            <a:off x="6940573" y="2105430"/>
            <a:ext cx="254480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0"/>
          <p:cNvSpPr txBox="1"/>
          <p:nvPr/>
        </p:nvSpPr>
        <p:spPr>
          <a:xfrm>
            <a:off x="2872179" y="4879045"/>
            <a:ext cx="22333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0"/>
          <p:cNvSpPr txBox="1"/>
          <p:nvPr/>
        </p:nvSpPr>
        <p:spPr>
          <a:xfrm>
            <a:off x="7013170" y="4894433"/>
            <a:ext cx="2399609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1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1"/>
          <p:cNvSpPr txBox="1"/>
          <p:nvPr/>
        </p:nvSpPr>
        <p:spPr>
          <a:xfrm>
            <a:off x="3020066" y="2933373"/>
            <a:ext cx="6085320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불필요한 세부사항을 제거하고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“본질적” 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이고</a:t>
            </a: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“공통적”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부분만을 추출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51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1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2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5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52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Google Shape;178;p52"/>
          <p:cNvGrpSpPr/>
          <p:nvPr/>
        </p:nvGrpSpPr>
        <p:grpSpPr>
          <a:xfrm>
            <a:off x="1080923" y="4289741"/>
            <a:ext cx="10088212" cy="2160986"/>
            <a:chOff x="1062979" y="2555302"/>
            <a:chExt cx="10088212" cy="2160986"/>
          </a:xfrm>
        </p:grpSpPr>
        <p:grpSp>
          <p:nvGrpSpPr>
            <p:cNvPr id="179" name="Google Shape;179;p52"/>
            <p:cNvGrpSpPr/>
            <p:nvPr/>
          </p:nvGrpSpPr>
          <p:grpSpPr>
            <a:xfrm>
              <a:off x="1860375" y="2555302"/>
              <a:ext cx="8701104" cy="1082201"/>
              <a:chOff x="1912650" y="2523929"/>
              <a:chExt cx="8701104" cy="1082201"/>
            </a:xfrm>
          </p:grpSpPr>
          <p:cxnSp>
            <p:nvCxnSpPr>
              <p:cNvPr id="180" name="Google Shape;180;p52"/>
              <p:cNvCxnSpPr/>
              <p:nvPr/>
            </p:nvCxnSpPr>
            <p:spPr>
              <a:xfrm rot="-5400000">
                <a:off x="6256852" y="-750869"/>
                <a:ext cx="12700" cy="8701104"/>
              </a:xfrm>
              <a:prstGeom prst="bentConnector3">
                <a:avLst>
                  <a:gd fmla="val 8789889" name="adj1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52"/>
              <p:cNvCxnSpPr/>
              <p:nvPr/>
            </p:nvCxnSpPr>
            <p:spPr>
              <a:xfrm>
                <a:off x="4101226" y="2536630"/>
                <a:ext cx="0" cy="106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52"/>
              <p:cNvCxnSpPr/>
              <p:nvPr/>
            </p:nvCxnSpPr>
            <p:spPr>
              <a:xfrm>
                <a:off x="6273967" y="2523930"/>
                <a:ext cx="0" cy="106940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52"/>
              <p:cNvCxnSpPr/>
              <p:nvPr/>
            </p:nvCxnSpPr>
            <p:spPr>
              <a:xfrm>
                <a:off x="8419701" y="2523929"/>
                <a:ext cx="0" cy="106940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4" name="Google Shape;184;p52"/>
            <p:cNvGrpSpPr/>
            <p:nvPr/>
          </p:nvGrpSpPr>
          <p:grpSpPr>
            <a:xfrm>
              <a:off x="1062979" y="3338426"/>
              <a:ext cx="10088212" cy="1377862"/>
              <a:chOff x="1062979" y="3338426"/>
              <a:chExt cx="10088212" cy="1377862"/>
            </a:xfrm>
          </p:grpSpPr>
          <p:pic>
            <p:nvPicPr>
              <p:cNvPr descr="https://images.contentstack.io/v3/assets/blt731acb42bb3d1659/blt46e861d7e6c0ab0c/5db05fe8df78486c826dcd12/RiotX_ChampionList_masteryi.jpg?quality=90&amp;width=250" id="185" name="Google Shape;185;p52"/>
              <p:cNvPicPr preferRelativeResize="0"/>
              <p:nvPr/>
            </p:nvPicPr>
            <p:blipFill rotWithShape="1">
              <a:blip r:embed="rId3">
                <a:alphaModFix/>
              </a:blip>
              <a:srcRect b="25020" l="17137" r="3432" t="5494"/>
              <a:stretch/>
            </p:blipFill>
            <p:spPr>
              <a:xfrm>
                <a:off x="1062979" y="3338426"/>
                <a:ext cx="1396356" cy="1377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773330" y="3338426"/>
                <a:ext cx="1377861" cy="1377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images.contentstack.io/v3/assets/blt731acb42bb3d1659/blt30ddbbdc0549078a/5db0600da6470d6ab91ce5b8/RiotX_ChampionList_teemo.jpg?quality=90&amp;width=250" id="187" name="Google Shape;187;p52"/>
              <p:cNvPicPr preferRelativeResize="0"/>
              <p:nvPr/>
            </p:nvPicPr>
            <p:blipFill rotWithShape="1">
              <a:blip r:embed="rId5">
                <a:alphaModFix/>
              </a:blip>
              <a:srcRect b="15126" l="0" r="9218" t="0"/>
              <a:stretch/>
            </p:blipFill>
            <p:spPr>
              <a:xfrm>
                <a:off x="3317325" y="3338428"/>
                <a:ext cx="1306544" cy="13778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52"/>
              <p:cNvPicPr preferRelativeResize="0"/>
              <p:nvPr/>
            </p:nvPicPr>
            <p:blipFill rotWithShape="1">
              <a:blip r:embed="rId6">
                <a:alphaModFix/>
              </a:blip>
              <a:srcRect b="8779" l="4670" r="7816" t="0"/>
              <a:stretch/>
            </p:blipFill>
            <p:spPr>
              <a:xfrm>
                <a:off x="5481859" y="3338426"/>
                <a:ext cx="1293930" cy="1377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52"/>
              <p:cNvPicPr preferRelativeResize="0"/>
              <p:nvPr/>
            </p:nvPicPr>
            <p:blipFill rotWithShape="1">
              <a:blip r:embed="rId7">
                <a:alphaModFix/>
              </a:blip>
              <a:srcRect b="9396" l="11252" r="6019" t="8796"/>
              <a:stretch/>
            </p:blipFill>
            <p:spPr>
              <a:xfrm>
                <a:off x="7633779" y="3338427"/>
                <a:ext cx="1281559" cy="1377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0" name="Google Shape;190;p52"/>
          <p:cNvGrpSpPr/>
          <p:nvPr/>
        </p:nvGrpSpPr>
        <p:grpSpPr>
          <a:xfrm>
            <a:off x="4495572" y="970533"/>
            <a:ext cx="3302391" cy="2925741"/>
            <a:chOff x="1080923" y="1007630"/>
            <a:chExt cx="3302391" cy="2925741"/>
          </a:xfrm>
        </p:grpSpPr>
        <p:sp>
          <p:nvSpPr>
            <p:cNvPr id="191" name="Google Shape;191;p52"/>
            <p:cNvSpPr/>
            <p:nvPr/>
          </p:nvSpPr>
          <p:spPr>
            <a:xfrm>
              <a:off x="1080923" y="1007630"/>
              <a:ext cx="3302391" cy="292574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52"/>
            <p:cNvGrpSpPr/>
            <p:nvPr/>
          </p:nvGrpSpPr>
          <p:grpSpPr>
            <a:xfrm>
              <a:off x="1080923" y="1487580"/>
              <a:ext cx="1107996" cy="2395767"/>
              <a:chOff x="1080923" y="1458552"/>
              <a:chExt cx="1107996" cy="2395767"/>
            </a:xfrm>
          </p:grpSpPr>
          <p:sp>
            <p:nvSpPr>
              <p:cNvPr id="193" name="Google Shape;193;p52"/>
              <p:cNvSpPr txBox="1"/>
              <p:nvPr/>
            </p:nvSpPr>
            <p:spPr>
              <a:xfrm>
                <a:off x="1080923" y="2809508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공격력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52"/>
              <p:cNvSpPr txBox="1"/>
              <p:nvPr/>
            </p:nvSpPr>
            <p:spPr>
              <a:xfrm>
                <a:off x="1080923" y="1458552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방어력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52"/>
              <p:cNvSpPr txBox="1"/>
              <p:nvPr/>
            </p:nvSpPr>
            <p:spPr>
              <a:xfrm>
                <a:off x="1080923" y="1796291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이동속도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52"/>
              <p:cNvSpPr txBox="1"/>
              <p:nvPr/>
            </p:nvSpPr>
            <p:spPr>
              <a:xfrm>
                <a:off x="1080923" y="2471769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공격속도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52"/>
              <p:cNvSpPr txBox="1"/>
              <p:nvPr/>
            </p:nvSpPr>
            <p:spPr>
              <a:xfrm>
                <a:off x="1080923" y="2134030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사정거리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52"/>
              <p:cNvSpPr txBox="1"/>
              <p:nvPr/>
            </p:nvSpPr>
            <p:spPr>
              <a:xfrm>
                <a:off x="1080923" y="3484987"/>
                <a:ext cx="8947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공격( )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52"/>
              <p:cNvSpPr txBox="1"/>
              <p:nvPr/>
            </p:nvSpPr>
            <p:spPr>
              <a:xfrm>
                <a:off x="1080923" y="3147247"/>
                <a:ext cx="8947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이동( )</a:t>
                </a:r>
                <a:endParaRPr b="1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200" name="Google Shape;200;p52"/>
            <p:cNvCxnSpPr/>
            <p:nvPr/>
          </p:nvCxnSpPr>
          <p:spPr>
            <a:xfrm>
              <a:off x="1080923" y="1451281"/>
              <a:ext cx="3302391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52"/>
            <p:cNvSpPr txBox="1"/>
            <p:nvPr/>
          </p:nvSpPr>
          <p:spPr>
            <a:xfrm>
              <a:off x="1080923" y="1029401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유닛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02" name="Google Shape;202;p52"/>
          <p:cNvCxnSpPr>
            <a:stCxn id="191" idx="2"/>
          </p:cNvCxnSpPr>
          <p:nvPr/>
        </p:nvCxnSpPr>
        <p:spPr>
          <a:xfrm>
            <a:off x="6146768" y="3896274"/>
            <a:ext cx="0" cy="37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3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53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53"/>
          <p:cNvSpPr txBox="1"/>
          <p:nvPr/>
        </p:nvSpPr>
        <p:spPr>
          <a:xfrm>
            <a:off x="3020066" y="2717929"/>
            <a:ext cx="6085320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클래스가 가진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특징(메서드, 데이터)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다른 클래스가 그대로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“물려 받아” 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53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53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54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54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images.contentstack.io/v3/assets/blt731acb42bb3d1659/blt46e861d7e6c0ab0c/5db05fe8df78486c826dcd12/RiotX_ChampionList_masteryi.jpg?quality=90&amp;width=250" id="221" name="Google Shape;221;p54"/>
          <p:cNvPicPr preferRelativeResize="0"/>
          <p:nvPr/>
        </p:nvPicPr>
        <p:blipFill rotWithShape="1">
          <a:blip r:embed="rId3">
            <a:alphaModFix/>
          </a:blip>
          <a:srcRect b="25020" l="17137" r="3432" t="5494"/>
          <a:stretch/>
        </p:blipFill>
        <p:spPr>
          <a:xfrm>
            <a:off x="4633964" y="1902874"/>
            <a:ext cx="1171294" cy="1155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contentstack.io/v3/assets/blt731acb42bb3d1659/blt30ddbbdc0549078a/5db0600da6470d6ab91ce5b8/RiotX_ChampionList_teemo.jpg?quality=90&amp;width=250" id="222" name="Google Shape;222;p54"/>
          <p:cNvPicPr preferRelativeResize="0"/>
          <p:nvPr/>
        </p:nvPicPr>
        <p:blipFill rotWithShape="1">
          <a:blip r:embed="rId4">
            <a:alphaModFix/>
          </a:blip>
          <a:srcRect b="15126" l="0" r="9218" t="0"/>
          <a:stretch/>
        </p:blipFill>
        <p:spPr>
          <a:xfrm>
            <a:off x="5922346" y="1897279"/>
            <a:ext cx="1101263" cy="1161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54"/>
          <p:cNvGrpSpPr/>
          <p:nvPr/>
        </p:nvGrpSpPr>
        <p:grpSpPr>
          <a:xfrm>
            <a:off x="8157671" y="1897279"/>
            <a:ext cx="3404411" cy="1075788"/>
            <a:chOff x="7664186" y="1897279"/>
            <a:chExt cx="3404411" cy="1075788"/>
          </a:xfrm>
        </p:grpSpPr>
        <p:pic>
          <p:nvPicPr>
            <p:cNvPr id="224" name="Google Shape;224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92809" y="1897279"/>
              <a:ext cx="1075788" cy="107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4"/>
            <p:cNvPicPr preferRelativeResize="0"/>
            <p:nvPr/>
          </p:nvPicPr>
          <p:blipFill rotWithShape="1">
            <a:blip r:embed="rId6">
              <a:alphaModFix/>
            </a:blip>
            <a:srcRect b="8779" l="4670" r="7816" t="0"/>
            <a:stretch/>
          </p:blipFill>
          <p:spPr>
            <a:xfrm>
              <a:off x="8832707" y="1916530"/>
              <a:ext cx="992179" cy="1056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4"/>
            <p:cNvPicPr preferRelativeResize="0"/>
            <p:nvPr/>
          </p:nvPicPr>
          <p:blipFill rotWithShape="1">
            <a:blip r:embed="rId7">
              <a:alphaModFix/>
            </a:blip>
            <a:srcRect b="9396" l="11252" r="6019" t="8796"/>
            <a:stretch/>
          </p:blipFill>
          <p:spPr>
            <a:xfrm>
              <a:off x="7664186" y="1897279"/>
              <a:ext cx="1000599" cy="1075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54"/>
          <p:cNvGrpSpPr/>
          <p:nvPr/>
        </p:nvGrpSpPr>
        <p:grpSpPr>
          <a:xfrm>
            <a:off x="447765" y="2216825"/>
            <a:ext cx="2431010" cy="2497017"/>
            <a:chOff x="1080923" y="1007630"/>
            <a:chExt cx="3302391" cy="2925741"/>
          </a:xfrm>
        </p:grpSpPr>
        <p:sp>
          <p:nvSpPr>
            <p:cNvPr id="228" name="Google Shape;228;p54"/>
            <p:cNvSpPr/>
            <p:nvPr/>
          </p:nvSpPr>
          <p:spPr>
            <a:xfrm>
              <a:off x="1080923" y="1007630"/>
              <a:ext cx="3302391" cy="292574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54"/>
            <p:cNvGrpSpPr/>
            <p:nvPr/>
          </p:nvGrpSpPr>
          <p:grpSpPr>
            <a:xfrm>
              <a:off x="1080923" y="1487580"/>
              <a:ext cx="1365784" cy="2342938"/>
              <a:chOff x="1080923" y="1458552"/>
              <a:chExt cx="1365784" cy="2342938"/>
            </a:xfrm>
          </p:grpSpPr>
          <p:sp>
            <p:nvSpPr>
              <p:cNvPr id="230" name="Google Shape;230;p54"/>
              <p:cNvSpPr txBox="1"/>
              <p:nvPr/>
            </p:nvSpPr>
            <p:spPr>
              <a:xfrm>
                <a:off x="1080923" y="2809507"/>
                <a:ext cx="10870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공격력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" name="Google Shape;231;p54"/>
              <p:cNvSpPr txBox="1"/>
              <p:nvPr/>
            </p:nvSpPr>
            <p:spPr>
              <a:xfrm>
                <a:off x="1080923" y="1458552"/>
                <a:ext cx="10870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방어력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" name="Google Shape;232;p54"/>
              <p:cNvSpPr txBox="1"/>
              <p:nvPr/>
            </p:nvSpPr>
            <p:spPr>
              <a:xfrm>
                <a:off x="1080923" y="1796291"/>
                <a:ext cx="1365784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이동속도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" name="Google Shape;233;p54"/>
              <p:cNvSpPr txBox="1"/>
              <p:nvPr/>
            </p:nvSpPr>
            <p:spPr>
              <a:xfrm>
                <a:off x="1080923" y="2471769"/>
                <a:ext cx="1365784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공격속도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" name="Google Shape;234;p54"/>
              <p:cNvSpPr txBox="1"/>
              <p:nvPr/>
            </p:nvSpPr>
            <p:spPr>
              <a:xfrm>
                <a:off x="1080923" y="2134030"/>
                <a:ext cx="1365784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사정거리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54"/>
              <p:cNvSpPr txBox="1"/>
              <p:nvPr/>
            </p:nvSpPr>
            <p:spPr>
              <a:xfrm>
                <a:off x="1080923" y="3484987"/>
                <a:ext cx="11066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공격( )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" name="Google Shape;236;p54"/>
              <p:cNvSpPr txBox="1"/>
              <p:nvPr/>
            </p:nvSpPr>
            <p:spPr>
              <a:xfrm>
                <a:off x="1080923" y="3147247"/>
                <a:ext cx="11066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이동( )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237" name="Google Shape;237;p54"/>
            <p:cNvCxnSpPr/>
            <p:nvPr/>
          </p:nvCxnSpPr>
          <p:spPr>
            <a:xfrm>
              <a:off x="1080923" y="1451281"/>
              <a:ext cx="3302391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8" name="Google Shape;238;p54"/>
            <p:cNvSpPr txBox="1"/>
            <p:nvPr/>
          </p:nvSpPr>
          <p:spPr>
            <a:xfrm>
              <a:off x="1080923" y="1029401"/>
              <a:ext cx="878004" cy="345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유닛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9" name="Google Shape;239;p54"/>
          <p:cNvGrpSpPr/>
          <p:nvPr/>
        </p:nvGrpSpPr>
        <p:grpSpPr>
          <a:xfrm>
            <a:off x="3214243" y="2705017"/>
            <a:ext cx="800219" cy="1265974"/>
            <a:chOff x="3806738" y="2641376"/>
            <a:chExt cx="800219" cy="1265974"/>
          </a:xfrm>
        </p:grpSpPr>
        <p:sp>
          <p:nvSpPr>
            <p:cNvPr id="240" name="Google Shape;240;p54"/>
            <p:cNvSpPr/>
            <p:nvPr/>
          </p:nvSpPr>
          <p:spPr>
            <a:xfrm>
              <a:off x="3850615" y="3181736"/>
              <a:ext cx="712464" cy="725614"/>
            </a:xfrm>
            <a:prstGeom prst="rightArrow">
              <a:avLst>
                <a:gd fmla="val 50000" name="adj1"/>
                <a:gd fmla="val 59780" name="adj2"/>
              </a:avLst>
            </a:prstGeom>
            <a:solidFill>
              <a:srgbClr val="65B3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4"/>
            <p:cNvSpPr txBox="1"/>
            <p:nvPr/>
          </p:nvSpPr>
          <p:spPr>
            <a:xfrm>
              <a:off x="3806738" y="2641376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상속</a:t>
              </a:r>
              <a:endParaRPr b="1" i="0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2" name="Google Shape;242;p54"/>
          <p:cNvGrpSpPr/>
          <p:nvPr/>
        </p:nvGrpSpPr>
        <p:grpSpPr>
          <a:xfrm>
            <a:off x="4595987" y="3265958"/>
            <a:ext cx="2661155" cy="1947639"/>
            <a:chOff x="4595987" y="3265958"/>
            <a:chExt cx="2661155" cy="1947639"/>
          </a:xfrm>
        </p:grpSpPr>
        <p:grpSp>
          <p:nvGrpSpPr>
            <p:cNvPr id="243" name="Google Shape;243;p54"/>
            <p:cNvGrpSpPr/>
            <p:nvPr/>
          </p:nvGrpSpPr>
          <p:grpSpPr>
            <a:xfrm>
              <a:off x="4611492" y="3265958"/>
              <a:ext cx="2645650" cy="1915642"/>
              <a:chOff x="1080923" y="1007630"/>
              <a:chExt cx="3302391" cy="2447763"/>
            </a:xfrm>
          </p:grpSpPr>
          <p:sp>
            <p:nvSpPr>
              <p:cNvPr id="244" name="Google Shape;244;p54"/>
              <p:cNvSpPr/>
              <p:nvPr/>
            </p:nvSpPr>
            <p:spPr>
              <a:xfrm>
                <a:off x="1080923" y="1007630"/>
                <a:ext cx="3302391" cy="24477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" name="Google Shape;245;p54"/>
              <p:cNvCxnSpPr/>
              <p:nvPr/>
            </p:nvCxnSpPr>
            <p:spPr>
              <a:xfrm>
                <a:off x="1080923" y="1520981"/>
                <a:ext cx="330239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6" name="Google Shape;246;p54"/>
              <p:cNvSpPr txBox="1"/>
              <p:nvPr/>
            </p:nvSpPr>
            <p:spPr>
              <a:xfrm>
                <a:off x="1080923" y="1029402"/>
                <a:ext cx="1190949" cy="511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ko-KR" sz="20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챔피언</a:t>
                </a:r>
                <a:endParaRPr b="1" i="0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47" name="Google Shape;247;p54"/>
            <p:cNvSpPr txBox="1"/>
            <p:nvPr/>
          </p:nvSpPr>
          <p:spPr>
            <a:xfrm>
              <a:off x="4595987" y="3709358"/>
              <a:ext cx="15568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챔피언 명칭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54"/>
            <p:cNvSpPr txBox="1"/>
            <p:nvPr/>
          </p:nvSpPr>
          <p:spPr>
            <a:xfrm>
              <a:off x="4595987" y="4077401"/>
              <a:ext cx="8803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스킬()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54"/>
            <p:cNvSpPr txBox="1"/>
            <p:nvPr/>
          </p:nvSpPr>
          <p:spPr>
            <a:xfrm>
              <a:off x="4595987" y="4445444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가격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54"/>
            <p:cNvSpPr txBox="1"/>
            <p:nvPr/>
          </p:nvSpPr>
          <p:spPr>
            <a:xfrm>
              <a:off x="4595987" y="4813487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마나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54"/>
          <p:cNvGrpSpPr/>
          <p:nvPr/>
        </p:nvGrpSpPr>
        <p:grpSpPr>
          <a:xfrm>
            <a:off x="8502060" y="3265958"/>
            <a:ext cx="2645651" cy="1726424"/>
            <a:chOff x="8502060" y="3265958"/>
            <a:chExt cx="2645651" cy="1726424"/>
          </a:xfrm>
        </p:grpSpPr>
        <p:grpSp>
          <p:nvGrpSpPr>
            <p:cNvPr id="252" name="Google Shape;252;p54"/>
            <p:cNvGrpSpPr/>
            <p:nvPr/>
          </p:nvGrpSpPr>
          <p:grpSpPr>
            <a:xfrm>
              <a:off x="8502061" y="3265958"/>
              <a:ext cx="2645650" cy="1726424"/>
              <a:chOff x="1080923" y="1007630"/>
              <a:chExt cx="3302391" cy="2205985"/>
            </a:xfrm>
          </p:grpSpPr>
          <p:sp>
            <p:nvSpPr>
              <p:cNvPr id="253" name="Google Shape;253;p54"/>
              <p:cNvSpPr/>
              <p:nvPr/>
            </p:nvSpPr>
            <p:spPr>
              <a:xfrm>
                <a:off x="1080923" y="1007630"/>
                <a:ext cx="3302391" cy="220598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54"/>
              <p:cNvCxnSpPr/>
              <p:nvPr/>
            </p:nvCxnSpPr>
            <p:spPr>
              <a:xfrm>
                <a:off x="1080923" y="1520981"/>
                <a:ext cx="330239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5" name="Google Shape;255;p54"/>
              <p:cNvSpPr txBox="1"/>
              <p:nvPr/>
            </p:nvSpPr>
            <p:spPr>
              <a:xfrm>
                <a:off x="1080923" y="1029402"/>
                <a:ext cx="1190949" cy="511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ko-KR" sz="20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몬스터</a:t>
                </a:r>
                <a:endParaRPr b="1" i="0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56" name="Google Shape;256;p54"/>
            <p:cNvSpPr txBox="1"/>
            <p:nvPr/>
          </p:nvSpPr>
          <p:spPr>
            <a:xfrm>
              <a:off x="8502060" y="3698984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골드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54"/>
            <p:cNvSpPr txBox="1"/>
            <p:nvPr/>
          </p:nvSpPr>
          <p:spPr>
            <a:xfrm>
              <a:off x="8502060" y="4026422"/>
              <a:ext cx="9541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경험치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5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55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55"/>
          <p:cNvSpPr txBox="1"/>
          <p:nvPr/>
        </p:nvSpPr>
        <p:spPr>
          <a:xfrm>
            <a:off x="3020066" y="2933373"/>
            <a:ext cx="6085320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이름의 메서드나 연산자가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상황에 따라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의미로 해석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 수 있는 것</a:t>
            </a:r>
            <a:endParaRPr/>
          </a:p>
        </p:txBody>
      </p:sp>
      <p:sp>
        <p:nvSpPr>
          <p:cNvPr id="266" name="Google Shape;266;p55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55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56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56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56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56"/>
          <p:cNvSpPr/>
          <p:nvPr/>
        </p:nvSpPr>
        <p:spPr>
          <a:xfrm>
            <a:off x="1462313" y="1917690"/>
            <a:ext cx="929277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 오버라이딩(Method Overriding)</a:t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클래스의 메서드를 </a:t>
            </a:r>
            <a:r>
              <a:rPr b="0" i="0" lang="ko-KR" sz="2400" u="sng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클래스에서 재정의</a:t>
            </a: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사용하는 것</a:t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클래스는 부모 클래스의 메서드를 </a:t>
            </a:r>
            <a:r>
              <a:rPr b="0" i="0" lang="ko-KR" sz="2400" u="sng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재활용</a:t>
            </a: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하면서, 독자적인 기능을 추가해서 사용</a:t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 오버로딩(Method Overloading)</a:t>
            </a: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이름의 메서드를 다양한 매개변수 타입과 개수로 사용하는 것</a:t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 이름을 동일하게 유지하면서도, 다양한 상황에서 유연하게 대응</a:t>
            </a:r>
            <a:endParaRPr b="0" i="0" sz="2400" u="none" cap="none" strike="noStrike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39"/>
          <p:cNvSpPr txBox="1"/>
          <p:nvPr/>
        </p:nvSpPr>
        <p:spPr>
          <a:xfrm>
            <a:off x="1971571" y="1745642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Google Shape;32;p39"/>
          <p:cNvCxnSpPr/>
          <p:nvPr/>
        </p:nvCxnSpPr>
        <p:spPr>
          <a:xfrm>
            <a:off x="0" y="6672649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1C41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39"/>
          <p:cNvSpPr/>
          <p:nvPr/>
        </p:nvSpPr>
        <p:spPr>
          <a:xfrm>
            <a:off x="5758286" y="1390820"/>
            <a:ext cx="442781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(PP) 정의 + 특징 + 장단점 </a:t>
            </a:r>
            <a:endParaRPr/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(OOP) 정의</a:t>
            </a:r>
            <a:endParaRPr/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특징, 장단점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 지향, 객체지향 차이점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57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57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images.contentstack.io/v3/assets/blt731acb42bb3d1659/blt46e861d7e6c0ab0c/5db05fe8df78486c826dcd12/RiotX_ChampionList_masteryi.jpg?quality=90&amp;width=250" id="286" name="Google Shape;286;p57"/>
          <p:cNvPicPr preferRelativeResize="0"/>
          <p:nvPr/>
        </p:nvPicPr>
        <p:blipFill rotWithShape="1">
          <a:blip r:embed="rId3">
            <a:alphaModFix/>
          </a:blip>
          <a:srcRect b="25020" l="17137" r="3432" t="5494"/>
          <a:stretch/>
        </p:blipFill>
        <p:spPr>
          <a:xfrm>
            <a:off x="4633964" y="1902874"/>
            <a:ext cx="1171294" cy="1155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contentstack.io/v3/assets/blt731acb42bb3d1659/blt30ddbbdc0549078a/5db0600da6470d6ab91ce5b8/RiotX_ChampionList_teemo.jpg?quality=90&amp;width=250" id="287" name="Google Shape;287;p57"/>
          <p:cNvPicPr preferRelativeResize="0"/>
          <p:nvPr/>
        </p:nvPicPr>
        <p:blipFill rotWithShape="1">
          <a:blip r:embed="rId4">
            <a:alphaModFix/>
          </a:blip>
          <a:srcRect b="15126" l="0" r="9218" t="0"/>
          <a:stretch/>
        </p:blipFill>
        <p:spPr>
          <a:xfrm>
            <a:off x="5922346" y="1897279"/>
            <a:ext cx="1101263" cy="1161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57"/>
          <p:cNvGrpSpPr/>
          <p:nvPr/>
        </p:nvGrpSpPr>
        <p:grpSpPr>
          <a:xfrm>
            <a:off x="8157671" y="1897279"/>
            <a:ext cx="3404411" cy="1075788"/>
            <a:chOff x="7664186" y="1897279"/>
            <a:chExt cx="3404411" cy="1075788"/>
          </a:xfrm>
        </p:grpSpPr>
        <p:pic>
          <p:nvPicPr>
            <p:cNvPr id="289" name="Google Shape;289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92809" y="1897279"/>
              <a:ext cx="1075788" cy="107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57"/>
            <p:cNvPicPr preferRelativeResize="0"/>
            <p:nvPr/>
          </p:nvPicPr>
          <p:blipFill rotWithShape="1">
            <a:blip r:embed="rId6">
              <a:alphaModFix/>
            </a:blip>
            <a:srcRect b="8779" l="4670" r="7816" t="0"/>
            <a:stretch/>
          </p:blipFill>
          <p:spPr>
            <a:xfrm>
              <a:off x="8832707" y="1916530"/>
              <a:ext cx="992179" cy="1056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57"/>
            <p:cNvPicPr preferRelativeResize="0"/>
            <p:nvPr/>
          </p:nvPicPr>
          <p:blipFill rotWithShape="1">
            <a:blip r:embed="rId7">
              <a:alphaModFix/>
            </a:blip>
            <a:srcRect b="9396" l="11252" r="6019" t="8796"/>
            <a:stretch/>
          </p:blipFill>
          <p:spPr>
            <a:xfrm>
              <a:off x="7664186" y="1897279"/>
              <a:ext cx="1000599" cy="1075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57"/>
          <p:cNvGrpSpPr/>
          <p:nvPr/>
        </p:nvGrpSpPr>
        <p:grpSpPr>
          <a:xfrm>
            <a:off x="447765" y="2216825"/>
            <a:ext cx="2431010" cy="2497017"/>
            <a:chOff x="1080923" y="1007630"/>
            <a:chExt cx="3302391" cy="2925741"/>
          </a:xfrm>
        </p:grpSpPr>
        <p:sp>
          <p:nvSpPr>
            <p:cNvPr id="293" name="Google Shape;293;p57"/>
            <p:cNvSpPr/>
            <p:nvPr/>
          </p:nvSpPr>
          <p:spPr>
            <a:xfrm>
              <a:off x="1080923" y="1007630"/>
              <a:ext cx="3302391" cy="292574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p57"/>
            <p:cNvGrpSpPr/>
            <p:nvPr/>
          </p:nvGrpSpPr>
          <p:grpSpPr>
            <a:xfrm>
              <a:off x="1080923" y="1487580"/>
              <a:ext cx="1365784" cy="2342938"/>
              <a:chOff x="1080923" y="1458552"/>
              <a:chExt cx="1365784" cy="2342938"/>
            </a:xfrm>
          </p:grpSpPr>
          <p:sp>
            <p:nvSpPr>
              <p:cNvPr id="295" name="Google Shape;295;p57"/>
              <p:cNvSpPr txBox="1"/>
              <p:nvPr/>
            </p:nvSpPr>
            <p:spPr>
              <a:xfrm>
                <a:off x="1080923" y="2809507"/>
                <a:ext cx="10870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공격력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57"/>
              <p:cNvSpPr txBox="1"/>
              <p:nvPr/>
            </p:nvSpPr>
            <p:spPr>
              <a:xfrm>
                <a:off x="1080923" y="1458552"/>
                <a:ext cx="10870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방어력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57"/>
              <p:cNvSpPr txBox="1"/>
              <p:nvPr/>
            </p:nvSpPr>
            <p:spPr>
              <a:xfrm>
                <a:off x="1080923" y="1796291"/>
                <a:ext cx="1365784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이동속도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p57"/>
              <p:cNvSpPr txBox="1"/>
              <p:nvPr/>
            </p:nvSpPr>
            <p:spPr>
              <a:xfrm>
                <a:off x="1080923" y="2471769"/>
                <a:ext cx="1365784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공격속도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57"/>
              <p:cNvSpPr txBox="1"/>
              <p:nvPr/>
            </p:nvSpPr>
            <p:spPr>
              <a:xfrm>
                <a:off x="1080923" y="2134030"/>
                <a:ext cx="1365784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사정거리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57"/>
              <p:cNvSpPr txBox="1"/>
              <p:nvPr/>
            </p:nvSpPr>
            <p:spPr>
              <a:xfrm>
                <a:off x="1080923" y="3484987"/>
                <a:ext cx="11066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공격( )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301;p57"/>
              <p:cNvSpPr txBox="1"/>
              <p:nvPr/>
            </p:nvSpPr>
            <p:spPr>
              <a:xfrm>
                <a:off x="1080923" y="3147247"/>
                <a:ext cx="1106653" cy="31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이동( )</a:t>
                </a:r>
                <a:endParaRPr b="1" i="0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02" name="Google Shape;302;p57"/>
            <p:cNvCxnSpPr/>
            <p:nvPr/>
          </p:nvCxnSpPr>
          <p:spPr>
            <a:xfrm>
              <a:off x="1080923" y="1451281"/>
              <a:ext cx="3302391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p57"/>
            <p:cNvSpPr txBox="1"/>
            <p:nvPr/>
          </p:nvSpPr>
          <p:spPr>
            <a:xfrm>
              <a:off x="1080923" y="1029401"/>
              <a:ext cx="878004" cy="345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유닛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4" name="Google Shape;304;p57"/>
          <p:cNvGrpSpPr/>
          <p:nvPr/>
        </p:nvGrpSpPr>
        <p:grpSpPr>
          <a:xfrm>
            <a:off x="3214243" y="2705017"/>
            <a:ext cx="800219" cy="1265974"/>
            <a:chOff x="3806738" y="2641376"/>
            <a:chExt cx="800219" cy="1265974"/>
          </a:xfrm>
        </p:grpSpPr>
        <p:sp>
          <p:nvSpPr>
            <p:cNvPr id="305" name="Google Shape;305;p57"/>
            <p:cNvSpPr/>
            <p:nvPr/>
          </p:nvSpPr>
          <p:spPr>
            <a:xfrm>
              <a:off x="3850615" y="3181736"/>
              <a:ext cx="712464" cy="725614"/>
            </a:xfrm>
            <a:prstGeom prst="rightArrow">
              <a:avLst>
                <a:gd fmla="val 50000" name="adj1"/>
                <a:gd fmla="val 59780" name="adj2"/>
              </a:avLst>
            </a:prstGeom>
            <a:solidFill>
              <a:srgbClr val="65B3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7"/>
            <p:cNvSpPr txBox="1"/>
            <p:nvPr/>
          </p:nvSpPr>
          <p:spPr>
            <a:xfrm>
              <a:off x="3806738" y="2641376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상속</a:t>
              </a:r>
              <a:endParaRPr b="1" i="0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7" name="Google Shape;307;p57"/>
          <p:cNvGrpSpPr/>
          <p:nvPr/>
        </p:nvGrpSpPr>
        <p:grpSpPr>
          <a:xfrm>
            <a:off x="4595987" y="3265957"/>
            <a:ext cx="3358612" cy="1947639"/>
            <a:chOff x="4595987" y="3265957"/>
            <a:chExt cx="3358612" cy="1947639"/>
          </a:xfrm>
        </p:grpSpPr>
        <p:grpSp>
          <p:nvGrpSpPr>
            <p:cNvPr id="308" name="Google Shape;308;p57"/>
            <p:cNvGrpSpPr/>
            <p:nvPr/>
          </p:nvGrpSpPr>
          <p:grpSpPr>
            <a:xfrm>
              <a:off x="4611491" y="3265957"/>
              <a:ext cx="3253339" cy="1947639"/>
              <a:chOff x="1080922" y="1007629"/>
              <a:chExt cx="4060929" cy="2488648"/>
            </a:xfrm>
          </p:grpSpPr>
          <p:sp>
            <p:nvSpPr>
              <p:cNvPr id="309" name="Google Shape;309;p57"/>
              <p:cNvSpPr/>
              <p:nvPr/>
            </p:nvSpPr>
            <p:spPr>
              <a:xfrm>
                <a:off x="1080922" y="1007629"/>
                <a:ext cx="4060929" cy="248864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0" name="Google Shape;310;p57"/>
              <p:cNvCxnSpPr/>
              <p:nvPr/>
            </p:nvCxnSpPr>
            <p:spPr>
              <a:xfrm>
                <a:off x="1080923" y="1520981"/>
                <a:ext cx="406092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1" name="Google Shape;311;p57"/>
              <p:cNvSpPr txBox="1"/>
              <p:nvPr/>
            </p:nvSpPr>
            <p:spPr>
              <a:xfrm>
                <a:off x="1080923" y="1029402"/>
                <a:ext cx="1190949" cy="511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ko-KR" sz="20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챔피언</a:t>
                </a:r>
                <a:endParaRPr b="1" i="0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2" name="Google Shape;312;p57"/>
            <p:cNvSpPr txBox="1"/>
            <p:nvPr/>
          </p:nvSpPr>
          <p:spPr>
            <a:xfrm>
              <a:off x="4595987" y="3709358"/>
              <a:ext cx="33586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이동( ) → 유저가 움직인다.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3" name="Google Shape;313;p57"/>
          <p:cNvGrpSpPr/>
          <p:nvPr/>
        </p:nvGrpSpPr>
        <p:grpSpPr>
          <a:xfrm>
            <a:off x="8157670" y="3265957"/>
            <a:ext cx="3625239" cy="1947639"/>
            <a:chOff x="651043" y="1007629"/>
            <a:chExt cx="4525147" cy="2488648"/>
          </a:xfrm>
        </p:grpSpPr>
        <p:sp>
          <p:nvSpPr>
            <p:cNvPr id="314" name="Google Shape;314;p57"/>
            <p:cNvSpPr/>
            <p:nvPr/>
          </p:nvSpPr>
          <p:spPr>
            <a:xfrm>
              <a:off x="651043" y="1007629"/>
              <a:ext cx="4525147" cy="248864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5" name="Google Shape;315;p57"/>
            <p:cNvCxnSpPr/>
            <p:nvPr/>
          </p:nvCxnSpPr>
          <p:spPr>
            <a:xfrm>
              <a:off x="651043" y="1520981"/>
              <a:ext cx="452514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6" name="Google Shape;316;p57"/>
            <p:cNvSpPr txBox="1"/>
            <p:nvPr/>
          </p:nvSpPr>
          <p:spPr>
            <a:xfrm>
              <a:off x="673282" y="1029402"/>
              <a:ext cx="1190949" cy="511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몬스터</a:t>
              </a:r>
              <a:endParaRPr b="1" i="0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7" name="Google Shape;317;p57"/>
          <p:cNvSpPr txBox="1"/>
          <p:nvPr/>
        </p:nvSpPr>
        <p:spPr>
          <a:xfrm>
            <a:off x="8145426" y="3729060"/>
            <a:ext cx="33169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이동( ) → 특정 범위를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자동으로 움직인다.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4595987" y="4109468"/>
            <a:ext cx="33586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공격( ) → 유저가 공격한다.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57"/>
          <p:cNvSpPr txBox="1"/>
          <p:nvPr/>
        </p:nvSpPr>
        <p:spPr>
          <a:xfrm>
            <a:off x="8185379" y="4477784"/>
            <a:ext cx="303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공격( ) → 특정범위 안의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챔피언을 공격한다.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58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58"/>
          <p:cNvSpPr txBox="1"/>
          <p:nvPr/>
        </p:nvSpPr>
        <p:spPr>
          <a:xfrm>
            <a:off x="3020066" y="2933373"/>
            <a:ext cx="608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 메서드를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하나로 묶고,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외부에서 직접 접근하지 못하도록 보호</a:t>
            </a:r>
            <a:endParaRPr/>
          </a:p>
        </p:txBody>
      </p:sp>
      <p:sp>
        <p:nvSpPr>
          <p:cNvPr id="328" name="Google Shape;328;p58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59"/>
          <p:cNvSpPr/>
          <p:nvPr/>
        </p:nvSpPr>
        <p:spPr>
          <a:xfrm>
            <a:off x="1203452" y="1333500"/>
            <a:ext cx="9718548" cy="1881902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59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59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59"/>
          <p:cNvSpPr/>
          <p:nvPr/>
        </p:nvSpPr>
        <p:spPr>
          <a:xfrm>
            <a:off x="1986398" y="1482586"/>
            <a:ext cx="81526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보호(data protection)</a:t>
            </a:r>
            <a:r>
              <a:rPr b="0" i="0" lang="ko-KR" sz="2000" u="none" cap="none" strike="noStrik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200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외부로부터 클래스에 정의된 속성과 기능들을 보호</a:t>
            </a:r>
            <a:endParaRPr b="0" i="0" sz="200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은닉(data hiding)</a:t>
            </a:r>
            <a:r>
              <a:rPr b="0" i="0" lang="ko-KR" sz="2000" u="none" cap="none" strike="noStrik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200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내부의 동작을 감추고 외부에는 필요한 부분만 노출</a:t>
            </a:r>
            <a:endParaRPr b="0" i="0" sz="2000" u="none" cap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0" name="Google Shape;340;p59"/>
          <p:cNvGraphicFramePr/>
          <p:nvPr/>
        </p:nvGraphicFramePr>
        <p:xfrm>
          <a:off x="834572" y="36821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{A4FE02FC-522A-4803-9B1A-5F7ED94421F9}</a:tableStyleId>
              </a:tblPr>
              <a:tblGrid>
                <a:gridCol w="1206925"/>
                <a:gridCol w="1092200"/>
                <a:gridCol w="1092200"/>
                <a:gridCol w="1363625"/>
                <a:gridCol w="1097300"/>
                <a:gridCol w="4670575"/>
              </a:tblGrid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접근제어자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 내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패키지 내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다른 패키지 하위 클래스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패키지 외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동일 클래스 내에서만 접근 가능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동일 패키지 내에서만 접근 가능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6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동일 패키지, 다른 패키지 하위클래스에서 접근 가능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접근 제한 없음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/>
          <p:nvPr/>
        </p:nvSpPr>
        <p:spPr>
          <a:xfrm>
            <a:off x="7089164" y="1591075"/>
            <a:ext cx="4391333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60"/>
          <p:cNvSpPr/>
          <p:nvPr/>
        </p:nvSpPr>
        <p:spPr>
          <a:xfrm>
            <a:off x="673609" y="1591075"/>
            <a:ext cx="4391333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60"/>
          <p:cNvSpPr txBox="1"/>
          <p:nvPr/>
        </p:nvSpPr>
        <p:spPr>
          <a:xfrm>
            <a:off x="31561" y="89836"/>
            <a:ext cx="583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객체지향의 장단점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60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9601200" y="299692"/>
            <a:ext cx="2590800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객체지향 특징과 장단점]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60"/>
          <p:cNvSpPr/>
          <p:nvPr/>
        </p:nvSpPr>
        <p:spPr>
          <a:xfrm>
            <a:off x="8049980" y="2793795"/>
            <a:ext cx="2469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처리속도 느림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용량이 큼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설계에 많은 시간 소요</a:t>
            </a:r>
            <a:endParaRPr sz="24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60"/>
          <p:cNvSpPr/>
          <p:nvPr/>
        </p:nvSpPr>
        <p:spPr>
          <a:xfrm>
            <a:off x="1642818" y="2583282"/>
            <a:ext cx="2452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재 사용성 ↑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생산성 향상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자연적인 모델링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33333"/>
                </a:solidFill>
              </a:rPr>
              <a:t>유지보수 용이</a:t>
            </a:r>
            <a:endParaRPr sz="24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60"/>
          <p:cNvSpPr txBox="1"/>
          <p:nvPr/>
        </p:nvSpPr>
        <p:spPr>
          <a:xfrm>
            <a:off x="8200238" y="1321453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“단점”</a:t>
            </a:r>
            <a:endParaRPr b="0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2169404" y="1294649"/>
            <a:ext cx="13997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“장점”</a:t>
            </a:r>
            <a:endParaRPr b="0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1971571" y="1745642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1" name="Google Shape;361;p21"/>
          <p:cNvCxnSpPr/>
          <p:nvPr/>
        </p:nvCxnSpPr>
        <p:spPr>
          <a:xfrm>
            <a:off x="0" y="6672649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1C41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21"/>
          <p:cNvSpPr/>
          <p:nvPr/>
        </p:nvSpPr>
        <p:spPr>
          <a:xfrm>
            <a:off x="5758286" y="1390820"/>
            <a:ext cx="4595082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절차지향(PP)정의+특징+장단점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객체지향(OOP) 정의 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특징 + 장단점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 지향, 객체지향 차이점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31561" y="89836"/>
            <a:ext cx="42803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절차, 객체지향 차이점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 txBox="1"/>
          <p:nvPr/>
        </p:nvSpPr>
        <p:spPr>
          <a:xfrm>
            <a:off x="9544658" y="274542"/>
            <a:ext cx="267573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[4. 절차,객체지향 차이점]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7089165" y="1591075"/>
            <a:ext cx="4391333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45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673609" y="1591075"/>
            <a:ext cx="4391333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8200239" y="1321453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“객체지향”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7467768" y="3078542"/>
            <a:ext cx="366865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속성의 객체를 설계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(보안성,데이터,함수 등)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↓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개체의 상호작용(절차)을 설계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2065604" y="1295810"/>
            <a:ext cx="160734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“절차지향”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5433315" y="244372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방식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5433315" y="3309354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관점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5542123" y="4362023"/>
            <a:ext cx="120296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주요관점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5385708" y="530585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제어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7467768" y="1982104"/>
            <a:ext cx="366865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Bottom-Up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(세부 모델 디자인 후 조립)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7467768" y="4423051"/>
            <a:ext cx="366865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중심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7467768" y="5305856"/>
            <a:ext cx="3668654" cy="8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b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(보안성 높음)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1150791" y="3181525"/>
            <a:ext cx="366865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전체적인 기능 동작을 고려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↓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단계별로 기능을 구현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1150791" y="2085340"/>
            <a:ext cx="366865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Top-Down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(시스템 동작 방식을 먼저 생각, 그 다음 세부 모델 디자인)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1034947" y="4390093"/>
            <a:ext cx="366865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중심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1150791" y="5090432"/>
            <a:ext cx="3668654" cy="8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b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(보안성 낮음)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40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40"/>
          <p:cNvSpPr txBox="1"/>
          <p:nvPr/>
        </p:nvSpPr>
        <p:spPr>
          <a:xfrm>
            <a:off x="0" y="84642"/>
            <a:ext cx="470353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정의, 특징, 장단점​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40"/>
          <p:cNvSpPr txBox="1"/>
          <p:nvPr/>
        </p:nvSpPr>
        <p:spPr>
          <a:xfrm>
            <a:off x="5221904" y="2251630"/>
            <a:ext cx="198644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“정의“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“특징“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“장단점“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40"/>
          <p:cNvSpPr txBox="1"/>
          <p:nvPr/>
        </p:nvSpPr>
        <p:spPr>
          <a:xfrm>
            <a:off x="5045572" y="964168"/>
            <a:ext cx="23391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[절차지향]</a:t>
            </a:r>
            <a:endParaRPr/>
          </a:p>
        </p:txBody>
      </p:sp>
      <p:sp>
        <p:nvSpPr>
          <p:cNvPr id="44" name="Google Shape;44;p40"/>
          <p:cNvSpPr txBox="1"/>
          <p:nvPr/>
        </p:nvSpPr>
        <p:spPr>
          <a:xfrm>
            <a:off x="9001125" y="339968"/>
            <a:ext cx="3190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정의, 특징, 장단점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41"/>
          <p:cNvSpPr/>
          <p:nvPr/>
        </p:nvSpPr>
        <p:spPr>
          <a:xfrm>
            <a:off x="7022928" y="1806803"/>
            <a:ext cx="40872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41"/>
          <p:cNvSpPr txBox="1"/>
          <p:nvPr/>
        </p:nvSpPr>
        <p:spPr>
          <a:xfrm>
            <a:off x="0" y="36956"/>
            <a:ext cx="2465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정의​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41"/>
          <p:cNvSpPr txBox="1"/>
          <p:nvPr/>
        </p:nvSpPr>
        <p:spPr>
          <a:xfrm>
            <a:off x="7317512" y="1435914"/>
            <a:ext cx="349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“절차지향 정의”</a:t>
            </a:r>
            <a:endParaRPr b="0" i="0" sz="28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41"/>
          <p:cNvSpPr/>
          <p:nvPr/>
        </p:nvSpPr>
        <p:spPr>
          <a:xfrm>
            <a:off x="7355752" y="2592249"/>
            <a:ext cx="342159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전통적인 프로그래밍 방식</a:t>
            </a:r>
            <a:endParaRPr b="0" i="0" sz="20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프로그램 전체가 유기적으로 연결되도록 만드는 프로그래밍 기법</a:t>
            </a:r>
            <a:endParaRPr b="0" i="0" sz="20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절차지향은 물이 위에서 아래로 흐르는 것처럼 순차적인 처리가 중요</a:t>
            </a:r>
            <a:endParaRPr b="0" i="0" sz="20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" name="Google Shape;55;p41"/>
          <p:cNvSpPr txBox="1"/>
          <p:nvPr/>
        </p:nvSpPr>
        <p:spPr>
          <a:xfrm>
            <a:off x="9001125" y="339968"/>
            <a:ext cx="3190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정의, 특징, 장단점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870" y="1435914"/>
            <a:ext cx="41052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42"/>
          <p:cNvSpPr txBox="1"/>
          <p:nvPr/>
        </p:nvSpPr>
        <p:spPr>
          <a:xfrm>
            <a:off x="0" y="36956"/>
            <a:ext cx="2465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특징​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42"/>
          <p:cNvSpPr txBox="1"/>
          <p:nvPr/>
        </p:nvSpPr>
        <p:spPr>
          <a:xfrm>
            <a:off x="4346963" y="992483"/>
            <a:ext cx="349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“절차지향 특징”</a:t>
            </a:r>
            <a:endParaRPr b="0" i="0" sz="28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42"/>
          <p:cNvSpPr txBox="1"/>
          <p:nvPr/>
        </p:nvSpPr>
        <p:spPr>
          <a:xfrm>
            <a:off x="1135320" y="1907381"/>
            <a:ext cx="985481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컴퓨터의 작업 처리 방식과 유사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 이를 처리하는 기능들이 별도로 분리되어 있음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규모가 커질수록 관련된 데이터가 분산됨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언어를 사용하는 것에 비해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빨리 처리 되어 시간적으로 유리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42"/>
          <p:cNvSpPr txBox="1"/>
          <p:nvPr/>
        </p:nvSpPr>
        <p:spPr>
          <a:xfrm>
            <a:off x="9001125" y="339968"/>
            <a:ext cx="3190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정의, 특징, 장단점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42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43"/>
          <p:cNvSpPr/>
          <p:nvPr/>
        </p:nvSpPr>
        <p:spPr>
          <a:xfrm>
            <a:off x="1342760" y="1814902"/>
            <a:ext cx="40872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43"/>
          <p:cNvSpPr txBox="1"/>
          <p:nvPr/>
        </p:nvSpPr>
        <p:spPr>
          <a:xfrm>
            <a:off x="0" y="63783"/>
            <a:ext cx="28248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장단점​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43"/>
          <p:cNvSpPr txBox="1"/>
          <p:nvPr/>
        </p:nvSpPr>
        <p:spPr>
          <a:xfrm>
            <a:off x="1637348" y="1452587"/>
            <a:ext cx="3498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“절차지향 장점”</a:t>
            </a:r>
            <a:endParaRPr b="0" i="0" sz="28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43"/>
          <p:cNvSpPr txBox="1"/>
          <p:nvPr/>
        </p:nvSpPr>
        <p:spPr>
          <a:xfrm>
            <a:off x="1557584" y="2399092"/>
            <a:ext cx="3657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컴퓨터의 처리 구조와 유사해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속도가 빠름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간결성이 있다, 간단하고 직관적인 프로그램 작성이 가능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문제를 해결하기 위한 절차가 단계적으로 구성되어 이해하기 쉬움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 지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향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프로그래밍은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 단순하고 직접적이기 때문에 실행 속도가 빠름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43"/>
          <p:cNvSpPr/>
          <p:nvPr/>
        </p:nvSpPr>
        <p:spPr>
          <a:xfrm>
            <a:off x="6786871" y="1814902"/>
            <a:ext cx="40872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43"/>
          <p:cNvSpPr txBox="1"/>
          <p:nvPr/>
        </p:nvSpPr>
        <p:spPr>
          <a:xfrm>
            <a:off x="7081459" y="1452587"/>
            <a:ext cx="3498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“절차지향 단점”</a:t>
            </a:r>
            <a:endParaRPr b="0" i="0" sz="28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43"/>
          <p:cNvSpPr txBox="1"/>
          <p:nvPr/>
        </p:nvSpPr>
        <p:spPr>
          <a:xfrm>
            <a:off x="7001695" y="3091589"/>
            <a:ext cx="3657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유지보수가 어려움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디버깅이 어려움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순서가 정해져 있으므로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코드의 순서가 바뀌면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동일한 결과를 보장하기 어려움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43"/>
          <p:cNvSpPr txBox="1"/>
          <p:nvPr/>
        </p:nvSpPr>
        <p:spPr>
          <a:xfrm>
            <a:off x="9001125" y="339968"/>
            <a:ext cx="3190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정의, 특징, 장단점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44"/>
          <p:cNvSpPr txBox="1"/>
          <p:nvPr/>
        </p:nvSpPr>
        <p:spPr>
          <a:xfrm>
            <a:off x="1971571" y="1745642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44"/>
          <p:cNvCxnSpPr/>
          <p:nvPr/>
        </p:nvCxnSpPr>
        <p:spPr>
          <a:xfrm>
            <a:off x="0" y="6672649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1C41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44"/>
          <p:cNvSpPr/>
          <p:nvPr/>
        </p:nvSpPr>
        <p:spPr>
          <a:xfrm>
            <a:off x="5758286" y="1390820"/>
            <a:ext cx="442781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절차지향 (PP) 정의 + 특징 + 장단점 </a:t>
            </a:r>
            <a:endParaRPr/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(OOP) 정의</a:t>
            </a:r>
            <a:endParaRPr/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 특징, 장단점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절차 지향, 객체지향 차이점</a:t>
            </a:r>
            <a:endParaRPr b="1" i="0" sz="18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/>
        </p:nvSpPr>
        <p:spPr>
          <a:xfrm>
            <a:off x="31561" y="89836"/>
            <a:ext cx="4515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프로그래밍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45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45"/>
          <p:cNvSpPr txBox="1"/>
          <p:nvPr/>
        </p:nvSpPr>
        <p:spPr>
          <a:xfrm>
            <a:off x="1363511" y="2502465"/>
            <a:ext cx="94649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패러다임 중 하나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데이터를 </a:t>
            </a: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“추상화” 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시켜</a:t>
            </a: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“객체(object)”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독립된 기본 단위로 나누고 이들의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“상호작용”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로직 구성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45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45"/>
          <p:cNvSpPr txBox="1"/>
          <p:nvPr/>
        </p:nvSpPr>
        <p:spPr>
          <a:xfrm>
            <a:off x="9863330" y="339968"/>
            <a:ext cx="24971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[2.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지향(OOP)정의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45"/>
          <p:cNvSpPr/>
          <p:nvPr/>
        </p:nvSpPr>
        <p:spPr>
          <a:xfrm>
            <a:off x="2200274" y="1079807"/>
            <a:ext cx="7724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(Object-Oriented Programming)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"/>
          <p:cNvSpPr txBox="1"/>
          <p:nvPr/>
        </p:nvSpPr>
        <p:spPr>
          <a:xfrm>
            <a:off x="31561" y="89836"/>
            <a:ext cx="45159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프로그래밍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46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noFill/>
          <a:ln cap="flat" cmpd="sng" w="38100">
            <a:solidFill>
              <a:srgbClr val="1C4148">
                <a:alpha val="2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6"/>
          <p:cNvSpPr txBox="1"/>
          <p:nvPr/>
        </p:nvSpPr>
        <p:spPr>
          <a:xfrm>
            <a:off x="1363511" y="2502465"/>
            <a:ext cx="946497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“모든 실재(實在)하는 대상”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“자신 고유의 속성(attribute)”</a:t>
            </a: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가지며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클래스에서 정의한 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“행위(behavior)를 수행”</a:t>
            </a:r>
            <a:endParaRPr b="0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46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6"/>
          <p:cNvSpPr txBox="1"/>
          <p:nvPr/>
        </p:nvSpPr>
        <p:spPr>
          <a:xfrm>
            <a:off x="9863330" y="339968"/>
            <a:ext cx="24971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[2.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지향(OOP)정의</a:t>
            </a: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6"/>
          <p:cNvSpPr/>
          <p:nvPr/>
        </p:nvSpPr>
        <p:spPr>
          <a:xfrm>
            <a:off x="2200274" y="1079807"/>
            <a:ext cx="7724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객체(object)</a:t>
            </a:r>
            <a:endParaRPr b="1" i="0" sz="2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2024-05-02T05:21:25Z</dcterms:created>
  <dc:creator>K G A</dc:creator>
</cp:coreProperties>
</file>