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346" autoAdjust="0"/>
  </p:normalViewPr>
  <p:slideViewPr>
    <p:cSldViewPr snapToGrid="0">
      <p:cViewPr varScale="1">
        <p:scale>
          <a:sx n="50" d="100"/>
          <a:sy n="50" d="100"/>
        </p:scale>
        <p:origin x="14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AB2C3-B415-4E07-B13B-F78B214EE7E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8B8F4-3CF6-4A65-8727-7C49546B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0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SET</a:t>
            </a:r>
            <a:r>
              <a:rPr lang="en-US" dirty="0"/>
              <a:t>: Specifies the columns and their new values.</a:t>
            </a:r>
          </a:p>
          <a:p>
            <a:r>
              <a:rPr lang="en-US" b="1" dirty="0"/>
              <a:t>WHERE</a:t>
            </a:r>
            <a:r>
              <a:rPr lang="en-US" dirty="0"/>
              <a:t>: Filters which rows to update (optional). If omitted, all rows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8B8F4-3CF6-4A65-8727-7C49546B2E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9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</a:t>
            </a:r>
            <a:r>
              <a:rPr lang="en-US" sz="1200" dirty="0">
                <a:solidFill>
                  <a:schemeClr val="accent2"/>
                </a:solidFill>
              </a:rPr>
              <a:t>ALTER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accent2"/>
                </a:solidFill>
              </a:rPr>
              <a:t>TABLE</a:t>
            </a:r>
            <a:r>
              <a:rPr lang="en-US" sz="1200" dirty="0"/>
              <a:t> statement is used to modify the structure of an existing table. Common uses include adding, deleting, or modifying columns and changing table constraints.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8B8F4-3CF6-4A65-8727-7C49546B2E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45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column Description to the Products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8B8F4-3CF6-4A65-8727-7C49546B2E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40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Rename the column ProductName to </a:t>
            </a:r>
            <a:r>
              <a:rPr lang="en-US" dirty="0" err="1"/>
              <a:t>ItemName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8B8F4-3CF6-4A65-8727-7C49546B2E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05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the Description column from the Products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8B8F4-3CF6-4A65-8727-7C49546B2E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46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the </a:t>
            </a:r>
            <a:r>
              <a:rPr lang="en-US" dirty="0" err="1"/>
              <a:t>CategoryID</a:t>
            </a:r>
            <a:r>
              <a:rPr lang="en-US" dirty="0"/>
              <a:t> column in the Products table to the Categories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8B8F4-3CF6-4A65-8727-7C49546B2E4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22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 the stock of all products by 20.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8B8F4-3CF6-4A65-8727-7C49546B2E4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5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the price of products in the "Electronics" category.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8B8F4-3CF6-4A65-8727-7C49546B2E4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07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all products to have a stock of 100.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8B8F4-3CF6-4A65-8727-7C49546B2E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83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 the price of products in the "Electronics" category (</a:t>
            </a:r>
            <a:r>
              <a:rPr lang="en-US" dirty="0" err="1"/>
              <a:t>CategoryID</a:t>
            </a:r>
            <a:r>
              <a:rPr lang="en-US" dirty="0"/>
              <a:t> = 101) by 10%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8B8F4-3CF6-4A65-8727-7C49546B2E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the stock to 50 for products with zero stock.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8B8F4-3CF6-4A65-8727-7C49546B2E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23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WHERE</a:t>
            </a:r>
            <a:r>
              <a:rPr lang="en-US" dirty="0"/>
              <a:t>: Specifies which rows to delete. If omitted, all rows are removed.</a:t>
            </a:r>
          </a:p>
          <a:p>
            <a:r>
              <a:rPr lang="en-US" dirty="0"/>
              <a:t>Use caution when omitting the WHERE clause to avoid accidentally deleting all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8B8F4-3CF6-4A65-8727-7C49546B2E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52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Result:</a:t>
            </a:r>
            <a:r>
              <a:rPr lang="en-US" dirty="0"/>
              <a:t> The Products table will be empty.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8B8F4-3CF6-4A65-8727-7C49546B2E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8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products priced below 50.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8B8F4-3CF6-4A65-8727-7C49546B2E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08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all products in the "Accessories" category (</a:t>
            </a:r>
            <a:r>
              <a:rPr lang="en-US" dirty="0" err="1"/>
              <a:t>CategoryID</a:t>
            </a:r>
            <a:r>
              <a:rPr lang="en-US" dirty="0"/>
              <a:t> = 103).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8B8F4-3CF6-4A65-8727-7C49546B2E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57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Always Use WHERE for Specific Updates/Deletes</a:t>
            </a:r>
            <a:r>
              <a:rPr lang="en-US" dirty="0"/>
              <a:t>: Without a WHERE clause, all rows in the table will be affected.</a:t>
            </a:r>
          </a:p>
          <a:p>
            <a:r>
              <a:rPr lang="en-US" b="1" dirty="0"/>
              <a:t>Test Queries Before Executing</a:t>
            </a:r>
            <a:r>
              <a:rPr lang="en-US" dirty="0"/>
              <a:t>: Especially for DELETE, consider using a SELECT query with the same WHERE condition first.</a:t>
            </a:r>
          </a:p>
          <a:p>
            <a:r>
              <a:rPr lang="en-US" b="1" dirty="0"/>
              <a:t>Backup Data</a:t>
            </a:r>
            <a:r>
              <a:rPr lang="en-US" dirty="0"/>
              <a:t>: Before performing mass updates or deletions, ensure you have a backup of your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8B8F4-3CF6-4A65-8727-7C49546B2E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30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6500-AB7F-24F2-FBF7-74C801828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019CD-29D4-194B-16C9-C7BBE1539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C6319-FCF3-5B39-DDB4-0F612910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A8C-40A2-45FD-839A-3EAF6719E538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C6147-B0E1-C1F3-1D04-5A508498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CB95D-A1FA-ECC9-B080-5FED0BACF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3EE3-A06D-49D8-83A8-3E9013ACE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2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1E23-183E-5A4D-BFCD-FFDCECA55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A1BA4-156C-37CC-1820-1611AEF4A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C5395-9DA9-FAE7-2E65-B95522B2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A8C-40A2-45FD-839A-3EAF6719E538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9E39C-49F5-25C4-84CB-8783173D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4218F-A173-E3F0-B59F-0E504495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3EE3-A06D-49D8-83A8-3E9013ACE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2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7D6B89-38C0-274B-F2B0-8A7CE475B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BFA9B-7E60-2BB7-2255-ECB0CA1AE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B08C7-528B-29A0-1B30-92E74D7B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A8C-40A2-45FD-839A-3EAF6719E538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BE4FB-F5F0-7DEF-A4FB-5253A811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4AF02-DF83-35EC-4DFD-67FEF15E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3EE3-A06D-49D8-83A8-3E9013ACE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8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C2216-D02A-AB36-A6AA-79A3F1A8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0B142-73D1-3A31-1CA4-BCAC9D3DA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285D1-0CB1-2364-1BA8-958838A7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A8C-40A2-45FD-839A-3EAF6719E538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E0745-0DDC-D4D4-6D5D-3216E040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F513F-20CC-6F2C-BD89-E13928CE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3EE3-A06D-49D8-83A8-3E9013ACE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1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71102-D926-C269-7548-B3130CE47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44452-BE71-776E-1BCD-AC350FC90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C015A-9023-EB29-CCC9-1FEEFC08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A8C-40A2-45FD-839A-3EAF6719E538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5B06E-8BD2-A3CE-E401-60FE93E1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AB5D5-EFF1-3D72-A7E1-0F054952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3EE3-A06D-49D8-83A8-3E9013ACE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4FC7-21B0-2C21-A9F1-E0FBAB58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5A729-8DB7-4BE4-85A1-0C21A0C07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A1C5C-C7DB-3B0D-A4D5-4320D764C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BB5E9-677E-6C60-F035-DB559AD3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A8C-40A2-45FD-839A-3EAF6719E538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DE8E8-71CF-841E-AAF3-91961479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01E2B-DB44-6A35-C7DD-ECFE52A3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3EE3-A06D-49D8-83A8-3E9013ACE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2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E9B9-2281-2B40-D49D-D53CBB0D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F5E7B-2286-825C-B470-42C80EC0C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5ED6A-E05D-5203-49B4-4A72DB011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D95663-D47E-EBB7-66A3-F9BD19640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59342E-2AE2-6BA0-3B82-1F41847B8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B835A-7610-2FF5-7531-0B81F3786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A8C-40A2-45FD-839A-3EAF6719E538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6228B3-5707-A2FC-63E5-775A78DF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12470-E838-025B-80F9-E46F5A5F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3EE3-A06D-49D8-83A8-3E9013ACE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2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B291-836C-2B3D-90C0-7EB624D57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79E34-4A54-564B-FEE0-A2495239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A8C-40A2-45FD-839A-3EAF6719E538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6708C-D4CC-DF39-7B39-71E82E42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EDEC0-7EB0-F6E8-19BF-9DD3769E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3EE3-A06D-49D8-83A8-3E9013ACE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3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3A3AD-4174-1CB7-5740-72213B13A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A8C-40A2-45FD-839A-3EAF6719E538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B90F0-EBC1-2C7C-3C31-C123F250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42C08-30F8-1B40-6B7E-560E24F7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3EE3-A06D-49D8-83A8-3E9013ACE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2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361E-AD18-3AB0-E024-EA62028D2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8C272-6E9B-59ED-A306-AFD694A71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CF565-EB84-A389-8C31-80C8CC19C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81AE9-C4C3-1A1B-AF24-01F61967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A8C-40A2-45FD-839A-3EAF6719E538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3D571-7079-8225-898A-95363F09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CF17F-73F2-E511-75A6-9ADCBE66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3EE3-A06D-49D8-83A8-3E9013ACE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5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3D14-3D58-416A-C907-F648489B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03F457-7D3B-0B11-A853-1B978D019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93BB3-18B1-3B88-BC34-67CE077BD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68258-1128-31F4-9E62-3A4D3DAD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A8C-40A2-45FD-839A-3EAF6719E538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A18A5-3F07-D217-6F59-A986B92F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041E5-0B82-224B-F260-1C1EF095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3EE3-A06D-49D8-83A8-3E9013ACE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74A10-F0A1-9706-0B2C-3D34AF6C1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AC856-5AAF-CED0-B38B-5B4667E79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A2375-99B1-30D8-AD88-DCAEEEFD8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72A8C-40A2-45FD-839A-3EAF6719E538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2B99D-9200-9052-519A-5EFBFEAE1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AC0CB-5CF3-97EB-DA94-03D0EDD87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B3EE3-A06D-49D8-83A8-3E9013ACE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2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7D92F-1CED-AD54-E337-B63A6EF0F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Modification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C8F9B-F68C-767D-48D8-BB6A70292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74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5D83-3B4F-C052-F42E-49F184E7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Specific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1F373-7306-A0C9-B973-6B2D3F26D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solidFill>
                  <a:srgbClr val="7030A0"/>
                </a:solidFill>
              </a:rPr>
              <a:t>DELETE</a:t>
            </a:r>
            <a:r>
              <a:rPr lang="en-US" sz="6000" dirty="0"/>
              <a:t> </a:t>
            </a:r>
            <a:r>
              <a:rPr lang="en-US" sz="6000" dirty="0">
                <a:solidFill>
                  <a:srgbClr val="7030A0"/>
                </a:solidFill>
              </a:rPr>
              <a:t>FROM</a:t>
            </a:r>
            <a:r>
              <a:rPr lang="en-US" sz="6000" dirty="0"/>
              <a:t> Products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7030A0"/>
                </a:solidFill>
              </a:rPr>
              <a:t>WHERE</a:t>
            </a:r>
            <a:r>
              <a:rPr lang="en-US" sz="6000" dirty="0"/>
              <a:t> Price &lt; </a:t>
            </a:r>
            <a:r>
              <a:rPr lang="en-US" sz="6000" dirty="0">
                <a:solidFill>
                  <a:schemeClr val="accent2"/>
                </a:solidFill>
              </a:rPr>
              <a:t>50</a:t>
            </a:r>
            <a:r>
              <a:rPr lang="en-US" sz="6000" dirty="0"/>
              <a:t>;</a:t>
            </a:r>
          </a:p>
          <a:p>
            <a:pPr marL="0" indent="0">
              <a:buNone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11419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3753-6C8E-7247-CADC-A6400B07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0440" cy="1325563"/>
          </a:xfrm>
        </p:spPr>
        <p:txBody>
          <a:bodyPr/>
          <a:lstStyle/>
          <a:p>
            <a:r>
              <a:rPr lang="en-US" dirty="0"/>
              <a:t>Delete Products Belonging to a Specific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43F47-EEFA-FEFC-4048-987A4235E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solidFill>
                  <a:srgbClr val="7030A0"/>
                </a:solidFill>
              </a:rPr>
              <a:t>DELETE</a:t>
            </a:r>
            <a:r>
              <a:rPr lang="en-US" sz="6000" dirty="0"/>
              <a:t> </a:t>
            </a:r>
            <a:r>
              <a:rPr lang="en-US" sz="6000" dirty="0">
                <a:solidFill>
                  <a:srgbClr val="7030A0"/>
                </a:solidFill>
              </a:rPr>
              <a:t>FROM</a:t>
            </a:r>
            <a:r>
              <a:rPr lang="en-US" sz="6000" dirty="0"/>
              <a:t> Products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7030A0"/>
                </a:solidFill>
              </a:rPr>
              <a:t>WHERE</a:t>
            </a:r>
            <a:r>
              <a:rPr lang="en-US" sz="6000" dirty="0"/>
              <a:t> </a:t>
            </a:r>
            <a:r>
              <a:rPr lang="en-US" sz="6000" dirty="0" err="1"/>
              <a:t>CategoryID</a:t>
            </a:r>
            <a:r>
              <a:rPr lang="en-US" sz="6000" dirty="0"/>
              <a:t> = </a:t>
            </a:r>
            <a:r>
              <a:rPr lang="en-US" sz="6000" dirty="0">
                <a:solidFill>
                  <a:schemeClr val="accent2"/>
                </a:solidFill>
              </a:rPr>
              <a:t>103</a:t>
            </a:r>
            <a:r>
              <a:rPr lang="en-US" sz="6000" dirty="0"/>
              <a:t>;</a:t>
            </a:r>
          </a:p>
          <a:p>
            <a:pPr marL="0" indent="0">
              <a:buNone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87401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9A45-BD7D-6E1A-2F99-C61FEFF3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A5FAC-6C22-81C2-2E63-A8BEDF101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75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7F09-1E9C-305D-C2C1-417B3D6B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AE666-789A-D2B8-7BA8-6E6B4A43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ADD</a:t>
            </a:r>
          </a:p>
          <a:p>
            <a:r>
              <a:rPr lang="en-US" sz="4000" dirty="0"/>
              <a:t>DROP</a:t>
            </a:r>
          </a:p>
          <a:p>
            <a:r>
              <a:rPr lang="en-US" sz="4000" dirty="0"/>
              <a:t>MODIFY</a:t>
            </a:r>
          </a:p>
          <a:p>
            <a:r>
              <a:rPr lang="en-US" sz="4000" dirty="0"/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4174056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4AA0-DF39-ADE8-0D36-CA5CEDC8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A6B6A-307E-7230-0E55-7CC191405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7030A0"/>
                </a:solidFill>
              </a:rPr>
              <a:t>ALTER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7030A0"/>
                </a:solidFill>
              </a:rPr>
              <a:t>TABLE</a:t>
            </a:r>
            <a:r>
              <a:rPr lang="en-US" sz="4000" dirty="0"/>
              <a:t> </a:t>
            </a:r>
            <a:r>
              <a:rPr lang="en-US" sz="4000" dirty="0" err="1"/>
              <a:t>table_name</a:t>
            </a:r>
            <a:endParaRPr lang="en-US" sz="4000" dirty="0"/>
          </a:p>
          <a:p>
            <a:pPr marL="0" indent="0">
              <a:buNone/>
            </a:pPr>
            <a:r>
              <a:rPr lang="en-US" sz="4000" dirty="0">
                <a:solidFill>
                  <a:srgbClr val="7030A0"/>
                </a:solidFill>
              </a:rPr>
              <a:t>ADD</a:t>
            </a:r>
            <a:r>
              <a:rPr lang="en-US" sz="4000" dirty="0"/>
              <a:t> | </a:t>
            </a:r>
            <a:r>
              <a:rPr lang="en-US" sz="4000" dirty="0">
                <a:solidFill>
                  <a:srgbClr val="7030A0"/>
                </a:solidFill>
              </a:rPr>
              <a:t>DROP</a:t>
            </a:r>
            <a:r>
              <a:rPr lang="en-US" sz="4000" dirty="0"/>
              <a:t> | </a:t>
            </a:r>
            <a:r>
              <a:rPr lang="en-US" sz="4000" dirty="0">
                <a:solidFill>
                  <a:srgbClr val="7030A0"/>
                </a:solidFill>
              </a:rPr>
              <a:t>MODIFY</a:t>
            </a:r>
            <a:r>
              <a:rPr lang="en-US" sz="4000" dirty="0"/>
              <a:t> | </a:t>
            </a:r>
            <a:r>
              <a:rPr lang="en-US" sz="4000" dirty="0">
                <a:solidFill>
                  <a:srgbClr val="7030A0"/>
                </a:solidFill>
              </a:rPr>
              <a:t>CHANGE</a:t>
            </a:r>
            <a:r>
              <a:rPr lang="en-US" sz="4000" dirty="0"/>
              <a:t> </a:t>
            </a:r>
            <a:r>
              <a:rPr lang="en-US" sz="4000" dirty="0" err="1"/>
              <a:t>column_name</a:t>
            </a:r>
            <a:r>
              <a:rPr lang="en-US" sz="4000" dirty="0"/>
              <a:t> </a:t>
            </a:r>
            <a:r>
              <a:rPr lang="en-US" sz="4000" dirty="0" err="1"/>
              <a:t>column_definition</a:t>
            </a:r>
            <a:r>
              <a:rPr lang="en-US" sz="4000" dirty="0"/>
              <a:t>;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56702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3D47-DBB2-080A-2BFA-6DAAFA58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New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D3F1D-BFFE-68D6-3D96-0D59652FB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rgbClr val="7030A0"/>
                </a:solidFill>
              </a:rPr>
              <a:t>ALTER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7030A0"/>
                </a:solidFill>
              </a:rPr>
              <a:t>TABLE</a:t>
            </a:r>
            <a:r>
              <a:rPr lang="en-US" sz="4800" dirty="0"/>
              <a:t> Products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7030A0"/>
                </a:solidFill>
              </a:rPr>
              <a:t>ADD</a:t>
            </a:r>
            <a:r>
              <a:rPr lang="en-US" sz="4800" dirty="0"/>
              <a:t> Description </a:t>
            </a:r>
            <a:r>
              <a:rPr lang="en-US" sz="4800" dirty="0">
                <a:solidFill>
                  <a:schemeClr val="accent2"/>
                </a:solidFill>
              </a:rPr>
              <a:t>VARCHAR</a:t>
            </a:r>
            <a:r>
              <a:rPr lang="en-US" sz="4800" dirty="0"/>
              <a:t>(</a:t>
            </a:r>
            <a:r>
              <a:rPr lang="en-US" sz="4800" dirty="0">
                <a:solidFill>
                  <a:schemeClr val="accent2"/>
                </a:solidFill>
              </a:rPr>
              <a:t>255</a:t>
            </a:r>
            <a:r>
              <a:rPr lang="en-US" sz="4800" dirty="0"/>
              <a:t>);</a:t>
            </a:r>
          </a:p>
          <a:p>
            <a:pPr marL="0" indent="0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5787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043B-BEC1-9742-2463-F9AB47D8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a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EAA2B-436A-4954-A133-64B87F7E8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000" dirty="0">
                <a:solidFill>
                  <a:srgbClr val="7030A0"/>
                </a:solidFill>
              </a:rPr>
              <a:t>ALTER</a:t>
            </a:r>
            <a:r>
              <a:rPr lang="en-US" sz="6000" dirty="0"/>
              <a:t> </a:t>
            </a:r>
            <a:r>
              <a:rPr lang="en-US" sz="6000" dirty="0">
                <a:solidFill>
                  <a:srgbClr val="7030A0"/>
                </a:solidFill>
              </a:rPr>
              <a:t>TABLE</a:t>
            </a:r>
            <a:r>
              <a:rPr lang="en-US" sz="6000" dirty="0"/>
              <a:t> Products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7030A0"/>
                </a:solidFill>
              </a:rPr>
              <a:t>MODIFY</a:t>
            </a:r>
            <a:r>
              <a:rPr lang="en-US" sz="6000" dirty="0"/>
              <a:t> Price </a:t>
            </a:r>
            <a:r>
              <a:rPr lang="en-US" sz="6000" dirty="0">
                <a:solidFill>
                  <a:schemeClr val="accent2"/>
                </a:solidFill>
              </a:rPr>
              <a:t>DECIMAL</a:t>
            </a:r>
            <a:r>
              <a:rPr lang="en-US" sz="6000" dirty="0"/>
              <a:t>(</a:t>
            </a:r>
            <a:r>
              <a:rPr lang="en-US" sz="6000" dirty="0">
                <a:solidFill>
                  <a:schemeClr val="accent2"/>
                </a:solidFill>
              </a:rPr>
              <a:t>10,2</a:t>
            </a:r>
            <a:r>
              <a:rPr lang="en-US" sz="6000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5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F562E-A49A-8B7F-C2D7-C31372DA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a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75EAA-B70B-D5FC-5EC5-84081A49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7030A0"/>
                </a:solidFill>
              </a:rPr>
              <a:t>ALTER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7030A0"/>
                </a:solidFill>
              </a:rPr>
              <a:t>TABLE</a:t>
            </a:r>
            <a:r>
              <a:rPr lang="en-US" sz="4000" dirty="0"/>
              <a:t> Products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7030A0"/>
                </a:solidFill>
              </a:rPr>
              <a:t>CHANGE</a:t>
            </a:r>
            <a:r>
              <a:rPr lang="en-US" sz="4000" dirty="0"/>
              <a:t> ProductName </a:t>
            </a:r>
            <a:r>
              <a:rPr lang="en-US" sz="4000" dirty="0" err="1"/>
              <a:t>ItemName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accent2"/>
                </a:solidFill>
              </a:rPr>
              <a:t>VARCHAR</a:t>
            </a:r>
            <a:r>
              <a:rPr lang="en-US" sz="4000" dirty="0"/>
              <a:t>(</a:t>
            </a:r>
            <a:r>
              <a:rPr lang="en-US" sz="4000" dirty="0">
                <a:solidFill>
                  <a:schemeClr val="accent2"/>
                </a:solidFill>
              </a:rPr>
              <a:t>100</a:t>
            </a:r>
            <a:r>
              <a:rPr lang="en-US" sz="4000" dirty="0"/>
              <a:t>);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6709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61979-25DC-31E5-1D7B-1E5B6BFD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a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25629-79A5-E7C3-A4A7-6C490BBD1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rgbClr val="7030A0"/>
                </a:solidFill>
              </a:rPr>
              <a:t>ALTER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7030A0"/>
                </a:solidFill>
              </a:rPr>
              <a:t>TABLE</a:t>
            </a:r>
            <a:r>
              <a:rPr lang="en-US" sz="4800" dirty="0"/>
              <a:t> Products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7030A0"/>
                </a:solidFill>
              </a:rPr>
              <a:t>DROP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7030A0"/>
                </a:solidFill>
              </a:rPr>
              <a:t>COLUMN</a:t>
            </a:r>
            <a:r>
              <a:rPr lang="en-US" sz="4800" dirty="0"/>
              <a:t> Description;</a:t>
            </a:r>
          </a:p>
          <a:p>
            <a:pPr marL="0" indent="0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1740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B555-5566-304F-EA88-75F22A08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Foreign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D75A-F982-8853-8E0E-24A309481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ALTER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TABLE</a:t>
            </a:r>
            <a:r>
              <a:rPr lang="en-US" dirty="0"/>
              <a:t> Products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ADD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FOREIGN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KEY</a:t>
            </a:r>
            <a:r>
              <a:rPr lang="en-US" dirty="0"/>
              <a:t> (</a:t>
            </a:r>
            <a:r>
              <a:rPr lang="en-US" dirty="0" err="1"/>
              <a:t>CategoryID</a:t>
            </a:r>
            <a:r>
              <a:rPr lang="en-US" dirty="0"/>
              <a:t>) </a:t>
            </a:r>
            <a:r>
              <a:rPr lang="en-US" dirty="0">
                <a:solidFill>
                  <a:srgbClr val="7030A0"/>
                </a:solidFill>
              </a:rPr>
              <a:t>REFERENCES</a:t>
            </a:r>
            <a:r>
              <a:rPr lang="en-US" dirty="0"/>
              <a:t> Categories(</a:t>
            </a:r>
            <a:r>
              <a:rPr lang="en-US" dirty="0" err="1"/>
              <a:t>CategoryID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68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A50B-8D38-E127-EF03-41AE2A25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Records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232BC-F4A0-1C11-A426-2D13DD7A3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dirty="0">
                <a:solidFill>
                  <a:schemeClr val="accent2"/>
                </a:solidFill>
              </a:rPr>
              <a:t>UPDATE</a:t>
            </a:r>
            <a:r>
              <a:rPr lang="en-US" sz="3600" dirty="0"/>
              <a:t> statement is used to modify the values of existing records in a table. It can update all rows or specific rows based on a condition.</a:t>
            </a:r>
          </a:p>
        </p:txBody>
      </p:sp>
    </p:spTree>
    <p:extLst>
      <p:ext uri="{BB962C8B-B14F-4D97-AF65-F5344CB8AC3E}">
        <p14:creationId xmlns:p14="http://schemas.microsoft.com/office/powerpoint/2010/main" val="3011318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5A0C-3EF0-9BD5-4F23-D0ABB204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AC7D7-3083-05C7-8E8B-0D7CF5E59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modify the data in records using the </a:t>
            </a:r>
            <a:r>
              <a:rPr lang="en-US" dirty="0">
                <a:solidFill>
                  <a:srgbClr val="7030A0"/>
                </a:solidFill>
              </a:rPr>
              <a:t>UPDATE</a:t>
            </a:r>
            <a:r>
              <a:rPr lang="en-US" dirty="0"/>
              <a:t> statement. While the term "altering records" isn't an official SQL statement, it's often associated with changing existing data in a table.</a:t>
            </a:r>
          </a:p>
        </p:txBody>
      </p:sp>
    </p:spTree>
    <p:extLst>
      <p:ext uri="{BB962C8B-B14F-4D97-AF65-F5344CB8AC3E}">
        <p14:creationId xmlns:p14="http://schemas.microsoft.com/office/powerpoint/2010/main" val="155926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94C4D-8148-69A4-337C-9CDA1D04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23EDF-67B0-0C2E-5387-EA14378B1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UPDATE</a:t>
            </a:r>
            <a:r>
              <a:rPr lang="en-US" dirty="0"/>
              <a:t> </a:t>
            </a:r>
            <a:r>
              <a:rPr lang="en-US" dirty="0" err="1"/>
              <a:t>table_name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SET</a:t>
            </a:r>
            <a:r>
              <a:rPr lang="en-US" dirty="0"/>
              <a:t> column1 = value1, column2 = value2, ...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WHERE</a:t>
            </a:r>
            <a:r>
              <a:rPr lang="en-US" dirty="0"/>
              <a:t> condition;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46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7D53D-5883-722D-8A12-2D7DFB0C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All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0556A-8A88-2416-FF12-AD1AA2A0B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>
                <a:solidFill>
                  <a:srgbClr val="7030A0"/>
                </a:solidFill>
              </a:rPr>
              <a:t>UPDATE</a:t>
            </a:r>
            <a:r>
              <a:rPr lang="en-US" sz="4800" dirty="0"/>
              <a:t> Products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7030A0"/>
                </a:solidFill>
              </a:rPr>
              <a:t>SET</a:t>
            </a:r>
            <a:r>
              <a:rPr lang="en-US" sz="4800" dirty="0"/>
              <a:t> Stock = Stock + </a:t>
            </a:r>
            <a:r>
              <a:rPr lang="en-US" sz="4800" dirty="0">
                <a:solidFill>
                  <a:schemeClr val="accent2"/>
                </a:solidFill>
              </a:rPr>
              <a:t>20</a:t>
            </a:r>
            <a:r>
              <a:rPr lang="en-US" sz="4800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01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8A11-32D1-A8CC-8D16-6A68CB57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Specific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26E55-5606-7D73-1E57-7BE55E28D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>
                <a:solidFill>
                  <a:srgbClr val="7030A0"/>
                </a:solidFill>
              </a:rPr>
              <a:t>UPDATE</a:t>
            </a:r>
            <a:r>
              <a:rPr lang="en-US" sz="4800" dirty="0"/>
              <a:t> Products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7030A0"/>
                </a:solidFill>
              </a:rPr>
              <a:t>SET</a:t>
            </a:r>
            <a:r>
              <a:rPr lang="en-US" sz="4800" dirty="0"/>
              <a:t> Price = Price * </a:t>
            </a:r>
            <a:r>
              <a:rPr lang="en-US" sz="4800" dirty="0">
                <a:solidFill>
                  <a:schemeClr val="accent2"/>
                </a:solidFill>
              </a:rPr>
              <a:t>1.10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7030A0"/>
                </a:solidFill>
              </a:rPr>
              <a:t>WHERE</a:t>
            </a:r>
            <a:r>
              <a:rPr lang="en-US" sz="4800" dirty="0"/>
              <a:t> </a:t>
            </a:r>
            <a:r>
              <a:rPr lang="en-US" sz="4800" dirty="0" err="1"/>
              <a:t>CategoryID</a:t>
            </a:r>
            <a:r>
              <a:rPr lang="en-US" sz="4800" dirty="0"/>
              <a:t> = </a:t>
            </a:r>
            <a:r>
              <a:rPr lang="en-US" sz="4800" dirty="0">
                <a:solidFill>
                  <a:schemeClr val="accent2"/>
                </a:solidFill>
              </a:rPr>
              <a:t>101</a:t>
            </a:r>
            <a:r>
              <a:rPr lang="en-US" sz="4800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5DE1-976A-E184-3745-6FCCBA22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8DAE-5BC5-058A-E93D-B8C465627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>
                <a:solidFill>
                  <a:srgbClr val="7030A0"/>
                </a:solidFill>
              </a:rPr>
              <a:t>UPDATE</a:t>
            </a:r>
            <a:r>
              <a:rPr lang="en-US" sz="4800" dirty="0"/>
              <a:t> </a:t>
            </a:r>
            <a:r>
              <a:rPr lang="en-US" sz="4800" dirty="0" err="1"/>
              <a:t>table_name</a:t>
            </a:r>
            <a:endParaRPr lang="en-US" sz="4800" dirty="0"/>
          </a:p>
          <a:p>
            <a:pPr marL="0" indent="0">
              <a:buNone/>
            </a:pPr>
            <a:r>
              <a:rPr lang="en-US" sz="4800" dirty="0">
                <a:solidFill>
                  <a:srgbClr val="7030A0"/>
                </a:solidFill>
              </a:rPr>
              <a:t>SET</a:t>
            </a:r>
            <a:r>
              <a:rPr lang="en-US" sz="4800" dirty="0"/>
              <a:t> column1 = value1, column2 = value2, ...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7030A0"/>
                </a:solidFill>
              </a:rPr>
              <a:t>WHERE</a:t>
            </a:r>
            <a:r>
              <a:rPr lang="en-US" sz="4800" dirty="0"/>
              <a:t> condition;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2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2A56-F186-4106-6815-A14A83CF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All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9CBF1-CB8C-AA1D-ED50-B15CDE928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000" dirty="0">
                <a:solidFill>
                  <a:srgbClr val="7030A0"/>
                </a:solidFill>
              </a:rPr>
              <a:t>UPDATE</a:t>
            </a:r>
            <a:r>
              <a:rPr lang="en-US" sz="6000" dirty="0"/>
              <a:t> Products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7030A0"/>
                </a:solidFill>
              </a:rPr>
              <a:t>SET</a:t>
            </a:r>
            <a:r>
              <a:rPr lang="en-US" sz="6000" dirty="0"/>
              <a:t> Stock = </a:t>
            </a:r>
            <a:r>
              <a:rPr lang="en-US" sz="6000" dirty="0">
                <a:solidFill>
                  <a:schemeClr val="accent2"/>
                </a:solidFill>
              </a:rPr>
              <a:t>100</a:t>
            </a:r>
            <a:r>
              <a:rPr lang="en-US" sz="6000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A866-0F11-A9FF-2C5F-78314CA7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Specific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E4AB4-52AC-D793-254B-42FC4EACA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7030A0"/>
                </a:solidFill>
              </a:rPr>
              <a:t>UPDATE</a:t>
            </a:r>
            <a:r>
              <a:rPr lang="en-US" sz="4400" dirty="0"/>
              <a:t> Products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7030A0"/>
                </a:solidFill>
              </a:rPr>
              <a:t>SET</a:t>
            </a:r>
            <a:r>
              <a:rPr lang="en-US" sz="4400" dirty="0"/>
              <a:t> Price = Price * </a:t>
            </a:r>
            <a:r>
              <a:rPr lang="en-US" sz="4400" dirty="0">
                <a:solidFill>
                  <a:schemeClr val="accent2"/>
                </a:solidFill>
              </a:rPr>
              <a:t>1.10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7030A0"/>
                </a:solidFill>
              </a:rPr>
              <a:t>WHERE</a:t>
            </a:r>
            <a:r>
              <a:rPr lang="en-US" sz="4400" dirty="0"/>
              <a:t> </a:t>
            </a:r>
            <a:r>
              <a:rPr lang="en-US" sz="4400" dirty="0" err="1"/>
              <a:t>CategoryID</a:t>
            </a:r>
            <a:r>
              <a:rPr lang="en-US" sz="4400" dirty="0"/>
              <a:t> = </a:t>
            </a:r>
            <a:r>
              <a:rPr lang="en-US" sz="4400" dirty="0">
                <a:solidFill>
                  <a:schemeClr val="accent2"/>
                </a:solidFill>
              </a:rPr>
              <a:t>101</a:t>
            </a:r>
            <a:r>
              <a:rPr lang="en-US" sz="4400" dirty="0"/>
              <a:t>;</a:t>
            </a:r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8767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6F26-FEF4-E1D9-71F2-9357B3CD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the Stock for Out-of-Stock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C8FCA-4C55-457B-537B-0D30D2EAB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solidFill>
                  <a:srgbClr val="7030A0"/>
                </a:solidFill>
              </a:rPr>
              <a:t>UPDATE</a:t>
            </a:r>
            <a:r>
              <a:rPr lang="en-US" sz="6000" dirty="0"/>
              <a:t> Products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7030A0"/>
                </a:solidFill>
              </a:rPr>
              <a:t>SET</a:t>
            </a:r>
            <a:r>
              <a:rPr lang="en-US" sz="6000" dirty="0"/>
              <a:t> Stock = </a:t>
            </a:r>
            <a:r>
              <a:rPr lang="en-US" sz="6000" dirty="0">
                <a:solidFill>
                  <a:schemeClr val="accent2"/>
                </a:solidFill>
              </a:rPr>
              <a:t>50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7030A0"/>
                </a:solidFill>
              </a:rPr>
              <a:t>WHERE</a:t>
            </a:r>
            <a:r>
              <a:rPr lang="en-US" sz="6000" dirty="0"/>
              <a:t> Stock = </a:t>
            </a:r>
            <a:r>
              <a:rPr lang="en-US" sz="6000" dirty="0">
                <a:solidFill>
                  <a:schemeClr val="accent2"/>
                </a:solidFill>
              </a:rPr>
              <a:t>0</a:t>
            </a:r>
            <a:r>
              <a:rPr lang="en-US" sz="6000" dirty="0"/>
              <a:t>;</a:t>
            </a:r>
          </a:p>
          <a:p>
            <a:pPr marL="0" indent="0">
              <a:buNone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3019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191C-7B2F-0D56-3283-9D1889A1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Records in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6986-2464-7FFD-3C7B-06E480ED0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The </a:t>
            </a:r>
            <a:r>
              <a:rPr lang="en-US" sz="4400" dirty="0">
                <a:solidFill>
                  <a:srgbClr val="7030A0"/>
                </a:solidFill>
              </a:rPr>
              <a:t>DELETE</a:t>
            </a:r>
            <a:r>
              <a:rPr lang="en-US" sz="4400" dirty="0"/>
              <a:t> statement is used to remove rows from a table. It can delete all rows or specific rows based on a condition.</a:t>
            </a:r>
          </a:p>
        </p:txBody>
      </p:sp>
    </p:spTree>
    <p:extLst>
      <p:ext uri="{BB962C8B-B14F-4D97-AF65-F5344CB8AC3E}">
        <p14:creationId xmlns:p14="http://schemas.microsoft.com/office/powerpoint/2010/main" val="1807424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2E99-2AE8-897F-4673-68EAD64F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4FF1C-25FB-7B01-4897-BBF65D283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rgbClr val="7030A0"/>
                </a:solidFill>
              </a:rPr>
              <a:t>DELETE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7030A0"/>
                </a:solidFill>
              </a:rPr>
              <a:t>FROM</a:t>
            </a:r>
            <a:r>
              <a:rPr lang="en-US" sz="5400" dirty="0"/>
              <a:t> </a:t>
            </a:r>
            <a:r>
              <a:rPr lang="en-US" sz="5400" dirty="0" err="1"/>
              <a:t>table_name</a:t>
            </a:r>
            <a:endParaRPr lang="en-US" sz="5400" dirty="0"/>
          </a:p>
          <a:p>
            <a:pPr marL="0" indent="0">
              <a:buNone/>
            </a:pPr>
            <a:r>
              <a:rPr lang="en-US" sz="5400" dirty="0">
                <a:solidFill>
                  <a:srgbClr val="7030A0"/>
                </a:solidFill>
              </a:rPr>
              <a:t>WHERE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7030A0"/>
                </a:solidFill>
              </a:rPr>
              <a:t>condition</a:t>
            </a:r>
            <a:r>
              <a:rPr lang="en-US" sz="5400" dirty="0"/>
              <a:t>;</a:t>
            </a:r>
          </a:p>
          <a:p>
            <a:pPr marL="0" indent="0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44912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A405-FBF1-F5C1-B4A7-3F6793DD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All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1A2E5-05ED-871A-9F1C-AC3AB880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000" dirty="0">
                <a:solidFill>
                  <a:srgbClr val="7030A0"/>
                </a:solidFill>
              </a:rPr>
              <a:t>DELETE</a:t>
            </a:r>
            <a:r>
              <a:rPr lang="en-US" sz="6000" dirty="0"/>
              <a:t> </a:t>
            </a:r>
            <a:r>
              <a:rPr lang="en-US" sz="6000" dirty="0">
                <a:solidFill>
                  <a:srgbClr val="7030A0"/>
                </a:solidFill>
              </a:rPr>
              <a:t>FROM</a:t>
            </a:r>
            <a:r>
              <a:rPr lang="en-US" sz="6000" dirty="0"/>
              <a:t> Products;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0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637</Words>
  <Application>Microsoft Office PowerPoint</Application>
  <PresentationFormat>Widescreen</PresentationFormat>
  <Paragraphs>103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Database Modification</vt:lpstr>
      <vt:lpstr>Updating Records </vt:lpstr>
      <vt:lpstr>Syntax</vt:lpstr>
      <vt:lpstr>Update All Records</vt:lpstr>
      <vt:lpstr>Update Specific Records</vt:lpstr>
      <vt:lpstr>Reset the Stock for Out-of-Stock Items</vt:lpstr>
      <vt:lpstr>Deleting Records in SQL</vt:lpstr>
      <vt:lpstr>Syntax</vt:lpstr>
      <vt:lpstr>Delete All Records</vt:lpstr>
      <vt:lpstr>Delete Specific Records</vt:lpstr>
      <vt:lpstr>Delete Products Belonging to a Specific Category</vt:lpstr>
      <vt:lpstr>PowerPoint Presentation</vt:lpstr>
      <vt:lpstr>Altering Tables</vt:lpstr>
      <vt:lpstr>Syntax</vt:lpstr>
      <vt:lpstr>Adding a New Column</vt:lpstr>
      <vt:lpstr>Modifying a Column</vt:lpstr>
      <vt:lpstr>Renaming a Column</vt:lpstr>
      <vt:lpstr>Dropping a Column</vt:lpstr>
      <vt:lpstr>Adding a Foreign Key</vt:lpstr>
      <vt:lpstr>Altering Records</vt:lpstr>
      <vt:lpstr>Syntax</vt:lpstr>
      <vt:lpstr>Updating All Records</vt:lpstr>
      <vt:lpstr>Updating Specific Records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5</cp:revision>
  <dcterms:created xsi:type="dcterms:W3CDTF">2024-11-28T05:02:49Z</dcterms:created>
  <dcterms:modified xsi:type="dcterms:W3CDTF">2024-11-28T13:55:38Z</dcterms:modified>
</cp:coreProperties>
</file>