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8"/>
  </p:notesMasterIdLst>
  <p:sldIdLst>
    <p:sldId id="261" r:id="rId2"/>
    <p:sldId id="262" r:id="rId3"/>
    <p:sldId id="263" r:id="rId4"/>
    <p:sldId id="264" r:id="rId5"/>
    <p:sldId id="265" r:id="rId6"/>
    <p:sldId id="267" r:id="rId7"/>
    <p:sldId id="26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6" r:id="rId20"/>
    <p:sldId id="280" r:id="rId21"/>
    <p:sldId id="281" r:id="rId22"/>
    <p:sldId id="282" r:id="rId23"/>
    <p:sldId id="299" r:id="rId24"/>
    <p:sldId id="300" r:id="rId25"/>
    <p:sldId id="301" r:id="rId26"/>
    <p:sldId id="302" r:id="rId27"/>
    <p:sldId id="303" r:id="rId28"/>
    <p:sldId id="308" r:id="rId29"/>
    <p:sldId id="304" r:id="rId30"/>
    <p:sldId id="305" r:id="rId31"/>
    <p:sldId id="306" r:id="rId32"/>
    <p:sldId id="307" r:id="rId33"/>
    <p:sldId id="283" r:id="rId34"/>
    <p:sldId id="284" r:id="rId35"/>
    <p:sldId id="309" r:id="rId36"/>
    <p:sldId id="310" r:id="rId37"/>
    <p:sldId id="311" r:id="rId38"/>
    <p:sldId id="312" r:id="rId39"/>
    <p:sldId id="313" r:id="rId40"/>
    <p:sldId id="285" r:id="rId41"/>
    <p:sldId id="321" r:id="rId42"/>
    <p:sldId id="318" r:id="rId43"/>
    <p:sldId id="317" r:id="rId44"/>
    <p:sldId id="319" r:id="rId45"/>
    <p:sldId id="287" r:id="rId46"/>
    <p:sldId id="322" r:id="rId47"/>
    <p:sldId id="323" r:id="rId48"/>
    <p:sldId id="324" r:id="rId49"/>
    <p:sldId id="325" r:id="rId50"/>
    <p:sldId id="329" r:id="rId51"/>
    <p:sldId id="330" r:id="rId52"/>
    <p:sldId id="331" r:id="rId53"/>
    <p:sldId id="326" r:id="rId54"/>
    <p:sldId id="327" r:id="rId55"/>
    <p:sldId id="288" r:id="rId56"/>
    <p:sldId id="289" r:id="rId57"/>
    <p:sldId id="290" r:id="rId58"/>
    <p:sldId id="291" r:id="rId59"/>
    <p:sldId id="314" r:id="rId60"/>
    <p:sldId id="315" r:id="rId61"/>
    <p:sldId id="316" r:id="rId62"/>
    <p:sldId id="292" r:id="rId63"/>
    <p:sldId id="293" r:id="rId64"/>
    <p:sldId id="294" r:id="rId65"/>
    <p:sldId id="295" r:id="rId66"/>
    <p:sldId id="296" r:id="rId67"/>
    <p:sldId id="297" r:id="rId68"/>
    <p:sldId id="298" r:id="rId69"/>
    <p:sldId id="332" r:id="rId70"/>
    <p:sldId id="334" r:id="rId71"/>
    <p:sldId id="335" r:id="rId72"/>
    <p:sldId id="344" r:id="rId73"/>
    <p:sldId id="336" r:id="rId74"/>
    <p:sldId id="333" r:id="rId75"/>
    <p:sldId id="339" r:id="rId76"/>
    <p:sldId id="340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8335" autoAdjust="0"/>
    <p:restoredTop sz="86372" autoAdjust="0"/>
  </p:normalViewPr>
  <p:slideViewPr>
    <p:cSldViewPr>
      <p:cViewPr>
        <p:scale>
          <a:sx n="66" d="100"/>
          <a:sy n="66" d="100"/>
        </p:scale>
        <p:origin x="-396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4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4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6" Type="http://schemas.openxmlformats.org/officeDocument/2006/relationships/slide" Target="slides/slide76.xml"/><Relationship Id="rId7" Type="http://schemas.openxmlformats.org/officeDocument/2006/relationships/slide" Target="slides/slide7.xml"/><Relationship Id="rId71" Type="http://schemas.openxmlformats.org/officeDocument/2006/relationships/slide" Target="slides/slide7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1201,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gopal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manager, 50000, TP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1202,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manisha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preader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50000, TP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1203,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kalil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dev, 30000, AC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1204,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prasanth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dev, 30000, AC </a:t>
            </a:r>
          </a:p>
          <a:p>
            <a:r>
              <a:rPr lang="pl-PL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1205, kranthi, admin, 20000, TP </a:t>
            </a:r>
          </a:p>
          <a:p>
            <a:r>
              <a:rPr lang="fr-FR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1206, satish p, grp des, 20000, GR </a:t>
            </a:r>
          </a:p>
          <a:p>
            <a:endParaRPr lang="fr-FR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USE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CREATE TABLE employee ( id INT NOT NULL PRIMARY KEY, name VARCHAR(20),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VARCHAR(20),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&gt; salary INT,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dept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VARCHAR(10));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export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\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--connect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jdbc:mysql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\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--username root \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--table employee \ --export-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&gt;select * from employee;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7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3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Sqoop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+mj-lt"/>
              </a:rPr>
              <a:t>加载资源文件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err="1" smtClean="0">
                <a:latin typeface="+mj-lt"/>
              </a:rPr>
              <a:t>sqoop</a:t>
            </a:r>
            <a:r>
              <a:rPr lang="en-US" altLang="zh-CN" sz="2800" dirty="0" smtClean="0">
                <a:latin typeface="+mj-lt"/>
              </a:rPr>
              <a:t> client</a:t>
            </a:r>
            <a:r>
              <a:rPr lang="zh-CN" altLang="en-US" sz="2800" dirty="0">
                <a:latin typeface="+mj-lt"/>
              </a:rPr>
              <a:t>启动</a:t>
            </a:r>
            <a:r>
              <a:rPr lang="zh-CN" altLang="en-US" sz="2800" dirty="0" smtClean="0">
                <a:latin typeface="+mj-lt"/>
              </a:rPr>
              <a:t>时会检查</a:t>
            </a:r>
            <a:r>
              <a:rPr lang="en-US" altLang="zh-CN" sz="2800" dirty="0" smtClean="0">
                <a:latin typeface="+mj-lt"/>
              </a:rPr>
              <a:t>~/.sqoop2rc</a:t>
            </a:r>
            <a:r>
              <a:rPr lang="zh-CN" altLang="en-US" sz="2800" dirty="0" smtClean="0">
                <a:latin typeface="+mj-lt"/>
              </a:rPr>
              <a:t>文件，可以在该文件中执行大量兼容的命令。</a:t>
            </a: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[~/.sqoop2rc]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400" dirty="0">
                <a:latin typeface="+mj-lt"/>
              </a:rPr>
              <a:t>set server --host sqoop2.company.net</a:t>
            </a:r>
            <a:br>
              <a:rPr lang="en-US" altLang="zh-CN" sz="2400" dirty="0">
                <a:latin typeface="+mj-lt"/>
              </a:rPr>
            </a:br>
            <a:r>
              <a:rPr lang="en-US" altLang="zh-CN" sz="2400" dirty="0">
                <a:latin typeface="+mj-lt"/>
              </a:rPr>
              <a:t>set option --name verbose --value true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2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辅助命令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$sqoop&gt;exit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>
                <a:latin typeface="+mj-lt"/>
              </a:rPr>
              <a:t>$</a:t>
            </a:r>
            <a:r>
              <a:rPr lang="en-US" altLang="zh-CN" sz="2400" smtClean="0">
                <a:latin typeface="+mj-lt"/>
              </a:rPr>
              <a:t>sqoop&gt;help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>
                <a:latin typeface="+mj-lt"/>
              </a:rPr>
              <a:t>$</a:t>
            </a:r>
            <a:r>
              <a:rPr lang="en-US" altLang="zh-CN" sz="2400" smtClean="0">
                <a:latin typeface="+mj-lt"/>
              </a:rPr>
              <a:t>sqoop&gt;history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204864"/>
            <a:ext cx="512435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3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set</a:t>
            </a:r>
            <a:r>
              <a:rPr lang="zh-CN" altLang="en-US" sz="2800" dirty="0" smtClean="0">
                <a:latin typeface="+mj-lt"/>
              </a:rPr>
              <a:t>命令</a:t>
            </a: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en-US" altLang="zh-CN" sz="2400" dirty="0">
                <a:latin typeface="+mj-lt"/>
              </a:rPr>
              <a:t>set server --host </a:t>
            </a:r>
            <a:r>
              <a:rPr lang="en-US" altLang="zh-CN" sz="2400" dirty="0" smtClean="0">
                <a:latin typeface="+mj-lt"/>
              </a:rPr>
              <a:t>localhost </a:t>
            </a:r>
            <a:r>
              <a:rPr lang="en-US" altLang="zh-CN" sz="2400" dirty="0">
                <a:latin typeface="+mj-lt"/>
              </a:rPr>
              <a:t>--port 80 --</a:t>
            </a:r>
            <a:r>
              <a:rPr lang="en-US" altLang="zh-CN" sz="2400" dirty="0" err="1">
                <a:latin typeface="+mj-lt"/>
              </a:rPr>
              <a:t>webapp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err="1">
                <a:latin typeface="+mj-lt"/>
              </a:rPr>
              <a:t>sqoop</a:t>
            </a:r>
            <a:r>
              <a:rPr lang="en-US" altLang="zh-CN" sz="2400" dirty="0">
                <a:latin typeface="+mj-lt"/>
              </a:rPr>
              <a:t/>
            </a:r>
            <a:br>
              <a:rPr lang="en-US" altLang="zh-CN" sz="2400" dirty="0">
                <a:latin typeface="+mj-lt"/>
              </a:rPr>
            </a:br>
            <a:r>
              <a:rPr lang="en-US" altLang="zh-CN" sz="2400" dirty="0">
                <a:latin typeface="+mj-lt"/>
              </a:rPr>
              <a:t>set server --</a:t>
            </a:r>
            <a:r>
              <a:rPr lang="en-US" altLang="zh-CN" sz="2400" dirty="0" err="1">
                <a:latin typeface="+mj-lt"/>
              </a:rPr>
              <a:t>url</a:t>
            </a:r>
            <a:r>
              <a:rPr lang="en-US" altLang="zh-CN" sz="2400" dirty="0">
                <a:latin typeface="+mj-lt"/>
              </a:rPr>
              <a:t> http://</a:t>
            </a:r>
            <a:r>
              <a:rPr lang="en-US" altLang="zh-CN" sz="2400" dirty="0" smtClean="0">
                <a:latin typeface="+mj-lt"/>
              </a:rPr>
              <a:t>sqoop2.company.net:80/sqoop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>
                <a:latin typeface="+mj-lt"/>
              </a:rPr>
              <a:t>set option --name verbose --value true </a:t>
            </a:r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set </a:t>
            </a:r>
            <a:r>
              <a:rPr lang="en-US" altLang="zh-CN" sz="2400" dirty="0">
                <a:latin typeface="+mj-lt"/>
              </a:rPr>
              <a:t>option --name poll-timeout --value 20000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show</a:t>
            </a:r>
            <a:r>
              <a:rPr lang="zh-CN" altLang="en-US" sz="2800" dirty="0" smtClean="0">
                <a:latin typeface="+mj-lt"/>
              </a:rPr>
              <a:t>命令</a:t>
            </a: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zh-CN" altLang="en-US" sz="2800" dirty="0" smtClean="0">
                <a:latin typeface="+mj-lt"/>
              </a:rPr>
              <a:t>显示各种信息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server --all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>
                <a:latin typeface="+mj-lt"/>
              </a:rPr>
              <a:t>show option --name </a:t>
            </a:r>
            <a:r>
              <a:rPr lang="en-US" altLang="zh-CN" sz="2400" dirty="0" smtClean="0">
                <a:latin typeface="+mj-lt"/>
              </a:rPr>
              <a:t>verbose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version --all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connector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 driver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link --all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job -all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>
                <a:latin typeface="+mj-lt"/>
              </a:rPr>
              <a:t>show submission --</a:t>
            </a:r>
            <a:r>
              <a:rPr lang="en-US" altLang="zh-CN" sz="2400" dirty="0" err="1">
                <a:latin typeface="+mj-lt"/>
              </a:rPr>
              <a:t>jid</a:t>
            </a:r>
            <a:r>
              <a:rPr lang="en-US" altLang="zh-CN" sz="2400" dirty="0">
                <a:latin typeface="+mj-lt"/>
              </a:rPr>
              <a:t> 1 --detail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create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>
                <a:latin typeface="+mj-lt"/>
              </a:rPr>
              <a:t/>
            </a:r>
            <a:br>
              <a:rPr lang="en-US" altLang="zh-CN" sz="2800">
                <a:latin typeface="+mj-lt"/>
              </a:rPr>
            </a:br>
            <a:r>
              <a:rPr lang="zh-CN" altLang="en-US" sz="2800" smtClean="0">
                <a:latin typeface="+mj-lt"/>
              </a:rPr>
              <a:t>创建</a:t>
            </a:r>
            <a:r>
              <a:rPr lang="en-US" altLang="zh-CN" sz="2800" smtClean="0">
                <a:latin typeface="+mj-lt"/>
              </a:rPr>
              <a:t>link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job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zh-CN" altLang="en-US" sz="2400" smtClean="0">
                <a:latin typeface="+mj-lt"/>
              </a:rPr>
              <a:t>创建</a:t>
            </a:r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>
                <a:latin typeface="+mj-lt"/>
              </a:rPr>
              <a:t>create link --cid 1 or create link -c </a:t>
            </a:r>
            <a:r>
              <a:rPr lang="en-US" altLang="zh-CN" sz="2000" smtClean="0">
                <a:latin typeface="+mj-lt"/>
              </a:rPr>
              <a:t>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zh-CN" altLang="en-US" sz="2400" smtClean="0">
                <a:latin typeface="+mj-ea"/>
              </a:rPr>
              <a:t>创建</a:t>
            </a:r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>
                <a:latin typeface="+mj-lt"/>
              </a:rPr>
              <a:t>create job --from 1 --to 2 or create job --f 1 --t 2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8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update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zh-CN" altLang="en-US" sz="2800">
                <a:latin typeface="+mj-lt"/>
              </a:rPr>
              <a:t>更新</a:t>
            </a:r>
            <a:r>
              <a:rPr lang="en-US" altLang="zh-CN" sz="2800" smtClean="0">
                <a:latin typeface="+mj-lt"/>
              </a:rPr>
              <a:t>link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job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 smtClean="0">
                <a:latin typeface="+mj-lt"/>
              </a:rPr>
              <a:t>update </a:t>
            </a:r>
            <a:r>
              <a:rPr lang="en-US" altLang="zh-CN" sz="2000">
                <a:latin typeface="+mj-lt"/>
              </a:rPr>
              <a:t>link </a:t>
            </a:r>
            <a:r>
              <a:rPr lang="en-US" altLang="zh-CN" sz="2000" smtClean="0">
                <a:latin typeface="+mj-lt"/>
              </a:rPr>
              <a:t>--lid 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 smtClean="0">
                <a:latin typeface="+mj-lt"/>
              </a:rPr>
              <a:t>update job </a:t>
            </a:r>
            <a:r>
              <a:rPr lang="en-US" altLang="zh-CN" sz="2000">
                <a:latin typeface="+mj-lt"/>
              </a:rPr>
              <a:t>--jid 1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delete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zh-CN" altLang="en-US" sz="2800">
                <a:latin typeface="+mj-lt"/>
              </a:rPr>
              <a:t>删除</a:t>
            </a:r>
            <a:r>
              <a:rPr lang="en-US" altLang="zh-CN" sz="2800" smtClean="0">
                <a:latin typeface="+mj-lt"/>
              </a:rPr>
              <a:t>link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job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 smtClean="0">
                <a:latin typeface="+mj-lt"/>
              </a:rPr>
              <a:t>delete link --lid 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 smtClean="0">
                <a:latin typeface="+mj-lt"/>
              </a:rPr>
              <a:t>delete job </a:t>
            </a:r>
            <a:r>
              <a:rPr lang="en-US" altLang="zh-CN" sz="2000">
                <a:latin typeface="+mj-lt"/>
              </a:rPr>
              <a:t>--jid 1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0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clone</a:t>
            </a:r>
            <a:r>
              <a:rPr lang="zh-CN" altLang="en-US" sz="2800" smtClean="0">
                <a:latin typeface="+mj-lt"/>
              </a:rPr>
              <a:t>命令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 smtClean="0">
                <a:latin typeface="+mj-lt"/>
              </a:rPr>
              <a:t>clone link --lid 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 smtClean="0">
                <a:latin typeface="+mj-lt"/>
              </a:rPr>
              <a:t>clone job </a:t>
            </a:r>
            <a:r>
              <a:rPr lang="en-US" altLang="zh-CN" sz="2000">
                <a:latin typeface="+mj-lt"/>
              </a:rPr>
              <a:t>--jid 1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8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start</a:t>
            </a:r>
            <a:r>
              <a:rPr lang="zh-CN" altLang="en-US" sz="2800" dirty="0" smtClean="0">
                <a:latin typeface="+mj-lt"/>
              </a:rPr>
              <a:t>命令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zh-CN" altLang="en-US" sz="2800" dirty="0" smtClean="0">
                <a:latin typeface="+mj-lt"/>
              </a:rPr>
              <a:t>启动指定的</a:t>
            </a:r>
            <a:r>
              <a:rPr lang="en-US" altLang="zh-CN" sz="2800" dirty="0" smtClean="0">
                <a:latin typeface="+mj-lt"/>
              </a:rPr>
              <a:t>job</a:t>
            </a:r>
            <a:r>
              <a:rPr lang="en-US" altLang="zh-CN" sz="2400" dirty="0">
                <a:latin typeface="+mj-lt"/>
              </a:rPr>
              <a:t/>
            </a:r>
            <a:br>
              <a:rPr lang="en-US" altLang="zh-CN" sz="2400" dirty="0">
                <a:latin typeface="+mj-lt"/>
              </a:rPr>
            </a:br>
            <a:r>
              <a:rPr lang="en-US" altLang="zh-CN" sz="2400" dirty="0">
                <a:latin typeface="+mj-lt"/>
              </a:rPr>
              <a:t>start job --</a:t>
            </a:r>
            <a:r>
              <a:rPr lang="en-US" altLang="zh-CN" sz="2400" dirty="0" err="1">
                <a:latin typeface="+mj-lt"/>
              </a:rPr>
              <a:t>jid</a:t>
            </a:r>
            <a:r>
              <a:rPr lang="en-US" altLang="zh-CN" sz="2400" dirty="0">
                <a:latin typeface="+mj-lt"/>
              </a:rPr>
              <a:t> 1 </a:t>
            </a:r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start </a:t>
            </a:r>
            <a:r>
              <a:rPr lang="en-US" altLang="zh-CN" sz="2400" dirty="0">
                <a:latin typeface="+mj-lt"/>
              </a:rPr>
              <a:t>job --</a:t>
            </a:r>
            <a:r>
              <a:rPr lang="en-US" altLang="zh-CN" sz="2400" dirty="0" err="1">
                <a:latin typeface="+mj-lt"/>
              </a:rPr>
              <a:t>jid</a:t>
            </a:r>
            <a:r>
              <a:rPr lang="en-US" altLang="zh-CN" sz="2400" dirty="0">
                <a:latin typeface="+mj-lt"/>
              </a:rPr>
              <a:t> 1 --</a:t>
            </a:r>
            <a:r>
              <a:rPr lang="en-US" altLang="zh-CN" sz="2400" dirty="0" smtClean="0">
                <a:latin typeface="+mj-lt"/>
              </a:rPr>
              <a:t>synchronous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stop job --</a:t>
            </a:r>
            <a:r>
              <a:rPr lang="en-US" altLang="zh-CN" sz="2400" dirty="0" err="1" smtClean="0">
                <a:latin typeface="+mj-lt"/>
              </a:rPr>
              <a:t>jid</a:t>
            </a:r>
            <a:r>
              <a:rPr lang="en-US" altLang="zh-CN" sz="2400" dirty="0" smtClean="0">
                <a:latin typeface="+mj-lt"/>
              </a:rPr>
              <a:t> 1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status job -</a:t>
            </a:r>
            <a:r>
              <a:rPr lang="en-US" altLang="zh-CN" sz="2400" dirty="0" err="1" smtClean="0">
                <a:latin typeface="+mj-lt"/>
              </a:rPr>
              <a:t>jid</a:t>
            </a:r>
            <a:r>
              <a:rPr lang="en-US" altLang="zh-CN" sz="2400" dirty="0" smtClean="0">
                <a:latin typeface="+mj-lt"/>
              </a:rPr>
              <a:t> 1</a:t>
            </a:r>
            <a:br>
              <a:rPr lang="en-US" altLang="zh-CN" sz="2400" dirty="0" smtClean="0">
                <a:latin typeface="+mj-lt"/>
              </a:rPr>
            </a:br>
            <a:endParaRPr lang="en-US" altLang="zh-CN" sz="2400" dirty="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3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 smtClean="0"/>
              <a:t>如何工作？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274511"/>
            <a:ext cx="8056563" cy="37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73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高效传输工具</a:t>
            </a:r>
            <a:endParaRPr lang="en-US" altLang="zh-CN" sz="2800">
              <a:latin typeface="+mj-lt"/>
            </a:endParaRPr>
          </a:p>
          <a:p>
            <a:pPr lvl="1"/>
            <a:r>
              <a:rPr lang="zh-CN" altLang="en-US" sz="2400">
                <a:latin typeface="+mj-lt"/>
              </a:rPr>
              <a:t>大</a:t>
            </a:r>
            <a:r>
              <a:rPr lang="zh-CN" altLang="en-US" sz="2400" smtClean="0">
                <a:latin typeface="+mj-lt"/>
              </a:rPr>
              <a:t>批量数据传输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zh-CN" altLang="en-US" sz="2400" smtClean="0">
                <a:latin typeface="+mj-lt"/>
              </a:rPr>
              <a:t>在</a:t>
            </a:r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和结构化数据库之间（</a:t>
            </a:r>
            <a:r>
              <a:rPr lang="en-US" altLang="zh-CN" sz="2400" smtClean="0">
                <a:latin typeface="+mj-lt"/>
              </a:rPr>
              <a:t>mysql</a:t>
            </a:r>
            <a:r>
              <a:rPr lang="zh-CN" altLang="en-US" sz="2400" smtClean="0">
                <a:latin typeface="+mj-lt"/>
              </a:rPr>
              <a:t>、</a:t>
            </a:r>
            <a:r>
              <a:rPr lang="en-US" altLang="zh-CN" sz="2400">
                <a:latin typeface="+mj-lt"/>
              </a:rPr>
              <a:t>oracle</a:t>
            </a:r>
            <a:r>
              <a:rPr lang="zh-CN" altLang="en-US" sz="2400" smtClean="0">
                <a:latin typeface="+mj-lt"/>
              </a:rPr>
              <a:t>）</a:t>
            </a:r>
            <a:endParaRPr lang="en-US" altLang="zh-CN" sz="2400" smtClean="0">
              <a:latin typeface="+mj-lt"/>
            </a:endParaRPr>
          </a:p>
          <a:p>
            <a:r>
              <a:rPr lang="en-US" altLang="zh-CN" sz="2800" smtClean="0">
                <a:latin typeface="+mj-lt"/>
              </a:rPr>
              <a:t>Apache</a:t>
            </a:r>
            <a:r>
              <a:rPr lang="zh-CN" altLang="en-US" sz="2800" smtClean="0">
                <a:latin typeface="+mj-lt"/>
              </a:rPr>
              <a:t>顶级项目</a:t>
            </a: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把数据从数据库导入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中，语法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import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-import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100" dirty="0" smtClean="0"/>
              <a:t>例如：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err="1"/>
              <a:t>sqoop</a:t>
            </a:r>
            <a:r>
              <a:rPr lang="en-US" altLang="zh-CN" sz="2100" dirty="0"/>
              <a:t> import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connect </a:t>
            </a:r>
            <a:r>
              <a:rPr lang="en-US" altLang="zh-CN" sz="2100" dirty="0" err="1"/>
              <a:t>jdbc:mysql</a:t>
            </a:r>
            <a:r>
              <a:rPr lang="en-US" altLang="zh-CN" sz="2100" dirty="0"/>
              <a:t>://localhost/</a:t>
            </a:r>
            <a:r>
              <a:rPr lang="en-US" altLang="zh-CN" sz="2100" dirty="0" err="1"/>
              <a:t>userdb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username root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password 111111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table </a:t>
            </a:r>
            <a:r>
              <a:rPr lang="en-US" altLang="zh-CN" sz="2100" dirty="0" err="1"/>
              <a:t>emp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m </a:t>
            </a:r>
            <a:r>
              <a:rPr lang="en-US" altLang="zh-CN" sz="2100" dirty="0" smtClean="0"/>
              <a:t>1</a:t>
            </a:r>
          </a:p>
          <a:p>
            <a:pPr marL="457200" lvl="1" indent="0">
              <a:buNone/>
            </a:pPr>
            <a:r>
              <a:rPr lang="zh-CN" altLang="en-US" sz="2100" dirty="0" smtClean="0"/>
              <a:t>查看：</a:t>
            </a:r>
            <a:r>
              <a:rPr lang="en-US" altLang="zh-CN" sz="2100" dirty="0" err="1" smtClean="0"/>
              <a:t>hadoop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fs -cat /user/</a:t>
            </a:r>
            <a:r>
              <a:rPr lang="en-US" altLang="zh-CN" sz="2100" dirty="0" err="1"/>
              <a:t>ubuntu</a:t>
            </a:r>
            <a:r>
              <a:rPr lang="en-US" altLang="zh-CN" sz="2100" dirty="0"/>
              <a:t>/</a:t>
            </a:r>
            <a:r>
              <a:rPr lang="en-US" altLang="zh-CN" sz="2100" dirty="0" err="1"/>
              <a:t>emp</a:t>
            </a:r>
            <a:r>
              <a:rPr lang="en-US" altLang="zh-CN" sz="2100" dirty="0"/>
              <a:t>/part-m-</a:t>
            </a:r>
            <a:r>
              <a:rPr lang="en-US" altLang="zh-CN" sz="2100" dirty="0" smtClean="0"/>
              <a:t>*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01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修改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目标路径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--target-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 &lt;new or exist directory in HDFS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2100" dirty="0" smtClean="0"/>
              <a:t>例如：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err="1"/>
              <a:t>sqoop</a:t>
            </a:r>
            <a:r>
              <a:rPr lang="en-US" altLang="zh-CN" sz="2100" dirty="0"/>
              <a:t> import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connect </a:t>
            </a:r>
            <a:r>
              <a:rPr lang="en-US" altLang="zh-CN" sz="2100" dirty="0" err="1"/>
              <a:t>jdbc:mysql</a:t>
            </a:r>
            <a:r>
              <a:rPr lang="en-US" altLang="zh-CN" sz="2100" dirty="0"/>
              <a:t>://localhost/</a:t>
            </a:r>
            <a:r>
              <a:rPr lang="en-US" altLang="zh-CN" sz="2100" dirty="0" err="1"/>
              <a:t>userdb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username root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password 111111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table </a:t>
            </a:r>
            <a:r>
              <a:rPr lang="en-US" altLang="zh-CN" sz="2100" dirty="0" err="1"/>
              <a:t>emp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m </a:t>
            </a:r>
            <a:r>
              <a:rPr lang="en-US" altLang="zh-CN" sz="2100" dirty="0" smtClean="0"/>
              <a:t>1</a:t>
            </a:r>
          </a:p>
          <a:p>
            <a:pPr marL="457200" lvl="1" indent="0">
              <a:buNone/>
            </a:pPr>
            <a:r>
              <a:rPr lang="en-US" altLang="zh-CN" sz="2100" dirty="0"/>
              <a:t>--target-</a:t>
            </a:r>
            <a:r>
              <a:rPr lang="en-US" altLang="zh-CN" sz="2100" dirty="0" err="1"/>
              <a:t>dir</a:t>
            </a:r>
            <a:r>
              <a:rPr lang="en-US" altLang="zh-CN" sz="2100" dirty="0"/>
              <a:t> /</a:t>
            </a:r>
            <a:r>
              <a:rPr lang="en-US" altLang="zh-CN" sz="2100" dirty="0" err="1" smtClean="0"/>
              <a:t>sqoop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zh-CN" altLang="en-US" sz="2100" dirty="0" smtClean="0"/>
              <a:t>查看：</a:t>
            </a:r>
            <a:r>
              <a:rPr lang="en-US" altLang="zh-CN" sz="2100" dirty="0" err="1"/>
              <a:t>hadoop</a:t>
            </a:r>
            <a:r>
              <a:rPr lang="en-US" altLang="zh-CN" sz="2100" dirty="0"/>
              <a:t> fs -cat /</a:t>
            </a:r>
            <a:r>
              <a:rPr lang="en-US" altLang="zh-CN" sz="2100" dirty="0" err="1"/>
              <a:t>sqoop</a:t>
            </a:r>
            <a:r>
              <a:rPr lang="en-US" altLang="zh-CN" sz="2100" dirty="0"/>
              <a:t>/part-m-*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dirty="0" smtClean="0"/>
              <a:t>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导入部分数据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--where &lt;condition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import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://localhost/</a:t>
            </a:r>
            <a:r>
              <a:rPr lang="en-US" altLang="zh-CN" sz="2000" dirty="0" err="1"/>
              <a:t>userdb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username root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password 111111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table </a:t>
            </a:r>
            <a:r>
              <a:rPr lang="en-US" altLang="zh-CN" sz="2000" dirty="0" err="1"/>
              <a:t>emp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m </a:t>
            </a:r>
            <a:r>
              <a:rPr lang="en-US" altLang="zh-CN" sz="2000" dirty="0" smtClean="0"/>
              <a:t>1</a:t>
            </a:r>
          </a:p>
          <a:p>
            <a:pPr marL="457200" lvl="1" indent="0">
              <a:buNone/>
            </a:pPr>
            <a:r>
              <a:rPr lang="en-US" altLang="zh-CN" sz="2000" dirty="0"/>
              <a:t>--</a:t>
            </a:r>
            <a:r>
              <a:rPr lang="en-US" altLang="zh-CN" sz="2000" b="1" dirty="0"/>
              <a:t>where “city =’sec-bad’”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--target-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/</a:t>
            </a:r>
            <a:r>
              <a:rPr lang="en-US" altLang="zh-CN" sz="2000" dirty="0" err="1" smtClean="0"/>
              <a:t>sqoop</a:t>
            </a:r>
            <a:r>
              <a:rPr lang="en-US" altLang="zh-CN" sz="2000" dirty="0" smtClean="0"/>
              <a:t>/</a:t>
            </a:r>
            <a:r>
              <a:rPr lang="en-US" altLang="zh-CN" sz="2000" dirty="0" err="1"/>
              <a:t>wherequery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查看：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fs -cat /</a:t>
            </a:r>
            <a:r>
              <a:rPr lang="en-US" altLang="zh-CN" sz="2000" dirty="0" err="1" smtClean="0"/>
              <a:t>sqoop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wherequery</a:t>
            </a:r>
            <a:r>
              <a:rPr lang="en-US" altLang="zh-CN" sz="2000" dirty="0" smtClean="0"/>
              <a:t>/part-m-</a:t>
            </a:r>
            <a:r>
              <a:rPr lang="en-US" altLang="zh-CN" sz="2000" dirty="0"/>
              <a:t>*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37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保护密码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-P</a:t>
            </a:r>
          </a:p>
          <a:p>
            <a:pPr marL="914400" lvl="2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import </a:t>
            </a:r>
          </a:p>
          <a:p>
            <a:pPr marL="914400" lvl="2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</a:t>
            </a:r>
          </a:p>
          <a:p>
            <a:pPr marL="914400" lvl="2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</a:t>
            </a:r>
          </a:p>
          <a:p>
            <a:pPr marL="914400" lvl="2" indent="0">
              <a:buNone/>
            </a:pPr>
            <a:r>
              <a:rPr lang="en-US" altLang="zh-CN" sz="2000" dirty="0"/>
              <a:t>--table cities </a:t>
            </a:r>
          </a:p>
          <a:p>
            <a:pPr marL="914400" lvl="2" indent="0">
              <a:buNone/>
            </a:pPr>
            <a:r>
              <a:rPr lang="en-US" altLang="zh-CN" sz="2000" b="1" dirty="0"/>
              <a:t>-</a:t>
            </a:r>
            <a:r>
              <a:rPr lang="en-US" altLang="zh-CN" sz="2000" b="1" dirty="0" smtClean="0"/>
              <a:t>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46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保护密码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从</a:t>
            </a:r>
            <a:r>
              <a:rPr lang="zh-CN" altLang="en-US" sz="2400" dirty="0"/>
              <a:t>指定文件中读取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password-file</a:t>
            </a:r>
          </a:p>
          <a:p>
            <a:pPr marL="914400" lvl="2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import \</a:t>
            </a:r>
          </a:p>
          <a:p>
            <a:pPr marL="914400" lvl="2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--table cities \</a:t>
            </a:r>
          </a:p>
          <a:p>
            <a:pPr marL="914400" lvl="2" indent="0">
              <a:buNone/>
            </a:pPr>
            <a:r>
              <a:rPr lang="en-US" altLang="zh-CN" sz="2000" b="1" dirty="0"/>
              <a:t>--password-file </a:t>
            </a:r>
            <a:r>
              <a:rPr lang="en-US" altLang="zh-CN" sz="2000" dirty="0"/>
              <a:t>my-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-password</a:t>
            </a:r>
            <a:endParaRPr lang="zh-CN" altLang="en-US" sz="2000" dirty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2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Sqoop</a:t>
            </a:r>
            <a:r>
              <a:rPr lang="zh-CN" altLang="en-US" sz="2800" dirty="0" smtClean="0"/>
              <a:t>支持三种文件格式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text</a:t>
            </a:r>
          </a:p>
          <a:p>
            <a:pPr lvl="1"/>
            <a:r>
              <a:rPr lang="en-US" altLang="zh-CN" sz="2400" dirty="0" smtClean="0"/>
              <a:t>Avro				//</a:t>
            </a:r>
            <a:r>
              <a:rPr lang="en-US" altLang="zh-CN" sz="2400" dirty="0"/>
              <a:t>--as-</a:t>
            </a:r>
            <a:r>
              <a:rPr lang="en-US" altLang="zh-CN" sz="2400" dirty="0" err="1"/>
              <a:t>avrodatafile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Hadoop’s </a:t>
            </a:r>
            <a:r>
              <a:rPr lang="en-US" altLang="zh-CN" sz="2400" dirty="0" err="1" smtClean="0"/>
              <a:t>SequenceFile</a:t>
            </a:r>
            <a:r>
              <a:rPr lang="en-US" altLang="zh-CN" sz="2400" dirty="0" smtClean="0"/>
              <a:t>	//</a:t>
            </a:r>
            <a:r>
              <a:rPr lang="en-US" altLang="zh-CN" sz="2400" dirty="0"/>
              <a:t>--as-</a:t>
            </a:r>
            <a:r>
              <a:rPr lang="en-US" altLang="zh-CN" sz="2400" dirty="0" err="1"/>
              <a:t>sequencefile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2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导</a:t>
            </a:r>
            <a:r>
              <a:rPr lang="zh-CN" altLang="en-US" sz="2800" dirty="0" smtClean="0"/>
              <a:t>入格式为</a:t>
            </a:r>
            <a:r>
              <a:rPr lang="en-US" altLang="zh-CN" sz="2800" dirty="0" err="1" smtClean="0"/>
              <a:t>SequenceFile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--as-</a:t>
            </a:r>
            <a:r>
              <a:rPr lang="en-US" altLang="zh-CN" sz="2800" dirty="0" err="1" smtClean="0"/>
              <a:t>sequencefile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dirty="0"/>
              <a:t>--as-</a:t>
            </a:r>
            <a:r>
              <a:rPr lang="en-US" altLang="zh-CN" sz="2400" dirty="0" err="1"/>
              <a:t>sequencefile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2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导入格式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Avro </a:t>
            </a:r>
            <a:r>
              <a:rPr lang="en-US" altLang="zh-CN" sz="2800" dirty="0"/>
              <a:t>--</a:t>
            </a:r>
            <a:r>
              <a:rPr lang="en-US" altLang="zh-CN" sz="2800" dirty="0" smtClean="0"/>
              <a:t>as-</a:t>
            </a:r>
            <a:r>
              <a:rPr lang="en-US" altLang="zh-CN" sz="2800" dirty="0" err="1" smtClean="0"/>
              <a:t>avrodatafile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dirty="0"/>
              <a:t>--as-</a:t>
            </a:r>
            <a:r>
              <a:rPr lang="en-US" altLang="zh-CN" sz="2400" dirty="0" err="1"/>
              <a:t>avrodatafile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26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r>
              <a:rPr lang="en-US" altLang="zh-CN" sz="2800" dirty="0"/>
              <a:t>--</a:t>
            </a:r>
            <a:r>
              <a:rPr lang="en-US" altLang="zh-CN" sz="2800" dirty="0" smtClean="0"/>
              <a:t>compress</a:t>
            </a:r>
            <a:r>
              <a:rPr lang="zh-CN" altLang="en-US" sz="2800" dirty="0" smtClean="0"/>
              <a:t>，默认是</a:t>
            </a:r>
            <a:r>
              <a:rPr lang="en-US" altLang="zh-CN" sz="2400" dirty="0" err="1" smtClean="0"/>
              <a:t>GZip</a:t>
            </a:r>
            <a:r>
              <a:rPr lang="zh-CN" altLang="en-US" sz="2400" dirty="0" smtClean="0"/>
              <a:t>压缩，想要改变压缩格式，可以使用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compression-codec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import \</a:t>
            </a:r>
          </a:p>
          <a:p>
            <a:pPr marL="457200" lvl="1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457200" lvl="1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457200" lvl="1" indent="0">
              <a:buNone/>
            </a:pPr>
            <a:r>
              <a:rPr lang="en-US" altLang="zh-CN" sz="20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000" b="1" dirty="0" smtClean="0"/>
              <a:t>--compress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改变压缩格式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800" dirty="0" err="1"/>
              <a:t>sqoop</a:t>
            </a:r>
            <a:r>
              <a:rPr lang="en-US" altLang="zh-CN" sz="1800" dirty="0"/>
              <a:t> import --compress \</a:t>
            </a:r>
          </a:p>
          <a:p>
            <a:pPr marL="457200" lvl="1" indent="0">
              <a:buNone/>
            </a:pPr>
            <a:r>
              <a:rPr lang="en-US" altLang="zh-CN" sz="1800" b="1" dirty="0"/>
              <a:t>--compression-codec </a:t>
            </a:r>
            <a:r>
              <a:rPr lang="en-US" altLang="zh-CN" sz="1800" dirty="0"/>
              <a:t>org.apache.hadoop.io.compress.BZip2Codec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9160"/>
            <a:ext cx="3533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695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提升速度</a:t>
            </a:r>
            <a:r>
              <a:rPr lang="en-US" altLang="zh-CN" sz="2800" dirty="0" smtClean="0"/>
              <a:t>- -</a:t>
            </a:r>
            <a:r>
              <a:rPr lang="en-US" altLang="zh-CN" sz="2800" dirty="0"/>
              <a:t>direct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有些情况下可以使用本地模式提升速度，但不是所有的情况都可以，例如要生成</a:t>
            </a:r>
            <a:r>
              <a:rPr lang="en-US" altLang="zh-CN" sz="2400" dirty="0" err="1" smtClean="0"/>
              <a:t>SequenceFile</a:t>
            </a:r>
            <a:r>
              <a:rPr lang="en-US" altLang="zh-CN" sz="2400" dirty="0" smtClean="0"/>
              <a:t>/Avro,</a:t>
            </a:r>
            <a:r>
              <a:rPr lang="zh-CN" altLang="en-US" sz="2400" dirty="0" smtClean="0"/>
              <a:t>就不可以用本地模式。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sqoop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dirty="0"/>
              <a:t>--direct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2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err="1" smtClean="0">
                <a:latin typeface="+mj-lt"/>
              </a:rPr>
              <a:t>Sqoop</a:t>
            </a:r>
            <a:r>
              <a:rPr lang="zh-CN" altLang="en-US" sz="2800" dirty="0" smtClean="0">
                <a:latin typeface="+mj-lt"/>
              </a:rPr>
              <a:t>由两部分构成，</a:t>
            </a:r>
            <a:r>
              <a:rPr lang="en-US" altLang="zh-CN" sz="2800" dirty="0" smtClean="0">
                <a:latin typeface="+mj-lt"/>
              </a:rPr>
              <a:t>client</a:t>
            </a:r>
            <a:r>
              <a:rPr lang="zh-CN" altLang="en-US" sz="2800" dirty="0" smtClean="0">
                <a:latin typeface="+mj-lt"/>
              </a:rPr>
              <a:t>和</a:t>
            </a:r>
            <a:r>
              <a:rPr lang="en-US" altLang="zh-CN" sz="2800" dirty="0" smtClean="0">
                <a:latin typeface="+mj-lt"/>
              </a:rPr>
              <a:t>Server</a:t>
            </a:r>
            <a:r>
              <a:rPr lang="zh-CN" altLang="en-US" sz="2800" dirty="0" smtClean="0">
                <a:latin typeface="+mj-lt"/>
              </a:rPr>
              <a:t>。需要在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cluster</a:t>
            </a:r>
            <a:r>
              <a:rPr lang="zh-CN" altLang="en-US" sz="2800" dirty="0" smtClean="0">
                <a:latin typeface="+mj-lt"/>
              </a:rPr>
              <a:t>的一个节点上安装</a:t>
            </a:r>
            <a:r>
              <a:rPr lang="en-US" altLang="zh-CN" sz="2800" dirty="0" smtClean="0">
                <a:latin typeface="+mj-lt"/>
              </a:rPr>
              <a:t>Server</a:t>
            </a:r>
            <a:r>
              <a:rPr lang="zh-CN" altLang="en-US" sz="2800" dirty="0" smtClean="0">
                <a:latin typeface="+mj-lt"/>
              </a:rPr>
              <a:t>，该节点将用于连接它的所有</a:t>
            </a:r>
            <a:r>
              <a:rPr lang="en-US" altLang="zh-CN" sz="2800" dirty="0" err="1" smtClean="0">
                <a:latin typeface="+mj-lt"/>
              </a:rPr>
              <a:t>Sqoop</a:t>
            </a:r>
            <a:r>
              <a:rPr lang="en-US" altLang="zh-CN" sz="2800" dirty="0" smtClean="0">
                <a:latin typeface="+mj-lt"/>
              </a:rPr>
              <a:t> client</a:t>
            </a:r>
            <a:r>
              <a:rPr lang="zh-CN" altLang="en-US" sz="2800" dirty="0" smtClean="0">
                <a:latin typeface="+mj-lt"/>
              </a:rPr>
              <a:t>的入口点。</a:t>
            </a:r>
            <a:r>
              <a:rPr lang="en-US" altLang="zh-CN" sz="2800" dirty="0" smtClean="0">
                <a:latin typeface="+mj-lt"/>
              </a:rPr>
              <a:t>Server</a:t>
            </a:r>
            <a:r>
              <a:rPr lang="zh-CN" altLang="en-US" sz="2800" dirty="0" smtClean="0">
                <a:latin typeface="+mj-lt"/>
              </a:rPr>
              <a:t>扮演着一个</a:t>
            </a:r>
            <a:r>
              <a:rPr lang="en-US" altLang="zh-CN" sz="2800" dirty="0" smtClean="0">
                <a:latin typeface="+mj-lt"/>
              </a:rPr>
              <a:t>MapReduce client</a:t>
            </a:r>
            <a:r>
              <a:rPr lang="zh-CN" altLang="en-US" sz="2800" dirty="0" smtClean="0">
                <a:latin typeface="+mj-lt"/>
              </a:rPr>
              <a:t>的角色，因此</a:t>
            </a:r>
            <a:r>
              <a:rPr lang="en-US" altLang="zh-CN" sz="2800" dirty="0" err="1" smtClean="0">
                <a:latin typeface="+mj-lt"/>
              </a:rPr>
              <a:t>Sqoop</a:t>
            </a:r>
            <a:r>
              <a:rPr lang="en-US" altLang="zh-CN" sz="2800" dirty="0" smtClean="0">
                <a:latin typeface="+mj-lt"/>
              </a:rPr>
              <a:t> Server</a:t>
            </a:r>
            <a:r>
              <a:rPr lang="zh-CN" altLang="en-US" sz="2800" dirty="0" smtClean="0">
                <a:latin typeface="+mj-lt"/>
              </a:rPr>
              <a:t>所在主机必须安装和配置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 smtClean="0">
                <a:latin typeface="+mj-lt"/>
              </a:rPr>
              <a:t>。</a:t>
            </a:r>
            <a:r>
              <a:rPr lang="en-US" altLang="zh-CN" sz="2800" dirty="0" err="1" smtClean="0">
                <a:latin typeface="+mj-lt"/>
              </a:rPr>
              <a:t>Sqoop</a:t>
            </a:r>
            <a:r>
              <a:rPr lang="en-US" altLang="zh-CN" sz="2800" dirty="0" smtClean="0">
                <a:latin typeface="+mj-lt"/>
              </a:rPr>
              <a:t> client</a:t>
            </a:r>
            <a:r>
              <a:rPr lang="zh-CN" altLang="en-US" sz="2800" dirty="0" smtClean="0">
                <a:latin typeface="+mj-lt"/>
              </a:rPr>
              <a:t>并不以</a:t>
            </a:r>
            <a:r>
              <a:rPr lang="en-US" altLang="zh-CN" sz="2800" dirty="0" err="1" smtClean="0">
                <a:latin typeface="+mj-lt"/>
              </a:rPr>
              <a:t>mapreduce</a:t>
            </a:r>
            <a:r>
              <a:rPr lang="zh-CN" altLang="en-US" sz="2800" dirty="0" smtClean="0">
                <a:latin typeface="+mj-lt"/>
              </a:rPr>
              <a:t>方式运行，因此不需要安装配置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 smtClean="0">
                <a:latin typeface="+mj-lt"/>
              </a:rPr>
              <a:t>。</a:t>
            </a:r>
            <a:endParaRPr lang="en-US" altLang="zh-CN" sz="2800" dirty="0" smtClean="0">
              <a:latin typeface="+mj-lt"/>
            </a:endParaRPr>
          </a:p>
          <a:p>
            <a:pPr marL="0" indent="0">
              <a:buNone/>
            </a:pPr>
            <a:endParaRPr lang="en-US" altLang="zh-CN" sz="2800" dirty="0">
              <a:latin typeface="+mj-lt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推荐安装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</a:rPr>
              <a:t>Sqoop1.4.2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高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版本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</a:rPr>
              <a:t>1.99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文档不全。</a:t>
            </a:r>
            <a:endParaRPr lang="en-US" altLang="zh-CN" sz="28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4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重写</a:t>
            </a:r>
            <a:r>
              <a:rPr lang="en-US" altLang="zh-CN" sz="2800" dirty="0" smtClean="0"/>
              <a:t>mapping</a:t>
            </a:r>
            <a:r>
              <a:rPr lang="zh-CN" altLang="en-US" sz="2800" dirty="0" smtClean="0"/>
              <a:t>类型 </a:t>
            </a:r>
            <a:r>
              <a:rPr lang="en-US" altLang="zh-CN" sz="2800" dirty="0"/>
              <a:t>--</a:t>
            </a:r>
            <a:r>
              <a:rPr lang="en-US" altLang="zh-CN" sz="2800" dirty="0" err="1" smtClean="0"/>
              <a:t>mapcolumn</a:t>
            </a:r>
            <a:r>
              <a:rPr lang="en-US" altLang="zh-CN" sz="2800" dirty="0" smtClean="0"/>
              <a:t>-java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例如将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转化为</a:t>
            </a:r>
            <a:r>
              <a:rPr lang="en-US" altLang="zh-CN" sz="2400" dirty="0" smtClean="0"/>
              <a:t>long</a:t>
            </a:r>
            <a:r>
              <a:rPr lang="zh-CN" altLang="en-US" sz="2400" dirty="0" smtClean="0"/>
              <a:t>类型：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dirty="0"/>
              <a:t>--map-column-java id=Long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695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并行控制</a:t>
            </a:r>
            <a:r>
              <a:rPr lang="en-US" altLang="zh-CN" sz="2800" dirty="0"/>
              <a:t> --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-mappers</a:t>
            </a:r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b="1" dirty="0"/>
              <a:t>--</a:t>
            </a:r>
            <a:r>
              <a:rPr lang="en-US" altLang="zh-CN" sz="2400" b="1" dirty="0" err="1"/>
              <a:t>num</a:t>
            </a:r>
            <a:r>
              <a:rPr lang="en-US" altLang="zh-CN" sz="2400" b="1" dirty="0"/>
              <a:t>-mappers </a:t>
            </a:r>
            <a:r>
              <a:rPr lang="en-US" altLang="zh-CN" sz="2400" dirty="0"/>
              <a:t>10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695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替换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值 </a:t>
            </a:r>
            <a:r>
              <a:rPr lang="en-US" altLang="zh-CN" sz="2800" dirty="0"/>
              <a:t>--</a:t>
            </a:r>
            <a:r>
              <a:rPr lang="en-US" altLang="zh-CN" sz="2800" dirty="0" smtClean="0"/>
              <a:t>null-string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--null-</a:t>
            </a:r>
            <a:r>
              <a:rPr lang="en-US" altLang="zh-CN" sz="2800" dirty="0" err="1" smtClean="0"/>
              <a:t>nonstring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例如将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替换为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\N</a:t>
            </a:r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dirty="0"/>
              <a:t>--null-string '\\N' \</a:t>
            </a:r>
          </a:p>
          <a:p>
            <a:pPr marL="457200" lvl="1" indent="0">
              <a:buNone/>
            </a:pPr>
            <a:r>
              <a:rPr lang="en-US" altLang="zh-CN" sz="2400" dirty="0"/>
              <a:t>--null-non-string '\\N'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695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Incremental Import</a:t>
            </a:r>
            <a:r>
              <a:rPr lang="zh-CN" altLang="en-US" sz="2800" dirty="0" smtClean="0"/>
              <a:t>是一种仅导入新增行的技术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--incremental &lt;mode&gt;</a:t>
            </a:r>
          </a:p>
          <a:p>
            <a:pPr marL="457200" lvl="1" indent="0">
              <a:buNone/>
            </a:pPr>
            <a:r>
              <a:rPr lang="en-US" altLang="zh-CN" sz="2400" dirty="0"/>
              <a:t>--check-column &lt;column name&gt;</a:t>
            </a:r>
          </a:p>
          <a:p>
            <a:pPr marL="457200" lvl="1" indent="0">
              <a:buNone/>
            </a:pPr>
            <a:r>
              <a:rPr lang="en-US" altLang="zh-CN" sz="2400" dirty="0"/>
              <a:t>--last value &lt;last check column value&gt;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r>
              <a:rPr lang="en-US" altLang="zh-CN" b="1" dirty="0"/>
              <a:t>Incremental Import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234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import</a:t>
            </a:r>
          </a:p>
          <a:p>
            <a:pPr marL="0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://localhost/</a:t>
            </a:r>
            <a:r>
              <a:rPr lang="en-US" altLang="zh-CN" sz="2000" dirty="0" err="1"/>
              <a:t>userdb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--username root </a:t>
            </a:r>
          </a:p>
          <a:p>
            <a:pPr marL="0" indent="0">
              <a:buNone/>
            </a:pPr>
            <a:r>
              <a:rPr lang="en-US" altLang="zh-CN" sz="2000" dirty="0"/>
              <a:t>--password 111111 </a:t>
            </a:r>
          </a:p>
          <a:p>
            <a:pPr marL="0" indent="0">
              <a:buNone/>
            </a:pPr>
            <a:r>
              <a:rPr lang="en-US" altLang="zh-CN" sz="2000" dirty="0"/>
              <a:t>--table </a:t>
            </a:r>
            <a:r>
              <a:rPr lang="en-US" altLang="zh-CN" sz="2000" dirty="0" err="1"/>
              <a:t>emp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--m 1 </a:t>
            </a:r>
          </a:p>
          <a:p>
            <a:pPr marL="0" indent="0">
              <a:buNone/>
            </a:pPr>
            <a:r>
              <a:rPr lang="en-US" altLang="zh-CN" sz="2000" dirty="0"/>
              <a:t>--incremental append</a:t>
            </a:r>
          </a:p>
          <a:p>
            <a:pPr marL="0" indent="0">
              <a:buNone/>
            </a:pPr>
            <a:r>
              <a:rPr lang="en-US" altLang="zh-CN" sz="2000" dirty="0"/>
              <a:t>--check-column id </a:t>
            </a:r>
          </a:p>
          <a:p>
            <a:pPr marL="0" indent="0">
              <a:buNone/>
            </a:pPr>
            <a:r>
              <a:rPr lang="en-US" altLang="zh-CN" sz="2000" dirty="0"/>
              <a:t>-</a:t>
            </a:r>
            <a:r>
              <a:rPr lang="en-US" altLang="zh-CN" sz="2000" dirty="0" smtClean="0"/>
              <a:t>last-value </a:t>
            </a:r>
            <a:r>
              <a:rPr lang="en-US" altLang="zh-CN" sz="2000" dirty="0"/>
              <a:t>1205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200" dirty="0" smtClean="0"/>
              <a:t>查看：</a:t>
            </a:r>
            <a:r>
              <a:rPr lang="en-US" altLang="zh-CN" sz="2200" dirty="0"/>
              <a:t>$HADOOP_HOME/bin/</a:t>
            </a:r>
            <a:r>
              <a:rPr lang="en-US" altLang="zh-CN" sz="2200" dirty="0" err="1"/>
              <a:t>hadoop</a:t>
            </a:r>
            <a:r>
              <a:rPr lang="en-US" altLang="zh-CN" sz="2200" dirty="0"/>
              <a:t> fs -cat /</a:t>
            </a:r>
            <a:r>
              <a:rPr lang="en-US" altLang="zh-CN" sz="2200" dirty="0" err="1"/>
              <a:t>emp</a:t>
            </a:r>
            <a:r>
              <a:rPr lang="en-US" altLang="zh-CN" sz="2200" dirty="0"/>
              <a:t>/part-m-*1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r>
              <a:rPr lang="en-US" altLang="zh-CN" b="1" dirty="0"/>
              <a:t>Incremental </a:t>
            </a:r>
            <a:r>
              <a:rPr lang="en-US" altLang="zh-CN" b="1" dirty="0" smtClean="0"/>
              <a:t>Import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29000"/>
            <a:ext cx="35433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64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Incremental </a:t>
            </a:r>
            <a:r>
              <a:rPr lang="en-US" altLang="zh-CN" sz="2800" dirty="0" smtClean="0"/>
              <a:t>Import</a:t>
            </a:r>
            <a:r>
              <a:rPr lang="zh-CN" altLang="en-US" sz="2800" dirty="0" smtClean="0"/>
              <a:t>可变数据，例如显示“</a:t>
            </a:r>
            <a:r>
              <a:rPr lang="en-US" altLang="zh-CN" sz="2800" dirty="0"/>
              <a:t>2013-05-22 01:01:01</a:t>
            </a:r>
            <a:r>
              <a:rPr lang="zh-CN" altLang="en-US" sz="2800" dirty="0" smtClean="0"/>
              <a:t>”以后更新的数据。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visits \</a:t>
            </a:r>
          </a:p>
          <a:p>
            <a:pPr marL="457200" lvl="1" indent="0">
              <a:buNone/>
            </a:pPr>
            <a:r>
              <a:rPr lang="en-US" altLang="zh-CN" sz="2400" dirty="0"/>
              <a:t>--incremental </a:t>
            </a:r>
            <a:r>
              <a:rPr lang="en-US" altLang="zh-CN" sz="2400" dirty="0" err="1"/>
              <a:t>lastmodified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--check-column </a:t>
            </a:r>
            <a:r>
              <a:rPr lang="en-US" altLang="zh-CN" sz="2400" dirty="0" err="1"/>
              <a:t>last_update_date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--l</a:t>
            </a:r>
            <a:r>
              <a:rPr lang="en-US" altLang="zh-CN" sz="2400" b="1" dirty="0"/>
              <a:t>ast-value</a:t>
            </a:r>
            <a:r>
              <a:rPr lang="en-US" altLang="zh-CN" sz="2400" dirty="0"/>
              <a:t> "2013-05-22 01:01:01"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b="1" dirty="0"/>
              <a:t>Incremental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236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元数据中保存密码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sqoop-site.xml</a:t>
            </a:r>
            <a:r>
              <a:rPr lang="zh-CN" altLang="en-US" sz="2400" dirty="0" smtClean="0"/>
              <a:t>中修改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100" dirty="0"/>
              <a:t>&lt;property&gt;</a:t>
            </a:r>
          </a:p>
          <a:p>
            <a:pPr marL="457200" lvl="1" indent="0">
              <a:buNone/>
            </a:pPr>
            <a:r>
              <a:rPr lang="en-US" altLang="zh-CN" sz="2100" dirty="0"/>
              <a:t>	&lt;name&gt;</a:t>
            </a:r>
            <a:r>
              <a:rPr lang="en-US" altLang="zh-CN" sz="2100" dirty="0" err="1"/>
              <a:t>sqoop.metastore.client.record.password</a:t>
            </a:r>
            <a:r>
              <a:rPr lang="en-US" altLang="zh-CN" sz="2100" dirty="0"/>
              <a:t>&lt;/name&gt;</a:t>
            </a:r>
          </a:p>
          <a:p>
            <a:pPr marL="457200" lvl="1" indent="0">
              <a:buNone/>
            </a:pPr>
            <a:r>
              <a:rPr lang="en-US" altLang="zh-CN" sz="2100" dirty="0"/>
              <a:t>	&lt;value&gt;true&lt;/value&gt;</a:t>
            </a:r>
          </a:p>
          <a:p>
            <a:pPr marL="457200" lvl="1" indent="0">
              <a:buNone/>
            </a:pPr>
            <a:r>
              <a:rPr lang="en-US" altLang="zh-CN" sz="2100" dirty="0"/>
              <a:t>&lt;/property&gt;</a:t>
            </a:r>
            <a:endParaRPr lang="en-US" altLang="zh-CN" sz="21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Incremental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52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b="1" dirty="0"/>
              <a:t>Incremental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52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b="1" dirty="0"/>
              <a:t>Incremental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52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b="1" dirty="0"/>
              <a:t>Incremental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5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/>
              <a:t>安装</a:t>
            </a:r>
          </a:p>
        </p:txBody>
      </p:sp>
      <p:sp>
        <p:nvSpPr>
          <p:cNvPr id="5" name="矩形 4"/>
          <p:cNvSpPr/>
          <p:nvPr/>
        </p:nvSpPr>
        <p:spPr>
          <a:xfrm>
            <a:off x="1258252" y="2780928"/>
            <a:ext cx="165756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8252" y="4088315"/>
            <a:ext cx="165756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716016" y="2996952"/>
            <a:ext cx="2736304" cy="1584176"/>
            <a:chOff x="5796136" y="2564904"/>
            <a:chExt cx="2736304" cy="1584176"/>
          </a:xfrm>
        </p:grpSpPr>
        <p:sp>
          <p:nvSpPr>
            <p:cNvPr id="4" name="矩形 3"/>
            <p:cNvSpPr/>
            <p:nvPr/>
          </p:nvSpPr>
          <p:spPr>
            <a:xfrm>
              <a:off x="5796136" y="2564904"/>
              <a:ext cx="2736304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mtClean="0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588224" y="2708920"/>
              <a:ext cx="144016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Hadoop</a:t>
              </a: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588224" y="3429000"/>
              <a:ext cx="144016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Sqoop Server</a:t>
              </a:r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366954" y="2888940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Sqoop client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66954" y="4196327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Sqoop client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0" idx="6"/>
            <a:endCxn id="8" idx="2"/>
          </p:cNvCxnSpPr>
          <p:nvPr/>
        </p:nvCxnSpPr>
        <p:spPr>
          <a:xfrm>
            <a:off x="2807114" y="3176972"/>
            <a:ext cx="270099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</p:cNvCxnSpPr>
          <p:nvPr/>
        </p:nvCxnSpPr>
        <p:spPr>
          <a:xfrm flipV="1">
            <a:off x="2915816" y="4196327"/>
            <a:ext cx="25922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语法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import-all-tables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-import-all-tables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例</a:t>
            </a:r>
            <a:r>
              <a:rPr lang="zh-CN" altLang="en-US" sz="2000" dirty="0"/>
              <a:t>：</a:t>
            </a:r>
          </a:p>
          <a:p>
            <a:pPr marL="457200" lvl="1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sqoop</a:t>
            </a:r>
            <a:r>
              <a:rPr lang="en-US" altLang="zh-CN" sz="2000"/>
              <a:t> import-all-tables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://localhost/</a:t>
            </a:r>
            <a:r>
              <a:rPr lang="en-US" altLang="zh-CN" sz="2000" dirty="0" err="1"/>
              <a:t>userdb</a:t>
            </a:r>
            <a:r>
              <a:rPr lang="en-US" altLang="zh-CN" sz="2000" dirty="0"/>
              <a:t> </a:t>
            </a:r>
          </a:p>
          <a:p>
            <a:pPr marL="457200" lvl="1" indent="0">
              <a:buNone/>
            </a:pPr>
            <a:r>
              <a:rPr lang="en-US" altLang="zh-CN" sz="2000" dirty="0"/>
              <a:t>--username root</a:t>
            </a:r>
          </a:p>
          <a:p>
            <a:pPr marL="457200" lvl="1" indent="0">
              <a:buNone/>
            </a:pPr>
            <a:r>
              <a:rPr lang="en-US" altLang="zh-CN" sz="2000" dirty="0"/>
              <a:t>--password 111111</a:t>
            </a:r>
          </a:p>
          <a:p>
            <a:pPr marL="457200" lvl="1" indent="0">
              <a:buNone/>
            </a:pPr>
            <a:r>
              <a:rPr lang="zh-CN" altLang="en-US" sz="2000" dirty="0"/>
              <a:t>查看：</a:t>
            </a:r>
            <a:r>
              <a:rPr lang="en-US" altLang="zh-CN" sz="2000" dirty="0"/>
              <a:t>$HADOOP_HOME/bin/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fs -ls 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/>
              <a:t> IMPORT-ALL-TABLES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867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从两个表中导入数据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Free-Form Query Import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47" y="2996952"/>
            <a:ext cx="43624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196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Using Custom Boundary </a:t>
            </a:r>
            <a:r>
              <a:rPr lang="en-US" altLang="zh-CN" sz="2800" dirty="0" smtClean="0"/>
              <a:t>Queries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Free-Form Query Import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50863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13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Renaming </a:t>
            </a:r>
            <a:r>
              <a:rPr lang="en-US" altLang="zh-CN" sz="2800" dirty="0" err="1"/>
              <a:t>Sqoop</a:t>
            </a:r>
            <a:r>
              <a:rPr lang="en-US" altLang="zh-CN" sz="2800" dirty="0"/>
              <a:t> Job </a:t>
            </a:r>
            <a:r>
              <a:rPr lang="en-US" altLang="zh-CN" sz="2800" dirty="0" smtClean="0"/>
              <a:t>Instances</a:t>
            </a:r>
          </a:p>
          <a:p>
            <a:pPr marL="457200" lvl="1" indent="0">
              <a:buNone/>
            </a:pPr>
            <a:r>
              <a:rPr lang="en-US" altLang="zh-CN" sz="2400" dirty="0"/>
              <a:t>--</a:t>
            </a:r>
            <a:r>
              <a:rPr lang="en-US" altLang="zh-CN" sz="2400" dirty="0" err="1"/>
              <a:t>mapreduce</a:t>
            </a:r>
            <a:r>
              <a:rPr lang="en-US" altLang="zh-CN" sz="2400" dirty="0"/>
              <a:t>-job-name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Free-Form Query Import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0368"/>
            <a:ext cx="4791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644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Importing Queries with Duplicated Columns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Free-Form Query Import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33909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135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数据从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导出到数据库，语法：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export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(export-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-export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(export-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zh-CN" altLang="en-US" sz="2200" dirty="0" smtClean="0"/>
              <a:t>例：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export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db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2200" dirty="0"/>
              <a:t>--password 111111</a:t>
            </a:r>
          </a:p>
          <a:p>
            <a:pPr marL="457200" lvl="1" indent="0">
              <a:buNone/>
            </a:pPr>
            <a:r>
              <a:rPr lang="en-US" altLang="zh-CN" sz="2200" dirty="0"/>
              <a:t>--table employee </a:t>
            </a:r>
          </a:p>
          <a:p>
            <a:pPr marL="457200" lvl="1" indent="0">
              <a:buNone/>
            </a:pPr>
            <a:r>
              <a:rPr lang="en-US" altLang="zh-CN" sz="2200" dirty="0"/>
              <a:t>--export-</a:t>
            </a:r>
            <a:r>
              <a:rPr lang="en-US" altLang="zh-CN" sz="2200" dirty="0" err="1"/>
              <a:t>dir</a:t>
            </a:r>
            <a:r>
              <a:rPr lang="en-US" altLang="zh-CN" sz="2200" dirty="0"/>
              <a:t> /</a:t>
            </a:r>
            <a:r>
              <a:rPr lang="en-US" altLang="zh-CN" sz="2200" dirty="0" err="1" smtClean="0"/>
              <a:t>emp</a:t>
            </a: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emp_data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完整例子详见备注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36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分批插入数据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--</a:t>
            </a:r>
            <a:r>
              <a:rPr lang="en-US" altLang="zh-CN" sz="2400" dirty="0" smtClean="0"/>
              <a:t>batch</a:t>
            </a:r>
          </a:p>
          <a:p>
            <a:pPr marL="914400" lvl="2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export \</a:t>
            </a:r>
          </a:p>
          <a:p>
            <a:pPr marL="914400" lvl="2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--password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--table cities \</a:t>
            </a:r>
          </a:p>
          <a:p>
            <a:pPr marL="914400" lvl="2" indent="0">
              <a:buNone/>
            </a:pPr>
            <a:r>
              <a:rPr lang="en-US" altLang="zh-CN" sz="2000" dirty="0"/>
              <a:t>--export-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cities \</a:t>
            </a:r>
          </a:p>
          <a:p>
            <a:pPr marL="914400" lvl="2" indent="0">
              <a:buNone/>
            </a:pPr>
            <a:r>
              <a:rPr lang="en-US" altLang="zh-CN" sz="2000" dirty="0"/>
              <a:t>--batch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98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分批插入数据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sqoop.export.records.per.statement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export \</a:t>
            </a:r>
          </a:p>
          <a:p>
            <a:pPr marL="914400" lvl="2" indent="0">
              <a:buNone/>
            </a:pPr>
            <a:r>
              <a:rPr lang="en-US" altLang="zh-CN" sz="2000" dirty="0"/>
              <a:t>-</a:t>
            </a:r>
            <a:r>
              <a:rPr lang="en-US" altLang="zh-CN" sz="2000" dirty="0" err="1"/>
              <a:t>Dsqoop.export.records.per.statement</a:t>
            </a:r>
            <a:r>
              <a:rPr lang="en-US" altLang="zh-CN" sz="2000" dirty="0"/>
              <a:t>=10 \</a:t>
            </a:r>
          </a:p>
          <a:p>
            <a:pPr marL="914400" lvl="2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--password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--table cities \</a:t>
            </a:r>
          </a:p>
          <a:p>
            <a:pPr marL="914400" lvl="2" indent="0">
              <a:buNone/>
            </a:pPr>
            <a:r>
              <a:rPr lang="en-US" altLang="zh-CN" sz="2000" dirty="0"/>
              <a:t>--export-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cities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886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分批插入数据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sqoop.export.statements.per.transaction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export \</a:t>
            </a:r>
          </a:p>
          <a:p>
            <a:pPr marL="914400" lvl="2" indent="0">
              <a:buNone/>
            </a:pPr>
            <a:r>
              <a:rPr lang="en-US" altLang="zh-CN" sz="2000" dirty="0"/>
              <a:t>-</a:t>
            </a:r>
            <a:r>
              <a:rPr lang="en-US" altLang="zh-CN" sz="2000" dirty="0" err="1"/>
              <a:t>Dsqoop.export.statements.per.transaction</a:t>
            </a:r>
            <a:r>
              <a:rPr lang="en-US" altLang="zh-CN" sz="2000" dirty="0"/>
              <a:t>=10 \</a:t>
            </a:r>
          </a:p>
          <a:p>
            <a:pPr marL="914400" lvl="2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--password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--table cities \</a:t>
            </a:r>
          </a:p>
          <a:p>
            <a:pPr marL="914400" lvl="2" indent="0">
              <a:buNone/>
            </a:pPr>
            <a:r>
              <a:rPr lang="en-US" altLang="zh-CN" sz="2000" dirty="0"/>
              <a:t>--export-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cities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886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All-or-Nothing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400" dirty="0" smtClean="0"/>
              <a:t>使用临时工作表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staging-table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sqoop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export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b="1" dirty="0"/>
              <a:t>--staging-table </a:t>
            </a:r>
            <a:r>
              <a:rPr lang="en-US" altLang="zh-CN" sz="2200" dirty="0" err="1"/>
              <a:t>staging_cities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58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Server</a:t>
            </a:r>
            <a:r>
              <a:rPr lang="zh-CN" altLang="en-US" sz="2800" dirty="0" smtClean="0">
                <a:latin typeface="+mj-lt"/>
              </a:rPr>
              <a:t>节点必须安装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 smtClean="0">
                <a:latin typeface="+mj-lt"/>
              </a:rPr>
              <a:t>，可以不启动服务，但必须作为</a:t>
            </a:r>
            <a:r>
              <a:rPr lang="en-US" altLang="zh-CN" sz="2800" dirty="0" smtClean="0">
                <a:latin typeface="+mj-lt"/>
              </a:rPr>
              <a:t>Hadoop client</a:t>
            </a:r>
            <a:r>
              <a:rPr lang="zh-CN" altLang="en-US" sz="2800" dirty="0" smtClean="0">
                <a:latin typeface="+mj-lt"/>
              </a:rPr>
              <a:t>可以使用。例如：</a:t>
            </a: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en-US" altLang="zh-CN" sz="2800" dirty="0" smtClean="0">
                <a:latin typeface="+mj-lt"/>
              </a:rPr>
              <a:t> </a:t>
            </a:r>
            <a:r>
              <a:rPr lang="en-US" altLang="zh-CN" sz="2800" dirty="0" err="1" smtClean="0">
                <a:latin typeface="+mj-lt"/>
              </a:rPr>
              <a:t>dfs</a:t>
            </a:r>
            <a:r>
              <a:rPr lang="en-US" altLang="zh-CN" sz="2800" dirty="0" smtClean="0">
                <a:latin typeface="+mj-lt"/>
              </a:rPr>
              <a:t> -ls</a:t>
            </a:r>
          </a:p>
          <a:p>
            <a:endParaRPr lang="en-US" altLang="zh-CN" sz="2800" dirty="0" smtClean="0">
              <a:latin typeface="+mj-lt"/>
            </a:endParaRPr>
          </a:p>
          <a:p>
            <a:r>
              <a:rPr lang="zh-CN" altLang="en-US" sz="2800" dirty="0" smtClean="0">
                <a:latin typeface="+mj-lt"/>
              </a:rPr>
              <a:t>必须安装和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>
                <a:latin typeface="+mj-lt"/>
              </a:rPr>
              <a:t>主</a:t>
            </a:r>
            <a:r>
              <a:rPr lang="zh-CN" altLang="en-US" sz="2800" dirty="0" smtClean="0">
                <a:latin typeface="+mj-lt"/>
              </a:rPr>
              <a:t>版本相一致的</a:t>
            </a:r>
            <a:r>
              <a:rPr lang="en-US" altLang="zh-CN" sz="2800" smtClean="0">
                <a:latin typeface="+mj-lt"/>
              </a:rPr>
              <a:t>Sqoop</a:t>
            </a:r>
            <a:r>
              <a:rPr lang="zh-CN" altLang="en-US" sz="2800" smtClean="0">
                <a:latin typeface="+mj-lt"/>
              </a:rPr>
              <a:t>包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en-US" altLang="zh-CN" sz="2000" dirty="0">
                <a:latin typeface="+mj-lt"/>
              </a:rPr>
              <a:t>$&gt;tar -</a:t>
            </a:r>
            <a:r>
              <a:rPr lang="en-US" altLang="zh-CN" sz="2000" dirty="0" err="1">
                <a:latin typeface="+mj-lt"/>
              </a:rPr>
              <a:t>xvf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sqoop</a:t>
            </a:r>
            <a:r>
              <a:rPr lang="en-US" altLang="zh-CN" sz="2000" dirty="0">
                <a:latin typeface="+mj-lt"/>
              </a:rPr>
              <a:t>-&lt;version&gt;-bin-</a:t>
            </a:r>
            <a:r>
              <a:rPr lang="en-US" altLang="zh-CN" sz="2000" dirty="0" err="1">
                <a:latin typeface="+mj-lt"/>
              </a:rPr>
              <a:t>hadoop</a:t>
            </a:r>
            <a:r>
              <a:rPr lang="en-US" altLang="zh-CN" sz="2000" dirty="0">
                <a:latin typeface="+mj-lt"/>
              </a:rPr>
              <a:t>&lt;</a:t>
            </a:r>
            <a:r>
              <a:rPr lang="en-US" altLang="zh-CN" sz="2000" dirty="0" err="1">
                <a:latin typeface="+mj-lt"/>
              </a:rPr>
              <a:t>hadoop</a:t>
            </a:r>
            <a:r>
              <a:rPr lang="en-US" altLang="zh-CN" sz="2000" dirty="0">
                <a:latin typeface="+mj-lt"/>
              </a:rPr>
              <a:t>-version&gt;.</a:t>
            </a:r>
            <a:r>
              <a:rPr lang="en-US" altLang="zh-CN" sz="2000" dirty="0" smtClean="0">
                <a:latin typeface="+mj-lt"/>
              </a:rPr>
              <a:t>tar.gz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/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>$&gt;mv ...</a:t>
            </a:r>
            <a:endParaRPr lang="en-US" altLang="zh-CN" sz="2000" dirty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4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更新现有数据集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update-key</a:t>
            </a:r>
            <a:r>
              <a:rPr lang="zh-CN" altLang="en-US" sz="2400" dirty="0" smtClean="0"/>
              <a:t>，通常根据主键更新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export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b="1" dirty="0"/>
              <a:t>--update-key</a:t>
            </a:r>
            <a:r>
              <a:rPr lang="en-US" altLang="zh-CN" sz="2400" dirty="0"/>
              <a:t> id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733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同时更新和</a:t>
            </a:r>
            <a:r>
              <a:rPr lang="zh-CN" altLang="en-US" sz="2800" dirty="0" smtClean="0"/>
              <a:t>插入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--update-mode </a:t>
            </a:r>
            <a:r>
              <a:rPr lang="en-US" altLang="zh-CN" sz="2400" dirty="0" err="1" smtClean="0"/>
              <a:t>allowinsert</a:t>
            </a:r>
            <a:r>
              <a:rPr lang="zh-CN" altLang="en-US" sz="2400" dirty="0" smtClean="0"/>
              <a:t>参数，设置更新的同时允许插入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sqoop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export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dirty="0"/>
              <a:t>--update-key id \</a:t>
            </a:r>
          </a:p>
          <a:p>
            <a:pPr marL="457200" lvl="1" indent="0">
              <a:buNone/>
            </a:pPr>
            <a:r>
              <a:rPr lang="en-US" altLang="zh-CN" sz="2200" dirty="0"/>
              <a:t>--update-mode </a:t>
            </a:r>
            <a:r>
              <a:rPr lang="en-US" altLang="zh-CN" sz="2200" dirty="0" err="1"/>
              <a:t>allowinsert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733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存储过程 </a:t>
            </a:r>
            <a:r>
              <a:rPr lang="en-US" altLang="zh-CN" sz="2800" dirty="0" smtClean="0"/>
              <a:t>--call</a:t>
            </a:r>
          </a:p>
          <a:p>
            <a:pPr marL="457200" lvl="1" indent="0">
              <a:buNone/>
            </a:pPr>
            <a:r>
              <a:rPr lang="en-US" altLang="zh-CN" sz="2200" dirty="0" err="1"/>
              <a:t>sqoop</a:t>
            </a:r>
            <a:r>
              <a:rPr lang="en-US" altLang="zh-CN" sz="2200" dirty="0"/>
              <a:t> export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b="1" dirty="0"/>
              <a:t>--call </a:t>
            </a:r>
            <a:r>
              <a:rPr lang="en-US" altLang="zh-CN" sz="2200" dirty="0" err="1" smtClean="0"/>
              <a:t>populate_cities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733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导入部分列</a:t>
            </a:r>
            <a:r>
              <a:rPr lang="en-US" altLang="zh-CN" sz="2800" dirty="0"/>
              <a:t>--</a:t>
            </a:r>
            <a:r>
              <a:rPr lang="en-US" altLang="zh-CN" sz="2800" dirty="0" smtClean="0"/>
              <a:t>columns</a:t>
            </a:r>
          </a:p>
          <a:p>
            <a:pPr marL="457200" lvl="1" indent="0">
              <a:buNone/>
            </a:pPr>
            <a:r>
              <a:rPr lang="en-US" altLang="zh-CN" sz="2200" dirty="0" err="1"/>
              <a:t>sqoop</a:t>
            </a:r>
            <a:r>
              <a:rPr lang="en-US" altLang="zh-CN" sz="2200" dirty="0"/>
              <a:t> export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b="1" dirty="0"/>
              <a:t>--columns </a:t>
            </a:r>
            <a:r>
              <a:rPr lang="en-US" altLang="zh-CN" sz="2200" dirty="0" err="1"/>
              <a:t>country,city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456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重写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--input-</a:t>
            </a:r>
            <a:r>
              <a:rPr lang="en-US" altLang="zh-CN" sz="2400" dirty="0" err="1"/>
              <a:t>nullstring</a:t>
            </a:r>
            <a:r>
              <a:rPr lang="zh-CN" altLang="en-US" sz="2400" dirty="0"/>
              <a:t>和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input-null-non-string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200" dirty="0" err="1"/>
              <a:t>sqoop</a:t>
            </a:r>
            <a:r>
              <a:rPr lang="en-US" altLang="zh-CN" sz="2200" dirty="0"/>
              <a:t> export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b="1" dirty="0"/>
              <a:t>--input-null-string </a:t>
            </a:r>
            <a:r>
              <a:rPr lang="en-US" altLang="zh-CN" sz="2200" dirty="0"/>
              <a:t>'\\N' \</a:t>
            </a:r>
          </a:p>
          <a:p>
            <a:pPr marL="457200" lvl="1" indent="0">
              <a:buNone/>
            </a:pPr>
            <a:r>
              <a:rPr lang="en-US" altLang="zh-CN" sz="2200" b="1" dirty="0"/>
              <a:t>--input-null-non-string </a:t>
            </a:r>
            <a:r>
              <a:rPr lang="en-US" altLang="zh-CN" sz="2200" dirty="0"/>
              <a:t>'\\N'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456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Sqoop</a:t>
            </a:r>
            <a:r>
              <a:rPr lang="en-US" altLang="zh-CN" sz="2800" dirty="0" smtClean="0"/>
              <a:t> job</a:t>
            </a:r>
            <a:r>
              <a:rPr lang="zh-CN" altLang="en-US" sz="2800" dirty="0" smtClean="0"/>
              <a:t>创建和保存</a:t>
            </a:r>
            <a:r>
              <a:rPr lang="en-US" altLang="zh-CN" sz="2800" dirty="0" err="1" smtClean="0"/>
              <a:t>import&amp;export</a:t>
            </a:r>
            <a:r>
              <a:rPr lang="zh-CN" altLang="en-US" sz="2800" dirty="0" smtClean="0"/>
              <a:t>命令。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通过参数来识别和重新执行保存的</a:t>
            </a:r>
            <a:r>
              <a:rPr lang="en-US" altLang="zh-CN" sz="2400" dirty="0" smtClean="0"/>
              <a:t>job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re-calling/re-executing</a:t>
            </a:r>
            <a:r>
              <a:rPr lang="zh-CN" altLang="en-US" sz="2400" dirty="0" smtClean="0"/>
              <a:t>重新执行</a:t>
            </a:r>
            <a:r>
              <a:rPr lang="en-US" altLang="zh-CN" sz="2400" dirty="0"/>
              <a:t>incremental </a:t>
            </a:r>
            <a:r>
              <a:rPr lang="en-US" altLang="zh-CN" sz="2400" dirty="0" smtClean="0"/>
              <a:t>import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800" dirty="0" smtClean="0"/>
              <a:t>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(job-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en-US" altLang="zh-CN" sz="2400" dirty="0"/>
              <a:t>[-- [</a:t>
            </a:r>
            <a:r>
              <a:rPr lang="en-US" altLang="zh-CN" sz="2400" dirty="0" err="1"/>
              <a:t>subtool</a:t>
            </a:r>
            <a:r>
              <a:rPr lang="en-US" altLang="zh-CN" sz="2400" dirty="0"/>
              <a:t>-name] (</a:t>
            </a:r>
            <a:r>
              <a:rPr lang="en-US" altLang="zh-CN" sz="2400" dirty="0" err="1"/>
              <a:t>subtool-args</a:t>
            </a:r>
            <a:r>
              <a:rPr lang="en-US" altLang="zh-CN" sz="2400" dirty="0"/>
              <a:t>)]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-job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(job-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en-US" altLang="zh-CN" sz="2400" dirty="0"/>
              <a:t>[-- [</a:t>
            </a:r>
            <a:r>
              <a:rPr lang="en-US" altLang="zh-CN" sz="2400" dirty="0" err="1"/>
              <a:t>subtool</a:t>
            </a:r>
            <a:r>
              <a:rPr lang="en-US" altLang="zh-CN" sz="2400" dirty="0"/>
              <a:t>-name] (</a:t>
            </a:r>
            <a:r>
              <a:rPr lang="en-US" altLang="zh-CN" sz="2400" dirty="0" err="1"/>
              <a:t>subtool-args</a:t>
            </a:r>
            <a:r>
              <a:rPr lang="en-US" altLang="zh-CN" sz="2400" dirty="0"/>
              <a:t>)]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333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Create Job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-create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--create </a:t>
            </a:r>
            <a:r>
              <a:rPr lang="en-US" altLang="zh-CN" sz="2400" dirty="0" err="1"/>
              <a:t>myjob</a:t>
            </a:r>
            <a:r>
              <a:rPr lang="en-US" altLang="zh-CN" sz="2400" dirty="0"/>
              <a:t> </a:t>
            </a:r>
          </a:p>
          <a:p>
            <a:pPr marL="457200" lvl="1" indent="0">
              <a:buNone/>
            </a:pPr>
            <a:r>
              <a:rPr lang="en-US" altLang="zh-CN" sz="2400" dirty="0"/>
              <a:t>--import 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://localhost/</a:t>
            </a:r>
            <a:r>
              <a:rPr lang="en-US" altLang="zh-CN" sz="2400" dirty="0" err="1"/>
              <a:t>db</a:t>
            </a:r>
            <a:r>
              <a:rPr lang="en-US" altLang="zh-CN" sz="2400" dirty="0"/>
              <a:t> </a:t>
            </a:r>
          </a:p>
          <a:p>
            <a:pPr marL="457200" lvl="1" indent="0">
              <a:buNone/>
            </a:pPr>
            <a:r>
              <a:rPr lang="en-US" altLang="zh-CN" sz="24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2400" dirty="0"/>
              <a:t>--table employee --m </a:t>
            </a:r>
            <a:r>
              <a:rPr lang="en-US" altLang="zh-CN" sz="2400" dirty="0" smtClean="0"/>
              <a:t>1</a:t>
            </a:r>
          </a:p>
          <a:p>
            <a:r>
              <a:rPr lang="zh-CN" altLang="en-US" sz="2800" dirty="0" smtClean="0"/>
              <a:t>检验</a:t>
            </a:r>
            <a:r>
              <a:rPr lang="en-US" altLang="zh-CN" sz="2800" dirty="0" smtClean="0"/>
              <a:t>Job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-list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--list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013176"/>
            <a:ext cx="221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Inspect Job (--show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job</a:t>
            </a:r>
            <a:r>
              <a:rPr lang="zh-CN" altLang="en-US" sz="2800" dirty="0" smtClean="0"/>
              <a:t>的详细信息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--show </a:t>
            </a:r>
            <a:r>
              <a:rPr lang="en-US" altLang="zh-CN" sz="2400" dirty="0" err="1"/>
              <a:t>myjob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46958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Execute Job (--exec) </a:t>
            </a:r>
            <a:r>
              <a:rPr lang="zh-CN" altLang="en-US" sz="2800" dirty="0" smtClean="0"/>
              <a:t>执行</a:t>
            </a:r>
            <a:r>
              <a:rPr lang="en-US" altLang="zh-CN" sz="2800" dirty="0" smtClean="0"/>
              <a:t>job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--exec </a:t>
            </a:r>
            <a:r>
              <a:rPr lang="en-US" altLang="zh-CN" sz="2400" dirty="0" err="1"/>
              <a:t>myjob</a:t>
            </a:r>
            <a:r>
              <a:rPr lang="en-US" altLang="zh-CN" sz="2400" dirty="0"/>
              <a:t>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删除</a:t>
            </a:r>
            <a:r>
              <a:rPr lang="en-US" altLang="zh-CN" sz="2800" dirty="0" smtClean="0"/>
              <a:t>JOB</a:t>
            </a:r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job --delete </a:t>
            </a:r>
            <a:r>
              <a:rPr lang="en-US" altLang="zh-CN" sz="2400" dirty="0" err="1"/>
              <a:t>myjob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17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安装依赖</a:t>
            </a:r>
            <a:endParaRPr lang="en-US" altLang="zh-CN" sz="28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的类库必须在</a:t>
            </a:r>
            <a:r>
              <a:rPr lang="en-US" altLang="zh-CN" sz="2400" smtClean="0">
                <a:latin typeface="+mj-lt"/>
              </a:rPr>
              <a:t>Server</a:t>
            </a:r>
            <a:r>
              <a:rPr lang="zh-CN" altLang="en-US" sz="2400" smtClean="0">
                <a:latin typeface="+mj-lt"/>
              </a:rPr>
              <a:t>上可用，而且配置了</a:t>
            </a:r>
            <a:r>
              <a:rPr lang="en-US" altLang="zh-CN" sz="2400" smtClean="0">
                <a:latin typeface="+mj-lt"/>
              </a:rPr>
              <a:t>Namenode</a:t>
            </a:r>
            <a:r>
              <a:rPr lang="zh-CN" altLang="en-US" sz="2400" smtClean="0">
                <a:latin typeface="+mj-lt"/>
              </a:rPr>
              <a:t>和</a:t>
            </a:r>
            <a:r>
              <a:rPr lang="en-US" altLang="zh-CN" sz="2400" smtClean="0">
                <a:latin typeface="+mj-lt"/>
              </a:rPr>
              <a:t>ResourceManager</a:t>
            </a:r>
            <a:r>
              <a:rPr lang="zh-CN" altLang="en-US" sz="2400" smtClean="0">
                <a:latin typeface="+mj-lt"/>
              </a:rPr>
              <a:t>等主要服务。不需要启动服务，主要类库和配置正确即可。</a:t>
            </a:r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${sqoop_home}/server/conf/catalina.properties</a:t>
            </a:r>
            <a:r>
              <a:rPr lang="zh-CN" altLang="en-US" sz="2400" smtClean="0">
                <a:latin typeface="+mj-lt"/>
              </a:rPr>
              <a:t>文件中包含了</a:t>
            </a:r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库路径信息，可以修改</a:t>
            </a:r>
            <a:r>
              <a:rPr lang="en-US" altLang="zh-CN" sz="2400" smtClean="0">
                <a:latin typeface="+mj-lt"/>
              </a:rPr>
              <a:t>common.loader</a:t>
            </a:r>
            <a:r>
              <a:rPr lang="zh-CN" altLang="en-US" sz="2400" smtClean="0">
                <a:latin typeface="+mj-lt"/>
              </a:rPr>
              <a:t>属性进行修改。指定</a:t>
            </a:r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的所有库路径。</a:t>
            </a:r>
            <a:endParaRPr lang="en-US" altLang="zh-CN" sz="2400">
              <a:latin typeface="+mj-lt"/>
            </a:endParaRPr>
          </a:p>
          <a:p>
            <a:pPr lvl="1"/>
            <a:r>
              <a:rPr lang="zh-CN" altLang="en-US" sz="2400" smtClean="0">
                <a:latin typeface="+mj-lt"/>
              </a:rPr>
              <a:t>安装驱动包到</a:t>
            </a:r>
            <a:r>
              <a:rPr lang="en-US" altLang="zh-CN" sz="2400" smtClean="0">
                <a:latin typeface="+mj-lt"/>
              </a:rPr>
              <a:t>${sqoop_home}/lib</a:t>
            </a:r>
            <a:r>
              <a:rPr lang="zh-CN" altLang="en-US" sz="2400" smtClean="0">
                <a:latin typeface="+mj-lt"/>
              </a:rPr>
              <a:t>下</a:t>
            </a:r>
            <a:r>
              <a:rPr lang="en-US" altLang="zh-CN" sz="2400" smtClean="0">
                <a:latin typeface="+mj-lt"/>
              </a:rPr>
              <a:t/>
            </a:r>
            <a:br>
              <a:rPr lang="en-US" altLang="zh-CN" sz="2400" smtClean="0">
                <a:latin typeface="+mj-lt"/>
              </a:rPr>
            </a:br>
            <a:r>
              <a:rPr lang="zh-CN" altLang="en-US" sz="2400" smtClean="0">
                <a:latin typeface="+mj-lt"/>
              </a:rPr>
              <a:t>不兼容的原因</a:t>
            </a:r>
            <a:endParaRPr lang="en-US" altLang="zh-CN" sz="160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6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Overriding the Arguments to a Saved Job</a:t>
            </a:r>
          </a:p>
          <a:p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job --exec visits -- --verbose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6196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Sharing the </a:t>
            </a:r>
            <a:r>
              <a:rPr lang="en-US" altLang="zh-CN" sz="2800" dirty="0" err="1" smtClean="0"/>
              <a:t>Metastore</a:t>
            </a:r>
            <a:r>
              <a:rPr lang="en-US" altLang="zh-CN" sz="2800" dirty="0" smtClean="0"/>
              <a:t> Between </a:t>
            </a:r>
            <a:r>
              <a:rPr lang="en-US" altLang="zh-CN" sz="2800" dirty="0" err="1" smtClean="0"/>
              <a:t>Sqoop</a:t>
            </a:r>
            <a:r>
              <a:rPr lang="en-US" altLang="zh-CN" sz="2800" dirty="0" smtClean="0"/>
              <a:t> Clients</a:t>
            </a:r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job</a:t>
            </a:r>
          </a:p>
          <a:p>
            <a:pPr marL="457200" lvl="1" indent="0">
              <a:buNone/>
            </a:pPr>
            <a:r>
              <a:rPr lang="en-US" altLang="zh-CN" sz="2400" dirty="0"/>
              <a:t>--create visits \</a:t>
            </a:r>
          </a:p>
          <a:p>
            <a:pPr marL="457200" lvl="1" indent="0">
              <a:buNone/>
            </a:pPr>
            <a:r>
              <a:rPr lang="en-US" altLang="zh-CN" sz="2400" dirty="0"/>
              <a:t>--meta-connect </a:t>
            </a:r>
            <a:r>
              <a:rPr lang="en-US" altLang="zh-CN" sz="2400" dirty="0" err="1"/>
              <a:t>jdbc:hsqldb:hsql</a:t>
            </a:r>
            <a:r>
              <a:rPr lang="en-US" altLang="zh-CN" sz="2400" dirty="0"/>
              <a:t>://metastore.example.com:16000/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 \</a:t>
            </a:r>
          </a:p>
          <a:p>
            <a:pPr marL="457200" lvl="1" indent="0">
              <a:buNone/>
            </a:pPr>
            <a:r>
              <a:rPr lang="en-US" altLang="zh-CN" sz="2400" dirty="0"/>
              <a:t>import \</a:t>
            </a:r>
          </a:p>
          <a:p>
            <a:pPr marL="457200" lvl="1" indent="0">
              <a:buNone/>
            </a:pPr>
            <a:r>
              <a:rPr lang="en-US" altLang="zh-CN" sz="2400" dirty="0"/>
              <a:t>--table visits</a:t>
            </a:r>
          </a:p>
          <a:p>
            <a:pPr marL="457200" lvl="1" indent="0">
              <a:buNone/>
            </a:pPr>
            <a:r>
              <a:rPr lang="en-US" altLang="zh-CN" sz="2400" dirty="0"/>
              <a:t>...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4257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-</a:t>
            </a:r>
            <a:r>
              <a:rPr lang="en-US" altLang="zh-CN" sz="2800" dirty="0" err="1" smtClean="0"/>
              <a:t>codegen</a:t>
            </a:r>
            <a:r>
              <a:rPr lang="zh-CN" altLang="en-US" sz="2800" dirty="0" smtClean="0"/>
              <a:t>自动生成</a:t>
            </a:r>
            <a:r>
              <a:rPr lang="en-US" altLang="zh-CN" sz="2800" dirty="0" smtClean="0"/>
              <a:t>DAO</a:t>
            </a:r>
            <a:r>
              <a:rPr lang="zh-CN" altLang="en-US" sz="2800" dirty="0" smtClean="0"/>
              <a:t>类。语法：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codegen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codegen-args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sqoop-codegen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codegen-args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CODEGEN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codegen</a:t>
            </a:r>
            <a:r>
              <a:rPr lang="en-US" altLang="zh-CN" sz="2200" dirty="0"/>
              <a:t> </a:t>
            </a:r>
          </a:p>
          <a:p>
            <a:pPr marL="0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userdb</a:t>
            </a:r>
            <a:r>
              <a:rPr lang="en-US" altLang="zh-CN" sz="2200" dirty="0"/>
              <a:t> </a:t>
            </a:r>
          </a:p>
          <a:p>
            <a:pPr marL="0" indent="0">
              <a:buNone/>
            </a:pPr>
            <a:r>
              <a:rPr lang="en-US" altLang="zh-CN" sz="2200" dirty="0"/>
              <a:t>--username root </a:t>
            </a:r>
          </a:p>
          <a:p>
            <a:pPr marL="0" indent="0">
              <a:buNone/>
            </a:pPr>
            <a:r>
              <a:rPr lang="en-US" altLang="zh-CN" sz="2200" dirty="0"/>
              <a:t>--password 111111</a:t>
            </a:r>
          </a:p>
          <a:p>
            <a:pPr marL="0" indent="0">
              <a:buNone/>
            </a:pPr>
            <a:r>
              <a:rPr lang="en-US" altLang="zh-CN" sz="2200" dirty="0"/>
              <a:t>--table </a:t>
            </a:r>
            <a:r>
              <a:rPr lang="en-US" altLang="zh-CN" sz="2200" dirty="0" err="1" smtClean="0"/>
              <a:t>emp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检验：</a:t>
            </a:r>
            <a:endParaRPr lang="en-US" altLang="zh-CN" sz="2200" dirty="0" smtClean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CODEGEN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57" y="4394795"/>
            <a:ext cx="73914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它允许用户在相应的数据库服务器上执行用户定义的查询，并在控制台中预览</a:t>
            </a:r>
            <a:r>
              <a:rPr lang="zh-CN" altLang="en-US" sz="2800" dirty="0" smtClean="0"/>
              <a:t>结果。语法：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eval-args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sqoop-eval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eval-args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Select Query </a:t>
            </a:r>
            <a:r>
              <a:rPr lang="en-US" altLang="zh-CN" sz="2800" dirty="0" smtClean="0"/>
              <a:t>Evaluation</a:t>
            </a:r>
            <a:r>
              <a:rPr lang="zh-CN" altLang="en-US" sz="2800" dirty="0" smtClean="0"/>
              <a:t>，例：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</a:t>
            </a:r>
            <a:r>
              <a:rPr lang="en-US" altLang="zh-CN" sz="2200" dirty="0" err="1"/>
              <a:t>eval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db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2200" dirty="0"/>
              <a:t>--query “SELECT * FROM employee LIMIT 3”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7953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Insert Query </a:t>
            </a:r>
            <a:r>
              <a:rPr lang="en-US" altLang="zh-CN" sz="2800" dirty="0" smtClean="0"/>
              <a:t>Evaluation</a:t>
            </a:r>
            <a:r>
              <a:rPr lang="zh-CN" altLang="en-US" sz="2800" dirty="0" smtClean="0"/>
              <a:t>，例：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1800" dirty="0"/>
              <a:t>$ </a:t>
            </a:r>
            <a:r>
              <a:rPr lang="en-US" altLang="zh-CN" sz="1800" dirty="0" err="1"/>
              <a:t>sqoop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eval</a:t>
            </a:r>
            <a:r>
              <a:rPr lang="en-US" altLang="zh-CN" sz="1800" dirty="0"/>
              <a:t> </a:t>
            </a:r>
          </a:p>
          <a:p>
            <a:pPr marL="457200" lvl="1" indent="0">
              <a:buNone/>
            </a:pPr>
            <a:r>
              <a:rPr lang="en-US" altLang="zh-CN" sz="1800" dirty="0"/>
              <a:t>--connect 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://localhost/</a:t>
            </a:r>
            <a:r>
              <a:rPr lang="en-US" altLang="zh-CN" sz="1800" dirty="0" err="1"/>
              <a:t>db</a:t>
            </a:r>
            <a:r>
              <a:rPr lang="en-US" altLang="zh-CN" sz="1800" dirty="0"/>
              <a:t> </a:t>
            </a:r>
          </a:p>
          <a:p>
            <a:pPr marL="457200" lvl="1" indent="0">
              <a:buNone/>
            </a:pPr>
            <a:r>
              <a:rPr lang="en-US" altLang="zh-CN" sz="18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1800" dirty="0"/>
              <a:t>-e “INSERT INTO employee VALUES(1207,‘Raju’,‘UI dev’,15000,‘TP’)”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07519"/>
            <a:ext cx="6480720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Sqoop</a:t>
            </a:r>
            <a:r>
              <a:rPr lang="zh-CN" altLang="en-US" sz="2800" dirty="0" smtClean="0"/>
              <a:t>列出数据库，相当于在数据库中执行“</a:t>
            </a:r>
            <a:r>
              <a:rPr lang="en-US" altLang="zh-CN" sz="2800" dirty="0"/>
              <a:t>SHOW DATABASES </a:t>
            </a:r>
            <a:r>
              <a:rPr lang="zh-CN" altLang="en-US" sz="2800" dirty="0" smtClean="0"/>
              <a:t>”。语法：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list-databases (generic-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 (list-databases-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-list-databases (generic-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 (list-databases-</a:t>
            </a:r>
            <a:r>
              <a:rPr lang="en-US" altLang="zh-CN" sz="2200" dirty="0" err="1"/>
              <a:t>args</a:t>
            </a:r>
            <a:r>
              <a:rPr lang="en-US" altLang="zh-CN" sz="2200" dirty="0" smtClean="0"/>
              <a:t>)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list-databases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LIST-DATABASES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37112"/>
            <a:ext cx="13144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Sqoop</a:t>
            </a:r>
            <a:r>
              <a:rPr lang="zh-CN" altLang="en-US" sz="2800" dirty="0" smtClean="0"/>
              <a:t>列出数据库中包含的表，相当于数据库中执行“</a:t>
            </a:r>
            <a:r>
              <a:rPr lang="en-US" altLang="zh-CN" sz="2800" dirty="0"/>
              <a:t>SHOW </a:t>
            </a:r>
            <a:r>
              <a:rPr lang="en-US" altLang="zh-CN" sz="2800" dirty="0" smtClean="0"/>
              <a:t> TABLES </a:t>
            </a:r>
            <a:r>
              <a:rPr lang="zh-CN" altLang="en-US" sz="2800" dirty="0" smtClean="0"/>
              <a:t>”。语法：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list-tables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(list-tables-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-list-tables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(list-tables-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list-tables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userdb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LIST-TABLES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25144"/>
            <a:ext cx="1990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337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直接将数据导入</a:t>
            </a:r>
            <a:r>
              <a:rPr lang="en-US" altLang="zh-CN" sz="2800" dirty="0" smtClean="0"/>
              <a:t>Hive</a:t>
            </a:r>
            <a:r>
              <a:rPr lang="zh-CN" altLang="en-US" sz="2800" dirty="0" smtClean="0"/>
              <a:t>中 </a:t>
            </a:r>
            <a:r>
              <a:rPr lang="en-US" altLang="zh-CN" sz="2800" dirty="0" smtClean="0"/>
              <a:t>--hive-import</a:t>
            </a:r>
          </a:p>
          <a:p>
            <a:pPr marL="457200" lvl="1" indent="0">
              <a:buNone/>
            </a:pPr>
            <a:r>
              <a:rPr lang="en-US" altLang="zh-CN" sz="2200" dirty="0" err="1"/>
              <a:t>sqoop</a:t>
            </a:r>
            <a:r>
              <a:rPr lang="en-US" altLang="zh-CN" sz="2200" dirty="0"/>
              <a:t> import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dirty="0"/>
              <a:t>--hive-import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Importing Data into Hive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86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+mj-lt"/>
              </a:rPr>
              <a:t>配置</a:t>
            </a:r>
            <a:r>
              <a:rPr lang="en-US" altLang="zh-CN" sz="2800" dirty="0" smtClean="0">
                <a:latin typeface="+mj-lt"/>
              </a:rPr>
              <a:t>Path</a:t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PATH=$PATH:${</a:t>
            </a:r>
            <a:r>
              <a:rPr lang="en-US" altLang="zh-CN" sz="2800" dirty="0" err="1" smtClean="0">
                <a:latin typeface="+mj-lt"/>
              </a:rPr>
              <a:t>sqoop_home</a:t>
            </a:r>
            <a:r>
              <a:rPr lang="en-US" altLang="zh-CN" sz="2800" dirty="0" smtClean="0">
                <a:latin typeface="+mj-lt"/>
              </a:rPr>
              <a:t>}/bin</a:t>
            </a:r>
          </a:p>
          <a:p>
            <a:r>
              <a:rPr lang="zh-CN" altLang="en-US" sz="2800" dirty="0">
                <a:latin typeface="+mj-lt"/>
              </a:rPr>
              <a:t>校验</a:t>
            </a:r>
            <a:r>
              <a:rPr lang="zh-CN" altLang="en-US" sz="2800" dirty="0" smtClean="0">
                <a:latin typeface="+mj-lt"/>
              </a:rPr>
              <a:t>服务器配置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$&gt;sqoop2-tool verify</a:t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</a:t>
            </a:r>
            <a:r>
              <a:rPr lang="zh-CN" altLang="en-US" sz="2800" dirty="0" smtClean="0">
                <a:latin typeface="+mj-lt"/>
              </a:rPr>
              <a:t>输出校验结果</a:t>
            </a:r>
            <a:endParaRPr lang="en-US" altLang="zh-CN" sz="2800" dirty="0" smtClean="0">
              <a:latin typeface="+mj-lt"/>
            </a:endParaRPr>
          </a:p>
          <a:p>
            <a:r>
              <a:rPr lang="zh-CN" altLang="en-US" sz="2800" dirty="0" smtClean="0">
                <a:latin typeface="+mj-lt"/>
              </a:rPr>
              <a:t>启动服务器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err="1" smtClean="0">
                <a:latin typeface="+mj-lt"/>
              </a:rPr>
              <a:t>sqoop</a:t>
            </a:r>
            <a:r>
              <a:rPr lang="zh-CN" altLang="en-US" sz="2800" dirty="0" smtClean="0">
                <a:latin typeface="+mj-lt"/>
              </a:rPr>
              <a:t>服务器默认端口是</a:t>
            </a:r>
            <a:r>
              <a:rPr lang="en-US" altLang="zh-CN" sz="2800" dirty="0" smtClean="0">
                <a:latin typeface="+mj-lt"/>
              </a:rPr>
              <a:t>12000,12001</a:t>
            </a:r>
            <a:r>
              <a:rPr lang="zh-CN" altLang="en-US" sz="2800" dirty="0" smtClean="0">
                <a:latin typeface="+mj-lt"/>
              </a:rPr>
              <a:t>，可通过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</a:rPr>
              <a:t>server/bin/setevn.sh</a:t>
            </a:r>
            <a:r>
              <a:rPr lang="zh-CN" altLang="en-US" sz="2800" dirty="0" smtClean="0">
                <a:latin typeface="+mj-lt"/>
              </a:rPr>
              <a:t>进行修改。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$&gt;sqoop2-server start</a:t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$&gt;sqoop2-server stop</a:t>
            </a:r>
            <a:br>
              <a:rPr lang="en-US" altLang="zh-CN" sz="2800" dirty="0" smtClean="0">
                <a:latin typeface="+mj-lt"/>
              </a:rPr>
            </a:br>
            <a:endParaRPr lang="en-US" altLang="zh-CN" sz="2800" dirty="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Using Partitioned Hive </a:t>
            </a:r>
            <a:r>
              <a:rPr lang="en-US" altLang="zh-CN" sz="2800" dirty="0" smtClean="0"/>
              <a:t>Tables</a:t>
            </a:r>
          </a:p>
          <a:p>
            <a:pPr marL="457200" lvl="1" indent="0">
              <a:buNone/>
            </a:pPr>
            <a:r>
              <a:rPr lang="en-US" altLang="zh-CN" sz="2400" dirty="0"/>
              <a:t>--</a:t>
            </a:r>
            <a:r>
              <a:rPr lang="en-US" altLang="zh-CN" sz="2400" dirty="0" smtClean="0"/>
              <a:t>hive-partition-key </a:t>
            </a:r>
            <a:r>
              <a:rPr lang="zh-CN" altLang="en-US" sz="2400" dirty="0" smtClean="0"/>
              <a:t>和 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hive-partition-value</a:t>
            </a:r>
          </a:p>
          <a:p>
            <a:pPr marL="457200" lvl="1" indent="0">
              <a:buNone/>
            </a:pPr>
            <a:r>
              <a:rPr lang="en-US" altLang="zh-CN" sz="2200" dirty="0" err="1"/>
              <a:t>sqoop</a:t>
            </a:r>
            <a:r>
              <a:rPr lang="en-US" altLang="zh-CN" sz="2200" dirty="0"/>
              <a:t> import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dirty="0"/>
              <a:t>--hive-import \</a:t>
            </a:r>
          </a:p>
          <a:p>
            <a:pPr marL="457200" lvl="1" indent="0">
              <a:buNone/>
            </a:pPr>
            <a:r>
              <a:rPr lang="en-US" altLang="zh-CN" sz="2200" dirty="0"/>
              <a:t>--hive-partition-key day \</a:t>
            </a:r>
          </a:p>
          <a:p>
            <a:pPr marL="457200" lvl="1" indent="0">
              <a:buNone/>
            </a:pPr>
            <a:r>
              <a:rPr lang="en-US" altLang="zh-CN" sz="2200" dirty="0"/>
              <a:t>--hive-partition-value "2013-05-22"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Importing Data into Hive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6380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替换分隔符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删除所有的</a:t>
            </a:r>
            <a:r>
              <a:rPr lang="en-US" altLang="zh-CN" sz="2400" dirty="0"/>
              <a:t>\n, \</a:t>
            </a:r>
            <a:r>
              <a:rPr lang="en-US" altLang="zh-CN" sz="2400" dirty="0" smtClean="0"/>
              <a:t>t</a:t>
            </a:r>
            <a:r>
              <a:rPr lang="zh-CN" altLang="en-US" sz="2400" dirty="0"/>
              <a:t>和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\01 --</a:t>
            </a:r>
            <a:r>
              <a:rPr lang="en-US" altLang="zh-CN" sz="2400" dirty="0" smtClean="0"/>
              <a:t>hive-</a:t>
            </a:r>
            <a:r>
              <a:rPr lang="en-US" altLang="zh-CN" sz="2400" dirty="0" err="1" smtClean="0"/>
              <a:t>dropimport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delims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err="1"/>
              <a:t>sqoop</a:t>
            </a:r>
            <a:r>
              <a:rPr lang="en-US" altLang="zh-CN" sz="2200" dirty="0"/>
              <a:t> import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dirty="0"/>
              <a:t>--hive-import \</a:t>
            </a:r>
          </a:p>
          <a:p>
            <a:pPr marL="457200" lvl="1" indent="0">
              <a:buNone/>
            </a:pPr>
            <a:r>
              <a:rPr lang="en-US" altLang="zh-CN" sz="2200" b="1" dirty="0"/>
              <a:t>--hive-drop-import-</a:t>
            </a:r>
            <a:r>
              <a:rPr lang="en-US" altLang="zh-CN" sz="2200" b="1" dirty="0" err="1"/>
              <a:t>delims</a:t>
            </a:r>
            <a:endParaRPr lang="zh-CN" altLang="en-US" sz="2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Importing Data into Hive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638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替换分隔符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替换所有的</a:t>
            </a:r>
            <a:r>
              <a:rPr lang="en-US" altLang="zh-CN" sz="2400" dirty="0" smtClean="0"/>
              <a:t>\</a:t>
            </a:r>
            <a:r>
              <a:rPr lang="en-US" altLang="zh-CN" sz="2400" dirty="0"/>
              <a:t>n, \</a:t>
            </a:r>
            <a:r>
              <a:rPr lang="en-US" altLang="zh-CN" sz="2400" dirty="0" smtClean="0"/>
              <a:t>t</a:t>
            </a:r>
            <a:r>
              <a:rPr lang="zh-CN" altLang="en-US" sz="2400" dirty="0"/>
              <a:t>和</a:t>
            </a:r>
            <a:r>
              <a:rPr lang="en-US" altLang="zh-CN" sz="2400" dirty="0" smtClean="0"/>
              <a:t> \01</a:t>
            </a:r>
          </a:p>
          <a:p>
            <a:pPr marL="457200" lvl="1" indent="0">
              <a:buNone/>
            </a:pPr>
            <a:r>
              <a:rPr lang="en-US" altLang="zh-CN" sz="2200" dirty="0" err="1"/>
              <a:t>sqoop</a:t>
            </a:r>
            <a:r>
              <a:rPr lang="en-US" altLang="zh-CN" sz="2200" dirty="0"/>
              <a:t> import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dirty="0"/>
              <a:t>--hive-import \</a:t>
            </a:r>
          </a:p>
          <a:p>
            <a:pPr marL="457200" lvl="1" indent="0">
              <a:buNone/>
            </a:pPr>
            <a:r>
              <a:rPr lang="en-US" altLang="zh-CN" sz="2200" b="1" dirty="0"/>
              <a:t>--hive-</a:t>
            </a:r>
            <a:r>
              <a:rPr lang="en-US" altLang="zh-CN" sz="2200" b="1" dirty="0" err="1"/>
              <a:t>delims</a:t>
            </a:r>
            <a:r>
              <a:rPr lang="en-US" altLang="zh-CN" sz="2200" b="1" dirty="0"/>
              <a:t>-replacement</a:t>
            </a:r>
            <a:r>
              <a:rPr lang="en-US" altLang="zh-CN" sz="2200" dirty="0"/>
              <a:t> "SPECIAL"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Importing Data into Hive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86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使用正确的</a:t>
            </a:r>
            <a:r>
              <a:rPr lang="en-US" altLang="zh-CN" sz="2800" dirty="0" smtClean="0"/>
              <a:t>NULL</a:t>
            </a:r>
          </a:p>
          <a:p>
            <a:pPr marL="457200" lvl="1" indent="0">
              <a:buNone/>
            </a:pPr>
            <a:r>
              <a:rPr lang="en-US" altLang="zh-CN" sz="2200" dirty="0" err="1"/>
              <a:t>sqoop</a:t>
            </a:r>
            <a:r>
              <a:rPr lang="en-US" altLang="zh-CN" sz="2200" dirty="0"/>
              <a:t> import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dirty="0"/>
              <a:t>--hive-import \</a:t>
            </a:r>
          </a:p>
          <a:p>
            <a:pPr marL="457200" lvl="1" indent="0">
              <a:buNone/>
            </a:pPr>
            <a:r>
              <a:rPr lang="en-US" altLang="zh-CN" sz="2200" b="1" dirty="0"/>
              <a:t>--null-string </a:t>
            </a:r>
            <a:r>
              <a:rPr lang="en-US" altLang="zh-CN" sz="2200" dirty="0"/>
              <a:t>'\\N' \</a:t>
            </a:r>
          </a:p>
          <a:p>
            <a:pPr marL="457200" lvl="1" indent="0">
              <a:buNone/>
            </a:pPr>
            <a:r>
              <a:rPr lang="en-US" altLang="zh-CN" sz="2200" b="1" dirty="0"/>
              <a:t>--null-non-string </a:t>
            </a:r>
            <a:r>
              <a:rPr lang="en-US" altLang="zh-CN" sz="2200" dirty="0"/>
              <a:t>'\\N'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Importing Data into Hive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6380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数据导入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 </a:t>
            </a:r>
          </a:p>
          <a:p>
            <a:pPr marL="457200" lvl="1" indent="0">
              <a:buNone/>
            </a:pPr>
            <a:r>
              <a:rPr lang="en-US" altLang="zh-CN" sz="2400" dirty="0"/>
              <a:t>--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-table and --</a:t>
            </a:r>
            <a:r>
              <a:rPr lang="en-US" altLang="zh-CN" sz="2400" dirty="0" smtClean="0"/>
              <a:t>column-family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sqoop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import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dirty="0"/>
              <a:t>--</a:t>
            </a:r>
            <a:r>
              <a:rPr lang="en-US" altLang="zh-CN" sz="2200" dirty="0" err="1"/>
              <a:t>hbase</a:t>
            </a:r>
            <a:r>
              <a:rPr lang="en-US" altLang="zh-CN" sz="2200" dirty="0"/>
              <a:t>-table cities \</a:t>
            </a:r>
          </a:p>
          <a:p>
            <a:pPr marL="457200" lvl="1" indent="0">
              <a:buNone/>
            </a:pPr>
            <a:r>
              <a:rPr lang="en-US" altLang="zh-CN" sz="2200" dirty="0"/>
              <a:t>--column-family world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Importing Data into 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453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将所有行导入</a:t>
            </a:r>
            <a:r>
              <a:rPr lang="en-US" altLang="zh-CN" sz="2800" dirty="0" err="1" smtClean="0"/>
              <a:t>HBase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sqoop.hbase.add.row.key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err="1"/>
              <a:t>sqoop</a:t>
            </a:r>
            <a:r>
              <a:rPr lang="en-US" altLang="zh-CN" sz="2200" dirty="0"/>
              <a:t> import \</a:t>
            </a:r>
          </a:p>
          <a:p>
            <a:pPr marL="457200" lvl="1" indent="0">
              <a:buNone/>
            </a:pPr>
            <a:r>
              <a:rPr lang="en-US" altLang="zh-CN" sz="2200" dirty="0"/>
              <a:t>-</a:t>
            </a:r>
            <a:r>
              <a:rPr lang="en-US" altLang="zh-CN" sz="2200" dirty="0" err="1"/>
              <a:t>Dsqoop.hbase.add.row.key</a:t>
            </a:r>
            <a:r>
              <a:rPr lang="en-US" altLang="zh-CN" sz="2200" dirty="0"/>
              <a:t>=true \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://mysql.example.com/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--username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--password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\</a:t>
            </a:r>
          </a:p>
          <a:p>
            <a:pPr marL="457200" lvl="1" indent="0">
              <a:buNone/>
            </a:pPr>
            <a:r>
              <a:rPr lang="en-US" altLang="zh-CN" sz="22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200" dirty="0"/>
              <a:t>--</a:t>
            </a:r>
            <a:r>
              <a:rPr lang="en-US" altLang="zh-CN" sz="2200" dirty="0" err="1"/>
              <a:t>hbase</a:t>
            </a:r>
            <a:r>
              <a:rPr lang="en-US" altLang="zh-CN" sz="2200" dirty="0"/>
              <a:t>-table cities \</a:t>
            </a:r>
          </a:p>
          <a:p>
            <a:pPr marL="457200" lvl="1" indent="0">
              <a:buNone/>
            </a:pPr>
            <a:r>
              <a:rPr lang="en-US" altLang="zh-CN" sz="2200" dirty="0"/>
              <a:t>--column-family world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Importing Data into 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1649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提升导入</a:t>
            </a:r>
            <a:r>
              <a:rPr lang="en-US" altLang="zh-CN" sz="2800" dirty="0" err="1" smtClean="0"/>
              <a:t>HBase</a:t>
            </a:r>
            <a:r>
              <a:rPr lang="zh-CN" altLang="en-US" sz="2800" dirty="0" smtClean="0"/>
              <a:t>的性能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在导入数据前创建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表，使用</a:t>
            </a:r>
            <a:r>
              <a:rPr lang="en-US" altLang="zh-CN" sz="2400" dirty="0"/>
              <a:t>NUMREGIONS</a:t>
            </a:r>
            <a:r>
              <a:rPr lang="zh-CN" altLang="en-US" sz="2400" dirty="0" smtClean="0"/>
              <a:t>指导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创建更多</a:t>
            </a:r>
            <a:r>
              <a:rPr lang="en-US" altLang="zh-CN" sz="2400" dirty="0" smtClean="0"/>
              <a:t>regions</a:t>
            </a:r>
            <a:r>
              <a:rPr lang="zh-CN" altLang="en-US" sz="2400" dirty="0" smtClean="0"/>
              <a:t>。例：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hbase</a:t>
            </a:r>
            <a:r>
              <a:rPr lang="en-US" altLang="zh-CN" sz="2200" dirty="0"/>
              <a:t>&gt; create 'cities', 'world', {NUMREGIONS =&gt; 20, SPLITALGO =&gt; '</a:t>
            </a:r>
            <a:r>
              <a:rPr lang="en-US" altLang="zh-CN" sz="2200" dirty="0" err="1"/>
              <a:t>HexStringSplit</a:t>
            </a:r>
            <a:r>
              <a:rPr lang="en-US" altLang="zh-CN" sz="2200" dirty="0"/>
              <a:t>'}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Importing Data into 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16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smtClean="0">
                <a:latin typeface="+mj-lt"/>
              </a:rPr>
              <a:t>Sqoop Client</a:t>
            </a:r>
            <a:r>
              <a:rPr lang="zh-CN" altLang="en-US" sz="2800" smtClean="0">
                <a:latin typeface="+mj-lt"/>
              </a:rPr>
              <a:t>不需要特别的安装和配置</a:t>
            </a:r>
            <a:endParaRPr lang="en-US" altLang="zh-CN" sz="2800" smtClean="0">
              <a:latin typeface="+mj-lt"/>
            </a:endParaRPr>
          </a:p>
          <a:p>
            <a:pPr marL="0" indent="0">
              <a:buNone/>
            </a:pPr>
            <a:r>
              <a:rPr lang="zh-CN" altLang="en-US" sz="2800" smtClean="0">
                <a:latin typeface="+mj-lt"/>
              </a:rPr>
              <a:t>只要解压即可。</a:t>
            </a:r>
            <a:endParaRPr lang="en-US" altLang="zh-CN" sz="2800" smtClean="0">
              <a:latin typeface="+mj-lt"/>
            </a:endParaRPr>
          </a:p>
          <a:p>
            <a:r>
              <a:rPr lang="zh-CN" altLang="en-US" sz="2800" smtClean="0">
                <a:latin typeface="+mj-lt"/>
              </a:rPr>
              <a:t>启动</a:t>
            </a:r>
            <a:r>
              <a:rPr lang="en-US" altLang="zh-CN" sz="2800" smtClean="0">
                <a:latin typeface="+mj-lt"/>
              </a:rPr>
              <a:t>sqoop2-client  shell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$&gt;sqoop2-shell</a:t>
            </a:r>
          </a:p>
          <a:p>
            <a:pPr marL="0" indent="0">
              <a:buNone/>
            </a:pP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smtClean="0">
                <a:latin typeface="+mj-lt"/>
              </a:rPr>
              <a:t>Client</a:t>
            </a:r>
            <a:r>
              <a:rPr lang="zh-CN" altLang="en-US" sz="2800" smtClean="0">
                <a:latin typeface="+mj-lt"/>
              </a:rPr>
              <a:t>可以两种模式运行，交互式和批处理方式。当前批处理模式不支持</a:t>
            </a:r>
            <a:r>
              <a:rPr lang="en-US" altLang="zh-CN" sz="2800" smtClean="0">
                <a:latin typeface="+mj-lt"/>
              </a:rPr>
              <a:t>create</a:t>
            </a:r>
            <a:r>
              <a:rPr lang="zh-CN" altLang="en-US" sz="2800" smtClean="0">
                <a:latin typeface="+mj-lt"/>
              </a:rPr>
              <a:t>、</a:t>
            </a:r>
            <a:r>
              <a:rPr lang="en-US" altLang="zh-CN" sz="2800" smtClean="0">
                <a:latin typeface="+mj-lt"/>
              </a:rPr>
              <a:t>update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clone</a:t>
            </a:r>
            <a:r>
              <a:rPr lang="zh-CN" altLang="en-US" sz="2800" smtClean="0">
                <a:latin typeface="+mj-lt"/>
              </a:rPr>
              <a:t>命令。</a:t>
            </a:r>
            <a:endParaRPr lang="en-US" altLang="zh-CN" sz="2800" smtClean="0">
              <a:latin typeface="+mj-lt"/>
            </a:endParaRPr>
          </a:p>
          <a:p>
            <a:pPr marL="0" indent="0">
              <a:buNone/>
            </a:pPr>
            <a:r>
              <a:rPr lang="zh-CN" altLang="en-US" sz="2800" smtClean="0">
                <a:latin typeface="+mj-lt"/>
              </a:rPr>
              <a:t>交互模式支持所有可用命令。</a:t>
            </a:r>
            <a:endParaRPr lang="en-US" altLang="zh-CN" sz="2800" smtClean="0">
              <a:latin typeface="+mj-lt"/>
            </a:endParaRPr>
          </a:p>
          <a:p>
            <a:r>
              <a:rPr lang="zh-CN" altLang="en-US" sz="2800" smtClean="0">
                <a:latin typeface="+mj-lt"/>
              </a:rPr>
              <a:t>使用脚本进行批处理模式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$&gt;sqoop2-shell /x/x/x/demo.sqoop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[demo.sqoop]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000"/>
              <a:t># Specify company server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set server --</a:t>
            </a:r>
            <a:r>
              <a:rPr lang="en-US" altLang="zh-CN" sz="2000"/>
              <a:t>host </a:t>
            </a:r>
            <a:r>
              <a:rPr lang="en-US" altLang="zh-CN" sz="2000" smtClean="0"/>
              <a:t>s0 </a:t>
            </a:r>
            <a:br>
              <a:rPr lang="en-US" altLang="zh-CN" sz="2000" smtClean="0"/>
            </a:br>
            <a:r>
              <a:rPr lang="en-US" altLang="zh-CN" sz="2000" smtClean="0"/>
              <a:t># </a:t>
            </a:r>
            <a:r>
              <a:rPr lang="en-US" altLang="zh-CN" sz="2000"/>
              <a:t>Executing given job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start </a:t>
            </a:r>
            <a:r>
              <a:rPr lang="en-US" altLang="zh-CN" sz="2000"/>
              <a:t>job --jid 1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6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11487</TotalTime>
  <Words>2385</Words>
  <Application>Microsoft Office PowerPoint</Application>
  <PresentationFormat>全屏显示(4:3)</PresentationFormat>
  <Paragraphs>530</Paragraphs>
  <Slides>76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1_Office 主题</vt:lpstr>
      <vt:lpstr>PowerPoint 演示文稿</vt:lpstr>
      <vt:lpstr>Sqoop简介</vt:lpstr>
      <vt:lpstr>Sqoop概述</vt:lpstr>
      <vt:lpstr>Sqoop安装</vt:lpstr>
      <vt:lpstr>Sqoop Server安装</vt:lpstr>
      <vt:lpstr>Sqoop Server安装</vt:lpstr>
      <vt:lpstr>Sqoop Server安装</vt:lpstr>
      <vt:lpstr>Sqoop Client安装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Sqoop如何工作？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Incremental Import </vt:lpstr>
      <vt:lpstr>Sqoop Incremental Import</vt:lpstr>
      <vt:lpstr>Sqoop Incremental Import</vt:lpstr>
      <vt:lpstr>Sqoop Incremental Import</vt:lpstr>
      <vt:lpstr>Sqoop Incremental Import</vt:lpstr>
      <vt:lpstr>Sqoop Incremental Import</vt:lpstr>
      <vt:lpstr>Sqoop Incremental Import</vt:lpstr>
      <vt:lpstr>Sqoop IMPORT-ALL-TABLES</vt:lpstr>
      <vt:lpstr>Free-Form Query Import</vt:lpstr>
      <vt:lpstr>Free-Form Query Import</vt:lpstr>
      <vt:lpstr>Free-Form Query Import</vt:lpstr>
      <vt:lpstr>Free-Form Query Import</vt:lpstr>
      <vt:lpstr>Sqoop EXPORT</vt:lpstr>
      <vt:lpstr>Sqoop EXPORT</vt:lpstr>
      <vt:lpstr>Sqoop EXPORT</vt:lpstr>
      <vt:lpstr>Sqoop EXPORT</vt:lpstr>
      <vt:lpstr>Sqoop EXPORT</vt:lpstr>
      <vt:lpstr>Sqoop EXPORT</vt:lpstr>
      <vt:lpstr>Sqoop EXPORT</vt:lpstr>
      <vt:lpstr>Sqoop EXPORT</vt:lpstr>
      <vt:lpstr>Sqoop EXPORT</vt:lpstr>
      <vt:lpstr>Sqoop EXPORT</vt:lpstr>
      <vt:lpstr>SQOOP JOB</vt:lpstr>
      <vt:lpstr>SQOOP JOB</vt:lpstr>
      <vt:lpstr>SQOOP JOB</vt:lpstr>
      <vt:lpstr>SQOOP JOB</vt:lpstr>
      <vt:lpstr>SQOOP JOB</vt:lpstr>
      <vt:lpstr>SQOOP JOB</vt:lpstr>
      <vt:lpstr>SQOOP JOB</vt:lpstr>
      <vt:lpstr>CODEGEN</vt:lpstr>
      <vt:lpstr>CODEGEN</vt:lpstr>
      <vt:lpstr>EVAL</vt:lpstr>
      <vt:lpstr>EVAL</vt:lpstr>
      <vt:lpstr>EVAL</vt:lpstr>
      <vt:lpstr>LIST-DATABASES</vt:lpstr>
      <vt:lpstr>LIST-TABLES</vt:lpstr>
      <vt:lpstr>Importing Data into Hive</vt:lpstr>
      <vt:lpstr>Importing Data into Hive</vt:lpstr>
      <vt:lpstr>Importing Data into Hive</vt:lpstr>
      <vt:lpstr>Importing Data into Hive</vt:lpstr>
      <vt:lpstr>Importing Data into Hive</vt:lpstr>
      <vt:lpstr>Importing Data into HBase</vt:lpstr>
      <vt:lpstr>Importing Data into HBase</vt:lpstr>
      <vt:lpstr>Importing Data into HBase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2421</cp:revision>
  <dcterms:created xsi:type="dcterms:W3CDTF">2015-10-23T02:45:43Z</dcterms:created>
  <dcterms:modified xsi:type="dcterms:W3CDTF">2016-03-26T11:21:50Z</dcterms:modified>
</cp:coreProperties>
</file>