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8"/>
  </p:notesMasterIdLst>
  <p:sldIdLst>
    <p:sldId id="261" r:id="rId2"/>
    <p:sldId id="262" r:id="rId3"/>
    <p:sldId id="263" r:id="rId4"/>
    <p:sldId id="264" r:id="rId5"/>
    <p:sldId id="265" r:id="rId6"/>
    <p:sldId id="266" r:id="rId7"/>
    <p:sldId id="267" r:id="rId8"/>
    <p:sldId id="268" r:id="rId9"/>
    <p:sldId id="269" r:id="rId10"/>
    <p:sldId id="270" r:id="rId11"/>
    <p:sldId id="272" r:id="rId12"/>
    <p:sldId id="273" r:id="rId13"/>
    <p:sldId id="274" r:id="rId14"/>
    <p:sldId id="275" r:id="rId15"/>
    <p:sldId id="276" r:id="rId16"/>
    <p:sldId id="277" r:id="rId17"/>
    <p:sldId id="278" r:id="rId18"/>
    <p:sldId id="280"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7" r:id="rId36"/>
    <p:sldId id="296" r:id="rId37"/>
    <p:sldId id="298" r:id="rId38"/>
    <p:sldId id="301" r:id="rId39"/>
    <p:sldId id="299" r:id="rId40"/>
    <p:sldId id="302" r:id="rId41"/>
    <p:sldId id="303" r:id="rId42"/>
    <p:sldId id="300" r:id="rId43"/>
    <p:sldId id="304" r:id="rId44"/>
    <p:sldId id="306" r:id="rId45"/>
    <p:sldId id="307" r:id="rId46"/>
    <p:sldId id="308" r:id="rId47"/>
    <p:sldId id="305" r:id="rId48"/>
    <p:sldId id="309" r:id="rId49"/>
    <p:sldId id="310" r:id="rId50"/>
    <p:sldId id="311" r:id="rId51"/>
    <p:sldId id="313" r:id="rId52"/>
    <p:sldId id="317" r:id="rId53"/>
    <p:sldId id="314" r:id="rId54"/>
    <p:sldId id="315" r:id="rId55"/>
    <p:sldId id="316" r:id="rId56"/>
    <p:sldId id="318"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32D5B"/>
    <a:srgbClr val="DAA600"/>
    <a:srgbClr val="86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1838" autoAdjust="0"/>
    <p:restoredTop sz="86372" autoAdjust="0"/>
  </p:normalViewPr>
  <p:slideViewPr>
    <p:cSldViewPr>
      <p:cViewPr>
        <p:scale>
          <a:sx n="75" d="100"/>
          <a:sy n="75" d="100"/>
        </p:scale>
        <p:origin x="-342" y="-1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22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 Type="http://schemas.openxmlformats.org/officeDocument/2006/relationships/slide" Target="slides/slide5.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8FEF9-167E-479C-9D1C-C0CF94BC63D4}" type="datetimeFigureOut">
              <a:rPr lang="zh-CN" altLang="en-US" smtClean="0"/>
              <a:t>2016/3/22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F1B44-6939-4B22-B706-197F24F6500B}" type="slidenum">
              <a:rPr lang="zh-CN" altLang="en-US" smtClean="0"/>
              <a:t>‹#›</a:t>
            </a:fld>
            <a:endParaRPr lang="zh-CN" altLang="en-US"/>
          </a:p>
        </p:txBody>
      </p:sp>
    </p:spTree>
    <p:extLst>
      <p:ext uri="{BB962C8B-B14F-4D97-AF65-F5344CB8AC3E}">
        <p14:creationId xmlns:p14="http://schemas.microsoft.com/office/powerpoint/2010/main" val="3792789986"/>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Courier New" pitchFamily="49" charset="0"/>
        <a:ea typeface="+mn-ea"/>
        <a:cs typeface="Courier New" pitchFamily="49" charset="0"/>
      </a:defRPr>
    </a:lvl1pPr>
    <a:lvl2pPr marL="457200" algn="l" defTabSz="914400" rtl="0" eaLnBrk="1" latinLnBrk="0" hangingPunct="1">
      <a:defRPr sz="1000" kern="1200">
        <a:solidFill>
          <a:schemeClr val="tx1"/>
        </a:solidFill>
        <a:latin typeface="Courier New" pitchFamily="49" charset="0"/>
        <a:ea typeface="+mn-ea"/>
        <a:cs typeface="Courier New" pitchFamily="49" charset="0"/>
      </a:defRPr>
    </a:lvl2pPr>
    <a:lvl3pPr marL="914400" algn="l" defTabSz="914400" rtl="0" eaLnBrk="1" latinLnBrk="0" hangingPunct="1">
      <a:defRPr sz="1000" kern="1200">
        <a:solidFill>
          <a:schemeClr val="tx1"/>
        </a:solidFill>
        <a:latin typeface="Courier New" pitchFamily="49" charset="0"/>
        <a:ea typeface="+mn-ea"/>
        <a:cs typeface="Courier New" pitchFamily="49" charset="0"/>
      </a:defRPr>
    </a:lvl3pPr>
    <a:lvl4pPr marL="1371600" algn="l" defTabSz="914400" rtl="0" eaLnBrk="1" latinLnBrk="0" hangingPunct="1">
      <a:defRPr sz="1000" kern="1200">
        <a:solidFill>
          <a:schemeClr val="tx1"/>
        </a:solidFill>
        <a:latin typeface="Courier New" pitchFamily="49" charset="0"/>
        <a:ea typeface="+mn-ea"/>
        <a:cs typeface="Courier New" pitchFamily="49" charset="0"/>
      </a:defRPr>
    </a:lvl4pPr>
    <a:lvl5pPr marL="1828800" algn="l" defTabSz="914400" rtl="0" eaLnBrk="1" latinLnBrk="0" hangingPunct="1">
      <a:defRPr sz="1000" kern="1200">
        <a:solidFill>
          <a:schemeClr val="tx1"/>
        </a:solidFill>
        <a:latin typeface="Courier New" pitchFamily="49" charset="0"/>
        <a:ea typeface="+mn-ea"/>
        <a:cs typeface="Courier New" pitchFamily="49"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dirty="0" smtClean="0">
                <a:solidFill>
                  <a:schemeClr val="tx1"/>
                </a:solidFill>
                <a:latin typeface="Courier New" pitchFamily="49" charset="0"/>
                <a:ea typeface="+mn-ea"/>
                <a:cs typeface="Courier New" pitchFamily="49" charset="0"/>
              </a:rPr>
              <a:t>package </a:t>
            </a:r>
            <a:r>
              <a:rPr lang="en-US" altLang="zh-CN" sz="1000" b="0" i="0" u="none" strike="noStrike" kern="1200" baseline="0" dirty="0" err="1" smtClean="0">
                <a:solidFill>
                  <a:schemeClr val="tx1"/>
                </a:solidFill>
                <a:latin typeface="Courier New" pitchFamily="49" charset="0"/>
                <a:ea typeface="+mn-ea"/>
                <a:cs typeface="Courier New" pitchFamily="49" charset="0"/>
              </a:rPr>
              <a:t>test.kafka</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java.util.Properties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kafka.javaapi.producer.Producer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kafka.producer.KeyedMessage</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kafka.producer.ProducerConfig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endParaRPr lang="en-US" altLang="zh-CN" sz="1000" b="0" i="0" u="none" strike="noStrike" kern="1200" baseline="0" dirty="0" smtClean="0">
              <a:solidFill>
                <a:schemeClr val="tx1"/>
              </a:solidFill>
              <a:latin typeface="Courier New" pitchFamily="49" charset="0"/>
              <a:ea typeface="+mn-ea"/>
              <a:cs typeface="Courier New" pitchFamily="49" charset="0"/>
            </a:endParaRPr>
          </a:p>
          <a:p>
            <a:r>
              <a:rPr lang="en-US" altLang="zh-CN" sz="1000" b="0" i="0" u="none" strike="noStrike" kern="1200" baseline="0" dirty="0" smtClean="0">
                <a:solidFill>
                  <a:schemeClr val="tx1"/>
                </a:solidFill>
                <a:latin typeface="Courier New" pitchFamily="49" charset="0"/>
                <a:ea typeface="+mn-ea"/>
                <a:cs typeface="Courier New" pitchFamily="49" charset="0"/>
              </a:rPr>
              <a:t>public class </a:t>
            </a:r>
            <a:r>
              <a:rPr lang="en-US" altLang="zh-CN" sz="1000" b="0" i="0" u="none" strike="noStrike" kern="1200" baseline="0" dirty="0" err="1" smtClean="0">
                <a:solidFill>
                  <a:schemeClr val="tx1"/>
                </a:solidFill>
                <a:latin typeface="Courier New" pitchFamily="49" charset="0"/>
                <a:ea typeface="+mn-ea"/>
                <a:cs typeface="Courier New" pitchFamily="49" charset="0"/>
              </a:rPr>
              <a:t>SimpleProducer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private static Producer&lt;Integer, String&gt; producer;</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private final Properties props = new Properties();</a:t>
            </a:r>
          </a:p>
          <a:p>
            <a:pPr lvl="1"/>
            <a:endParaRPr lang="en-US" altLang="zh-CN" sz="1000" b="0" i="0" u="none" strike="noStrike" kern="1200" baseline="0" dirty="0" smtClean="0">
              <a:solidFill>
                <a:schemeClr val="tx1"/>
              </a:solidFill>
              <a:latin typeface="Courier New" pitchFamily="49" charset="0"/>
              <a:ea typeface="+mn-ea"/>
              <a:cs typeface="Courier New" pitchFamily="49" charset="0"/>
            </a:endParaRPr>
          </a:p>
          <a:p>
            <a:pPr lvl="1"/>
            <a:r>
              <a:rPr lang="en-US" altLang="zh-CN" sz="1000" b="0" i="0" u="none" strike="noStrike" kern="1200" baseline="0" dirty="0" smtClean="0">
                <a:solidFill>
                  <a:schemeClr val="tx1"/>
                </a:solidFill>
                <a:latin typeface="Courier New" pitchFamily="49" charset="0"/>
                <a:ea typeface="+mn-ea"/>
                <a:cs typeface="Courier New" pitchFamily="49" charset="0"/>
              </a:rPr>
              <a:t>public </a:t>
            </a:r>
            <a:r>
              <a:rPr lang="en-US" altLang="zh-CN" sz="1000" b="0" i="0" u="none" strike="noStrike" kern="1200" baseline="0" dirty="0" err="1" smtClean="0">
                <a:solidFill>
                  <a:schemeClr val="tx1"/>
                </a:solidFill>
                <a:latin typeface="Courier New" pitchFamily="49" charset="0"/>
                <a:ea typeface="+mn-ea"/>
                <a:cs typeface="Courier New" pitchFamily="49" charset="0"/>
              </a:rPr>
              <a:t>SimpleProducer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broker.list</a:t>
            </a:r>
            <a:r>
              <a:rPr lang="en-US" altLang="zh-CN" sz="1000" b="0" i="0" u="none" strike="noStrike" kern="1200" baseline="0" dirty="0" smtClean="0">
                <a:solidFill>
                  <a:schemeClr val="tx1"/>
                </a:solidFill>
                <a:latin typeface="Courier New" pitchFamily="49" charset="0"/>
                <a:ea typeface="+mn-ea"/>
                <a:cs typeface="Courier New" pitchFamily="49" charset="0"/>
              </a:rPr>
              <a:t>", "localhost:9092");</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serializer.class</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kafka.serializer.StringEncoder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request.required.acks</a:t>
            </a:r>
            <a:r>
              <a:rPr lang="en-US" altLang="zh-CN" sz="1000" b="0" i="0" u="none" strike="noStrike" kern="1200" baseline="0" dirty="0" smtClean="0">
                <a:solidFill>
                  <a:schemeClr val="tx1"/>
                </a:solidFill>
                <a:latin typeface="Courier New" pitchFamily="49" charset="0"/>
                <a:ea typeface="+mn-ea"/>
                <a:cs typeface="Courier New" pitchFamily="49" charset="0"/>
              </a:rPr>
              <a:t>", "1");</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producer = new Producer&lt;Integer, String&gt;(new </a:t>
            </a:r>
            <a:r>
              <a:rPr lang="en-US" altLang="zh-CN" sz="1000" b="0" i="0" u="none" strike="noStrike" kern="1200" baseline="0" dirty="0" err="1" smtClean="0">
                <a:solidFill>
                  <a:schemeClr val="tx1"/>
                </a:solidFill>
                <a:latin typeface="Courier New" pitchFamily="49" charset="0"/>
                <a:ea typeface="+mn-ea"/>
                <a:cs typeface="Courier New" pitchFamily="49" charset="0"/>
              </a:rPr>
              <a:t>ProducerConfig</a:t>
            </a:r>
            <a:r>
              <a:rPr lang="en-US" altLang="zh-CN" sz="1000" b="0" i="0" u="none" strike="noStrike" kern="1200" baseline="0" dirty="0" smtClean="0">
                <a:solidFill>
                  <a:schemeClr val="tx1"/>
                </a:solidFill>
                <a:latin typeface="Courier New" pitchFamily="49" charset="0"/>
                <a:ea typeface="+mn-ea"/>
                <a:cs typeface="Courier New" pitchFamily="49" charset="0"/>
              </a:rPr>
              <a:t>(props));</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a:t>
            </a:r>
          </a:p>
          <a:p>
            <a:endParaRPr lang="en-US" altLang="zh-CN" sz="1000" b="0" i="0" u="none" strike="noStrike" kern="1200" baseline="0" dirty="0" smtClean="0">
              <a:solidFill>
                <a:schemeClr val="tx1"/>
              </a:solidFill>
              <a:latin typeface="Courier New" pitchFamily="49" charset="0"/>
              <a:ea typeface="+mn-ea"/>
              <a:cs typeface="Courier New" pitchFamily="49" charset="0"/>
            </a:endParaRPr>
          </a:p>
          <a:p>
            <a:pPr lvl="1"/>
            <a:r>
              <a:rPr lang="en-US" altLang="zh-CN" sz="1000" b="0" i="0" u="none" strike="noStrike" kern="1200" baseline="0" dirty="0" smtClean="0">
                <a:solidFill>
                  <a:schemeClr val="tx1"/>
                </a:solidFill>
                <a:latin typeface="Courier New" pitchFamily="49" charset="0"/>
                <a:ea typeface="+mn-ea"/>
                <a:cs typeface="Courier New" pitchFamily="49" charset="0"/>
              </a:rPr>
              <a:t>public static void main(String[]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SimpleProducer</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sp</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SimpleProducer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String topic = (String)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[0];</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String </a:t>
            </a:r>
            <a:r>
              <a:rPr lang="en-US" altLang="zh-CN" sz="1000" b="0" i="0" u="none" strike="noStrike" kern="1200" baseline="0" dirty="0" err="1" smtClean="0">
                <a:solidFill>
                  <a:schemeClr val="tx1"/>
                </a:solidFill>
                <a:latin typeface="Courier New" pitchFamily="49" charset="0"/>
                <a:ea typeface="+mn-ea"/>
                <a:cs typeface="Courier New" pitchFamily="49" charset="0"/>
              </a:rPr>
              <a:t>messageStr</a:t>
            </a:r>
            <a:r>
              <a:rPr lang="en-US" altLang="zh-CN" sz="1000" b="0" i="0" u="none" strike="noStrike" kern="1200" baseline="0" dirty="0" smtClean="0">
                <a:solidFill>
                  <a:schemeClr val="tx1"/>
                </a:solidFill>
                <a:latin typeface="Courier New" pitchFamily="49" charset="0"/>
                <a:ea typeface="+mn-ea"/>
                <a:cs typeface="Courier New" pitchFamily="49" charset="0"/>
              </a:rPr>
              <a:t> = (String)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[1];</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KeyedMessage</a:t>
            </a:r>
            <a:r>
              <a:rPr lang="en-US" altLang="zh-CN" sz="1000" b="0" i="0" u="none" strike="noStrike" kern="1200" baseline="0" dirty="0" smtClean="0">
                <a:solidFill>
                  <a:schemeClr val="tx1"/>
                </a:solidFill>
                <a:latin typeface="Courier New" pitchFamily="49" charset="0"/>
                <a:ea typeface="+mn-ea"/>
                <a:cs typeface="Courier New" pitchFamily="49" charset="0"/>
              </a:rPr>
              <a:t>&lt;Integer, String&gt; data = new </a:t>
            </a:r>
            <a:r>
              <a:rPr lang="en-US" altLang="zh-CN" sz="1000" b="0" i="0" u="none" strike="noStrike" kern="1200" baseline="0" dirty="0" err="1" smtClean="0">
                <a:solidFill>
                  <a:schemeClr val="tx1"/>
                </a:solidFill>
                <a:latin typeface="Courier New" pitchFamily="49" charset="0"/>
                <a:ea typeface="+mn-ea"/>
                <a:cs typeface="Courier New" pitchFamily="49" charset="0"/>
              </a:rPr>
              <a:t>KeyedMessage</a:t>
            </a:r>
            <a:r>
              <a:rPr lang="en-US" altLang="zh-CN" sz="1000" b="0" i="0" u="none" strike="noStrike" kern="1200" baseline="0" dirty="0" smtClean="0">
                <a:solidFill>
                  <a:schemeClr val="tx1"/>
                </a:solidFill>
                <a:latin typeface="Courier New" pitchFamily="49" charset="0"/>
                <a:ea typeface="+mn-ea"/>
                <a:cs typeface="Courier New" pitchFamily="49" charset="0"/>
              </a:rPr>
              <a:t>&lt;Integer,</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String&gt;(topic, </a:t>
            </a:r>
            <a:r>
              <a:rPr lang="en-US" altLang="zh-CN" sz="1000" b="0" i="0" u="none" strike="noStrike" kern="1200" baseline="0" dirty="0" err="1" smtClean="0">
                <a:solidFill>
                  <a:schemeClr val="tx1"/>
                </a:solidFill>
                <a:latin typeface="Courier New" pitchFamily="49" charset="0"/>
                <a:ea typeface="+mn-ea"/>
                <a:cs typeface="Courier New" pitchFamily="49" charset="0"/>
              </a:rPr>
              <a:t>messageStr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producer.send</a:t>
            </a:r>
            <a:r>
              <a:rPr lang="en-US" altLang="zh-CN" sz="1000" b="0" i="0" u="none" strike="noStrike" kern="1200" baseline="0" dirty="0" smtClean="0">
                <a:solidFill>
                  <a:schemeClr val="tx1"/>
                </a:solidFill>
                <a:latin typeface="Courier New" pitchFamily="49" charset="0"/>
                <a:ea typeface="+mn-ea"/>
                <a:cs typeface="Courier New" pitchFamily="49" charset="0"/>
              </a:rPr>
              <a:t>(data);</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producer.close</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endParaRPr lang="zh-CN" altLang="en-US" dirty="0"/>
          </a:p>
        </p:txBody>
      </p:sp>
      <p:sp>
        <p:nvSpPr>
          <p:cNvPr id="4" name="灯片编号占位符 3"/>
          <p:cNvSpPr>
            <a:spLocks noGrp="1"/>
          </p:cNvSpPr>
          <p:nvPr>
            <p:ph type="sldNum" sz="quarter" idx="10"/>
          </p:nvPr>
        </p:nvSpPr>
        <p:spPr/>
        <p:txBody>
          <a:bodyPr/>
          <a:lstStyle/>
          <a:p>
            <a:fld id="{EE2F1B44-6939-4B22-B706-197F24F6500B}" type="slidenum">
              <a:rPr lang="zh-CN" altLang="en-US" smtClean="0"/>
              <a:t>31</a:t>
            </a:fld>
            <a:endParaRPr lang="zh-CN" altLang="en-US"/>
          </a:p>
        </p:txBody>
      </p:sp>
    </p:spTree>
    <p:extLst>
      <p:ext uri="{BB962C8B-B14F-4D97-AF65-F5344CB8AC3E}">
        <p14:creationId xmlns:p14="http://schemas.microsoft.com/office/powerpoint/2010/main" val="295900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dirty="0" smtClean="0">
                <a:solidFill>
                  <a:schemeClr val="tx1"/>
                </a:solidFill>
                <a:latin typeface="Courier New" pitchFamily="49" charset="0"/>
                <a:ea typeface="+mn-ea"/>
                <a:cs typeface="Courier New" pitchFamily="49" charset="0"/>
              </a:rPr>
              <a:t>package </a:t>
            </a:r>
            <a:r>
              <a:rPr lang="en-US" altLang="zh-CN" sz="1000" b="0" i="0" u="none" strike="noStrike" kern="1200" baseline="0" dirty="0" err="1" smtClean="0">
                <a:solidFill>
                  <a:schemeClr val="tx1"/>
                </a:solidFill>
                <a:latin typeface="Courier New" pitchFamily="49" charset="0"/>
                <a:ea typeface="+mn-ea"/>
                <a:cs typeface="Courier New" pitchFamily="49" charset="0"/>
              </a:rPr>
              <a:t>test.kafka</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kafka.producer.Partitioner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class </a:t>
            </a:r>
            <a:r>
              <a:rPr lang="en-US" altLang="zh-CN" sz="1000" b="0" i="0" u="none" strike="noStrike" kern="1200" baseline="0" dirty="0" err="1" smtClean="0">
                <a:solidFill>
                  <a:schemeClr val="tx1"/>
                </a:solidFill>
                <a:latin typeface="Courier New" pitchFamily="49" charset="0"/>
                <a:ea typeface="+mn-ea"/>
                <a:cs typeface="Courier New" pitchFamily="49" charset="0"/>
              </a:rPr>
              <a:t>SimplePartitioner</a:t>
            </a:r>
            <a:r>
              <a:rPr lang="en-US" altLang="zh-CN" sz="1000" b="0" i="0" u="none" strike="noStrike" kern="1200" baseline="0" dirty="0" smtClean="0">
                <a:solidFill>
                  <a:schemeClr val="tx1"/>
                </a:solidFill>
                <a:latin typeface="Courier New" pitchFamily="49" charset="0"/>
                <a:ea typeface="+mn-ea"/>
                <a:cs typeface="Courier New" pitchFamily="49" charset="0"/>
              </a:rPr>
              <a:t> implements </a:t>
            </a:r>
            <a:r>
              <a:rPr lang="en-US" altLang="zh-CN" sz="1000" b="0" i="0" u="none" strike="noStrike" kern="1200" baseline="0" dirty="0" err="1" smtClean="0">
                <a:solidFill>
                  <a:schemeClr val="tx1"/>
                </a:solidFill>
                <a:latin typeface="Courier New" pitchFamily="49" charset="0"/>
                <a:ea typeface="+mn-ea"/>
                <a:cs typeface="Courier New" pitchFamily="49" charset="0"/>
              </a:rPr>
              <a:t>Partitioner</a:t>
            </a:r>
            <a:r>
              <a:rPr lang="en-US" altLang="zh-CN" sz="1000" b="0" i="0" u="none" strike="noStrike" kern="1200" baseline="0" dirty="0" smtClean="0">
                <a:solidFill>
                  <a:schemeClr val="tx1"/>
                </a:solidFill>
                <a:latin typeface="Courier New" pitchFamily="49" charset="0"/>
                <a:ea typeface="+mn-ea"/>
                <a:cs typeface="Courier New" pitchFamily="49" charset="0"/>
              </a:rPr>
              <a:t>&lt;Integer&gt; {</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public </a:t>
            </a:r>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partition(Integer key, </a:t>
            </a:r>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numPartitions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partition = 0;</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iKey</a:t>
            </a:r>
            <a:r>
              <a:rPr lang="en-US" altLang="zh-CN" sz="1000" b="0" i="0" u="none" strike="noStrike" kern="1200" baseline="0" dirty="0" smtClean="0">
                <a:solidFill>
                  <a:schemeClr val="tx1"/>
                </a:solidFill>
                <a:latin typeface="Courier New" pitchFamily="49" charset="0"/>
                <a:ea typeface="+mn-ea"/>
                <a:cs typeface="Courier New" pitchFamily="49" charset="0"/>
              </a:rPr>
              <a:t> = key;</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if (</a:t>
            </a:r>
            <a:r>
              <a:rPr lang="en-US" altLang="zh-CN" sz="1000" b="0" i="0" u="none" strike="noStrike" kern="1200" baseline="0" dirty="0" err="1" smtClean="0">
                <a:solidFill>
                  <a:schemeClr val="tx1"/>
                </a:solidFill>
                <a:latin typeface="Courier New" pitchFamily="49" charset="0"/>
                <a:ea typeface="+mn-ea"/>
                <a:cs typeface="Courier New" pitchFamily="49" charset="0"/>
              </a:rPr>
              <a:t>iKey</a:t>
            </a:r>
            <a:r>
              <a:rPr lang="en-US" altLang="zh-CN" sz="1000" b="0" i="0" u="none" strike="noStrike" kern="1200" baseline="0" dirty="0" smtClean="0">
                <a:solidFill>
                  <a:schemeClr val="tx1"/>
                </a:solidFill>
                <a:latin typeface="Courier New" pitchFamily="49" charset="0"/>
                <a:ea typeface="+mn-ea"/>
                <a:cs typeface="Courier New" pitchFamily="49" charset="0"/>
              </a:rPr>
              <a:t> &gt; 0) {</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	partition = </a:t>
            </a:r>
            <a:r>
              <a:rPr lang="en-US" altLang="zh-CN" sz="1000" b="0" i="0" u="none" strike="noStrike" kern="1200" baseline="0" dirty="0" err="1" smtClean="0">
                <a:solidFill>
                  <a:schemeClr val="tx1"/>
                </a:solidFill>
                <a:latin typeface="Courier New" pitchFamily="49" charset="0"/>
                <a:ea typeface="+mn-ea"/>
                <a:cs typeface="Courier New" pitchFamily="49" charset="0"/>
              </a:rPr>
              <a:t>iKey</a:t>
            </a:r>
            <a:r>
              <a:rPr lang="en-US" altLang="zh-CN" sz="1000" b="0" i="0" u="none" strike="noStrike" kern="1200" baseline="0" dirty="0" smtClean="0">
                <a:solidFill>
                  <a:schemeClr val="tx1"/>
                </a:solidFill>
                <a:latin typeface="Courier New" pitchFamily="49" charset="0"/>
                <a:ea typeface="+mn-ea"/>
                <a:cs typeface="Courier New" pitchFamily="49" charset="0"/>
              </a:rPr>
              <a:t> % </a:t>
            </a:r>
            <a:r>
              <a:rPr lang="en-US" altLang="zh-CN" sz="1000" b="0" i="0" u="none" strike="noStrike" kern="1200" baseline="0" dirty="0" err="1" smtClean="0">
                <a:solidFill>
                  <a:schemeClr val="tx1"/>
                </a:solidFill>
                <a:latin typeface="Courier New" pitchFamily="49" charset="0"/>
                <a:ea typeface="+mn-ea"/>
                <a:cs typeface="Courier New" pitchFamily="49" charset="0"/>
              </a:rPr>
              <a:t>numPartitions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return partition;</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endParaRPr lang="en-US" altLang="zh-CN" sz="1000" b="0" i="0" u="none" strike="noStrike" kern="1200" baseline="0" dirty="0" smtClean="0">
              <a:solidFill>
                <a:schemeClr val="tx1"/>
              </a:solidFill>
              <a:latin typeface="Courier New" pitchFamily="49" charset="0"/>
              <a:ea typeface="+mn-ea"/>
              <a:cs typeface="Courier New" pitchFamily="49" charset="0"/>
            </a:endParaRPr>
          </a:p>
          <a:p>
            <a:r>
              <a:rPr lang="en-US" altLang="zh-CN" sz="1000" b="0" i="0" u="none" strike="noStrike" kern="1200" baseline="0" dirty="0" smtClean="0">
                <a:solidFill>
                  <a:schemeClr val="tx1"/>
                </a:solidFill>
                <a:latin typeface="Courier New" pitchFamily="49" charset="0"/>
                <a:ea typeface="+mn-ea"/>
                <a:cs typeface="Courier New" pitchFamily="49" charset="0"/>
              </a:rPr>
              <a:t>package </a:t>
            </a:r>
            <a:r>
              <a:rPr lang="en-US" altLang="zh-CN" sz="1000" b="0" i="0" u="none" strike="noStrike" kern="1200" baseline="0" dirty="0" err="1" smtClean="0">
                <a:solidFill>
                  <a:schemeClr val="tx1"/>
                </a:solidFill>
                <a:latin typeface="Courier New" pitchFamily="49" charset="0"/>
                <a:ea typeface="+mn-ea"/>
                <a:cs typeface="Courier New" pitchFamily="49" charset="0"/>
              </a:rPr>
              <a:t>test.kafka</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java.util.Properties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java.util.Random</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kafka.javaapi.producer.Producer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kafka.producer.KeyedMessage</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kafka.producer.ProducerConfig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class </a:t>
            </a:r>
            <a:r>
              <a:rPr lang="en-US" altLang="zh-CN" sz="1000" b="0" i="0" u="none" strike="noStrike" kern="1200" baseline="0" dirty="0" err="1" smtClean="0">
                <a:solidFill>
                  <a:schemeClr val="tx1"/>
                </a:solidFill>
                <a:latin typeface="Courier New" pitchFamily="49" charset="0"/>
                <a:ea typeface="+mn-ea"/>
                <a:cs typeface="Courier New" pitchFamily="49" charset="0"/>
              </a:rPr>
              <a:t>MultiBrokerProducer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private static Producer&lt;Integer, String&gt; producer;</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private final Properties props = new Properties();</a:t>
            </a:r>
          </a:p>
          <a:p>
            <a:pPr lvl="1"/>
            <a:endParaRPr lang="en-US" altLang="zh-CN" sz="1000" b="0" i="0" u="none" strike="noStrike" kern="1200" baseline="0" dirty="0" smtClean="0">
              <a:solidFill>
                <a:schemeClr val="tx1"/>
              </a:solidFill>
              <a:latin typeface="Courier New" pitchFamily="49" charset="0"/>
              <a:ea typeface="+mn-ea"/>
              <a:cs typeface="Courier New" pitchFamily="49" charset="0"/>
            </a:endParaRPr>
          </a:p>
          <a:p>
            <a:pPr lvl="1"/>
            <a:r>
              <a:rPr lang="en-US" altLang="zh-CN" sz="1000" b="0" i="0" u="none" strike="noStrike" kern="1200" baseline="0" dirty="0" smtClean="0">
                <a:solidFill>
                  <a:schemeClr val="tx1"/>
                </a:solidFill>
                <a:latin typeface="Courier New" pitchFamily="49" charset="0"/>
                <a:ea typeface="+mn-ea"/>
                <a:cs typeface="Courier New" pitchFamily="49" charset="0"/>
              </a:rPr>
              <a:t>public </a:t>
            </a:r>
            <a:r>
              <a:rPr lang="en-US" altLang="zh-CN" sz="1000" b="0" i="0" u="none" strike="noStrike" kern="1200" baseline="0" dirty="0" err="1" smtClean="0">
                <a:solidFill>
                  <a:schemeClr val="tx1"/>
                </a:solidFill>
                <a:latin typeface="Courier New" pitchFamily="49" charset="0"/>
                <a:ea typeface="+mn-ea"/>
                <a:cs typeface="Courier New" pitchFamily="49" charset="0"/>
              </a:rPr>
              <a:t>MultiBrokerProducer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("metadata.broker.list","localhost:9092,localhost:9093");</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("serializer.class","</a:t>
            </a:r>
            <a:r>
              <a:rPr lang="en-US" altLang="zh-CN" sz="1000" b="0" i="0" u="none" strike="noStrike" kern="1200" baseline="0" dirty="0" err="1" smtClean="0">
                <a:solidFill>
                  <a:schemeClr val="tx1"/>
                </a:solidFill>
                <a:latin typeface="Courier New" pitchFamily="49" charset="0"/>
                <a:ea typeface="+mn-ea"/>
                <a:cs typeface="Courier New" pitchFamily="49" charset="0"/>
              </a:rPr>
              <a:t>kafka.serializer.StringEncoder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1" i="0" u="none" strike="noStrike" kern="1200" baseline="0" dirty="0" err="1" smtClean="0">
                <a:solidFill>
                  <a:schemeClr val="tx1"/>
                </a:solidFill>
                <a:latin typeface="Courier New" pitchFamily="49" charset="0"/>
                <a:ea typeface="+mn-ea"/>
                <a:cs typeface="Courier New" pitchFamily="49" charset="0"/>
              </a:rPr>
              <a:t>props.put</a:t>
            </a:r>
            <a:r>
              <a:rPr lang="en-US" altLang="zh-CN" sz="1000" b="1" i="0" u="none" strike="noStrike" kern="1200" baseline="0" dirty="0" smtClean="0">
                <a:solidFill>
                  <a:schemeClr val="tx1"/>
                </a:solidFill>
                <a:latin typeface="Courier New" pitchFamily="49" charset="0"/>
                <a:ea typeface="+mn-ea"/>
                <a:cs typeface="Courier New" pitchFamily="49" charset="0"/>
              </a:rPr>
              <a:t>("</a:t>
            </a:r>
            <a:r>
              <a:rPr lang="en-US" altLang="zh-CN" sz="1000" b="1" i="0" u="none" strike="noStrike" kern="1200" baseline="0" dirty="0" err="1" smtClean="0">
                <a:solidFill>
                  <a:schemeClr val="tx1"/>
                </a:solidFill>
                <a:latin typeface="Courier New" pitchFamily="49" charset="0"/>
                <a:ea typeface="+mn-ea"/>
                <a:cs typeface="Courier New" pitchFamily="49" charset="0"/>
              </a:rPr>
              <a:t>partitioner.class</a:t>
            </a:r>
            <a:r>
              <a:rPr lang="en-US" altLang="zh-CN" sz="1000" b="1" i="0" u="none" strike="noStrike" kern="1200" baseline="0" dirty="0" smtClean="0">
                <a:solidFill>
                  <a:schemeClr val="tx1"/>
                </a:solidFill>
                <a:latin typeface="Courier New" pitchFamily="49" charset="0"/>
                <a:ea typeface="+mn-ea"/>
                <a:cs typeface="Courier New" pitchFamily="49" charset="0"/>
              </a:rPr>
              <a:t>", "</a:t>
            </a:r>
            <a:r>
              <a:rPr lang="en-US" altLang="zh-CN" sz="1000" b="1" i="0" u="none" strike="noStrike" kern="1200" baseline="0" dirty="0" err="1" smtClean="0">
                <a:solidFill>
                  <a:schemeClr val="tx1"/>
                </a:solidFill>
                <a:latin typeface="Courier New" pitchFamily="49" charset="0"/>
                <a:ea typeface="+mn-ea"/>
                <a:cs typeface="Courier New" pitchFamily="49" charset="0"/>
              </a:rPr>
              <a:t>test.kafka.SimplePartitioner</a:t>
            </a:r>
            <a:r>
              <a:rPr lang="en-US" altLang="zh-CN" sz="1000" b="1"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request.required.acks</a:t>
            </a:r>
            <a:r>
              <a:rPr lang="en-US" altLang="zh-CN" sz="1000" b="0" i="0" u="none" strike="noStrike" kern="1200" baseline="0" dirty="0" smtClean="0">
                <a:solidFill>
                  <a:schemeClr val="tx1"/>
                </a:solidFill>
                <a:latin typeface="Courier New" pitchFamily="49" charset="0"/>
                <a:ea typeface="+mn-ea"/>
                <a:cs typeface="Courier New" pitchFamily="49" charset="0"/>
              </a:rPr>
              <a:t>", "1");</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ProducerConfig</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config</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ProducerConfig</a:t>
            </a:r>
            <a:r>
              <a:rPr lang="en-US" altLang="zh-CN" sz="1000" b="0" i="0" u="none" strike="noStrike" kern="1200" baseline="0" dirty="0" smtClean="0">
                <a:solidFill>
                  <a:schemeClr val="tx1"/>
                </a:solidFill>
                <a:latin typeface="Courier New" pitchFamily="49" charset="0"/>
                <a:ea typeface="+mn-ea"/>
                <a:cs typeface="Courier New" pitchFamily="49" charset="0"/>
              </a:rPr>
              <a:t>(props);</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producer = new Producer&lt;Integer, String&gt;(</a:t>
            </a:r>
            <a:r>
              <a:rPr lang="en-US" altLang="zh-CN" sz="1000" b="0" i="0" u="none" strike="noStrike" kern="1200" baseline="0" dirty="0" err="1" smtClean="0">
                <a:solidFill>
                  <a:schemeClr val="tx1"/>
                </a:solidFill>
                <a:latin typeface="Courier New" pitchFamily="49" charset="0"/>
                <a:ea typeface="+mn-ea"/>
                <a:cs typeface="Courier New" pitchFamily="49" charset="0"/>
              </a:rPr>
              <a:t>config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public static void main(String[]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pPr lvl="2"/>
            <a:r>
              <a:rPr lang="en-US" altLang="zh-CN" sz="1000" b="0" i="0" u="none" strike="noStrike" kern="1200" baseline="0" dirty="0" err="1" smtClean="0">
                <a:solidFill>
                  <a:schemeClr val="tx1"/>
                </a:solidFill>
                <a:latin typeface="Courier New" pitchFamily="49" charset="0"/>
                <a:ea typeface="+mn-ea"/>
                <a:cs typeface="Courier New" pitchFamily="49" charset="0"/>
              </a:rPr>
              <a:t>MultiBrokerProducer</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sp</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MultiBrokerProducer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Random </a:t>
            </a:r>
            <a:r>
              <a:rPr lang="en-US" altLang="zh-CN" sz="1000" b="0" i="0" u="none" strike="noStrike" kern="1200" baseline="0" dirty="0" err="1" smtClean="0">
                <a:solidFill>
                  <a:schemeClr val="tx1"/>
                </a:solidFill>
                <a:latin typeface="Courier New" pitchFamily="49" charset="0"/>
                <a:ea typeface="+mn-ea"/>
                <a:cs typeface="Courier New" pitchFamily="49" charset="0"/>
              </a:rPr>
              <a:t>rnd</a:t>
            </a:r>
            <a:r>
              <a:rPr lang="en-US" altLang="zh-CN" sz="1000" b="0" i="0" u="none" strike="noStrike" kern="1200" baseline="0" dirty="0" smtClean="0">
                <a:solidFill>
                  <a:schemeClr val="tx1"/>
                </a:solidFill>
                <a:latin typeface="Courier New" pitchFamily="49" charset="0"/>
                <a:ea typeface="+mn-ea"/>
                <a:cs typeface="Courier New" pitchFamily="49" charset="0"/>
              </a:rPr>
              <a:t> = new Random();</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String topic = (String)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[0];</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for (long </a:t>
            </a:r>
            <a:r>
              <a:rPr lang="en-US" altLang="zh-CN" sz="1000" b="0" i="0" u="none" strike="noStrike" kern="1200" baseline="0" dirty="0" err="1" smtClean="0">
                <a:solidFill>
                  <a:schemeClr val="tx1"/>
                </a:solidFill>
                <a:latin typeface="Courier New" pitchFamily="49" charset="0"/>
                <a:ea typeface="+mn-ea"/>
                <a:cs typeface="Courier New" pitchFamily="49" charset="0"/>
              </a:rPr>
              <a:t>messCount</a:t>
            </a:r>
            <a:r>
              <a:rPr lang="en-US" altLang="zh-CN" sz="1000" b="0" i="0" u="none" strike="noStrike" kern="1200" baseline="0" dirty="0" smtClean="0">
                <a:solidFill>
                  <a:schemeClr val="tx1"/>
                </a:solidFill>
                <a:latin typeface="Courier New" pitchFamily="49" charset="0"/>
                <a:ea typeface="+mn-ea"/>
                <a:cs typeface="Courier New" pitchFamily="49" charset="0"/>
              </a:rPr>
              <a:t> = 0; </a:t>
            </a:r>
            <a:r>
              <a:rPr lang="en-US" altLang="zh-CN" sz="1000" b="0" i="0" u="none" strike="noStrike" kern="1200" baseline="0" dirty="0" err="1" smtClean="0">
                <a:solidFill>
                  <a:schemeClr val="tx1"/>
                </a:solidFill>
                <a:latin typeface="Courier New" pitchFamily="49" charset="0"/>
                <a:ea typeface="+mn-ea"/>
                <a:cs typeface="Courier New" pitchFamily="49" charset="0"/>
              </a:rPr>
              <a:t>messCount</a:t>
            </a:r>
            <a:r>
              <a:rPr lang="en-US" altLang="zh-CN" sz="1000" b="0" i="0" u="none" strike="noStrike" kern="1200" baseline="0" dirty="0" smtClean="0">
                <a:solidFill>
                  <a:schemeClr val="tx1"/>
                </a:solidFill>
                <a:latin typeface="Courier New" pitchFamily="49" charset="0"/>
                <a:ea typeface="+mn-ea"/>
                <a:cs typeface="Courier New" pitchFamily="49" charset="0"/>
              </a:rPr>
              <a:t> &lt; 10; </a:t>
            </a:r>
            <a:r>
              <a:rPr lang="en-US" altLang="zh-CN" sz="1000" b="0" i="0" u="none" strike="noStrike" kern="1200" baseline="0" dirty="0" err="1" smtClean="0">
                <a:solidFill>
                  <a:schemeClr val="tx1"/>
                </a:solidFill>
                <a:latin typeface="Courier New" pitchFamily="49" charset="0"/>
                <a:ea typeface="+mn-ea"/>
                <a:cs typeface="Courier New" pitchFamily="49" charset="0"/>
              </a:rPr>
              <a:t>messCount</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pPr lvl="3"/>
            <a:r>
              <a:rPr lang="en-US" altLang="zh-CN" sz="1000" b="0" i="0" u="none" strike="noStrike" kern="1200" baseline="0" dirty="0" smtClean="0">
                <a:solidFill>
                  <a:schemeClr val="tx1"/>
                </a:solidFill>
                <a:latin typeface="Courier New" pitchFamily="49" charset="0"/>
                <a:ea typeface="+mn-ea"/>
                <a:cs typeface="Courier New" pitchFamily="49" charset="0"/>
              </a:rPr>
              <a:t>Integer key = </a:t>
            </a:r>
            <a:r>
              <a:rPr lang="en-US" altLang="zh-CN" sz="1000" b="0" i="0" u="none" strike="noStrike" kern="1200" baseline="0" dirty="0" err="1" smtClean="0">
                <a:solidFill>
                  <a:schemeClr val="tx1"/>
                </a:solidFill>
                <a:latin typeface="Courier New" pitchFamily="49" charset="0"/>
                <a:ea typeface="+mn-ea"/>
                <a:cs typeface="Courier New" pitchFamily="49" charset="0"/>
              </a:rPr>
              <a:t>rnd.nextInt</a:t>
            </a:r>
            <a:r>
              <a:rPr lang="en-US" altLang="zh-CN" sz="1000" b="0" i="0" u="none" strike="noStrike" kern="1200" baseline="0" dirty="0" smtClean="0">
                <a:solidFill>
                  <a:schemeClr val="tx1"/>
                </a:solidFill>
                <a:latin typeface="Courier New" pitchFamily="49" charset="0"/>
                <a:ea typeface="+mn-ea"/>
                <a:cs typeface="Courier New" pitchFamily="49" charset="0"/>
              </a:rPr>
              <a:t>(255);</a:t>
            </a:r>
          </a:p>
          <a:p>
            <a:pPr lvl="3"/>
            <a:r>
              <a:rPr lang="en-US" altLang="zh-CN" sz="1000" b="0" i="0" u="none" strike="noStrike" kern="1200" baseline="0" dirty="0" smtClean="0">
                <a:solidFill>
                  <a:schemeClr val="tx1"/>
                </a:solidFill>
                <a:latin typeface="Courier New" pitchFamily="49" charset="0"/>
                <a:ea typeface="+mn-ea"/>
                <a:cs typeface="Courier New" pitchFamily="49" charset="0"/>
              </a:rPr>
              <a:t>String </a:t>
            </a:r>
            <a:r>
              <a:rPr lang="en-US" altLang="zh-CN" sz="1000" b="0" i="0" u="none" strike="noStrike" kern="1200" baseline="0" dirty="0" err="1" smtClean="0">
                <a:solidFill>
                  <a:schemeClr val="tx1"/>
                </a:solidFill>
                <a:latin typeface="Courier New" pitchFamily="49" charset="0"/>
                <a:ea typeface="+mn-ea"/>
                <a:cs typeface="Courier New" pitchFamily="49" charset="0"/>
              </a:rPr>
              <a:t>msg</a:t>
            </a:r>
            <a:r>
              <a:rPr lang="en-US" altLang="zh-CN" sz="1000" b="0" i="0" u="none" strike="noStrike" kern="1200" baseline="0" dirty="0" smtClean="0">
                <a:solidFill>
                  <a:schemeClr val="tx1"/>
                </a:solidFill>
                <a:latin typeface="Courier New" pitchFamily="49" charset="0"/>
                <a:ea typeface="+mn-ea"/>
                <a:cs typeface="Courier New" pitchFamily="49" charset="0"/>
              </a:rPr>
              <a:t> = "This message is for key - " + key;</a:t>
            </a:r>
          </a:p>
          <a:p>
            <a:pPr lvl="3"/>
            <a:r>
              <a:rPr lang="en-US" altLang="zh-CN" sz="1000" b="0" i="0" u="none" strike="noStrike" kern="1200" baseline="0" dirty="0" err="1" smtClean="0">
                <a:solidFill>
                  <a:schemeClr val="tx1"/>
                </a:solidFill>
                <a:latin typeface="Courier New" pitchFamily="49" charset="0"/>
                <a:ea typeface="+mn-ea"/>
                <a:cs typeface="Courier New" pitchFamily="49" charset="0"/>
              </a:rPr>
              <a:t>KeyedMessage</a:t>
            </a:r>
            <a:r>
              <a:rPr lang="en-US" altLang="zh-CN" sz="1000" b="0" i="0" u="none" strike="noStrike" kern="1200" baseline="0" dirty="0" smtClean="0">
                <a:solidFill>
                  <a:schemeClr val="tx1"/>
                </a:solidFill>
                <a:latin typeface="Courier New" pitchFamily="49" charset="0"/>
                <a:ea typeface="+mn-ea"/>
                <a:cs typeface="Courier New" pitchFamily="49" charset="0"/>
              </a:rPr>
              <a:t>&lt;Integer, String&gt; data1 = new </a:t>
            </a:r>
            <a:r>
              <a:rPr lang="en-US" altLang="zh-CN" sz="1000" b="0" i="0" u="none" strike="noStrike" kern="1200" baseline="0" dirty="0" err="1" smtClean="0">
                <a:solidFill>
                  <a:schemeClr val="tx1"/>
                </a:solidFill>
                <a:latin typeface="Courier New" pitchFamily="49" charset="0"/>
                <a:ea typeface="+mn-ea"/>
                <a:cs typeface="Courier New" pitchFamily="49" charset="0"/>
              </a:rPr>
              <a:t>KeyedMessage</a:t>
            </a:r>
            <a:r>
              <a:rPr lang="en-US" altLang="zh-CN" sz="1000" b="0" i="0" u="none" strike="noStrike" kern="1200" baseline="0" dirty="0" smtClean="0">
                <a:solidFill>
                  <a:schemeClr val="tx1"/>
                </a:solidFill>
                <a:latin typeface="Courier New" pitchFamily="49" charset="0"/>
                <a:ea typeface="+mn-ea"/>
                <a:cs typeface="Courier New" pitchFamily="49" charset="0"/>
              </a:rPr>
              <a:t>&lt;Integer, String&gt;(topic, key, </a:t>
            </a:r>
            <a:r>
              <a:rPr lang="en-US" altLang="zh-CN" sz="1000" b="0" i="0" u="none" strike="noStrike" kern="1200" baseline="0" dirty="0" err="1" smtClean="0">
                <a:solidFill>
                  <a:schemeClr val="tx1"/>
                </a:solidFill>
                <a:latin typeface="Courier New" pitchFamily="49" charset="0"/>
                <a:ea typeface="+mn-ea"/>
                <a:cs typeface="Courier New" pitchFamily="49" charset="0"/>
              </a:rPr>
              <a:t>msg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3"/>
            <a:r>
              <a:rPr lang="en-US" altLang="zh-CN" sz="1000" b="0" i="0" u="none" strike="noStrike" kern="1200" baseline="0" dirty="0" err="1" smtClean="0">
                <a:solidFill>
                  <a:schemeClr val="tx1"/>
                </a:solidFill>
                <a:latin typeface="Courier New" pitchFamily="49" charset="0"/>
                <a:ea typeface="+mn-ea"/>
                <a:cs typeface="Courier New" pitchFamily="49" charset="0"/>
              </a:rPr>
              <a:t>producer.send</a:t>
            </a:r>
            <a:r>
              <a:rPr lang="en-US" altLang="zh-CN" sz="1000" b="0" i="0" u="none" strike="noStrike" kern="1200" baseline="0" dirty="0" smtClean="0">
                <a:solidFill>
                  <a:schemeClr val="tx1"/>
                </a:solidFill>
                <a:latin typeface="Courier New" pitchFamily="49" charset="0"/>
                <a:ea typeface="+mn-ea"/>
                <a:cs typeface="Courier New" pitchFamily="49" charset="0"/>
              </a:rPr>
              <a:t>(data1);</a:t>
            </a:r>
          </a:p>
          <a:p>
            <a:pPr lvl="2"/>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producer.close</a:t>
            </a:r>
            <a:r>
              <a:rPr lang="en-US" altLang="zh-CN" sz="1000" b="0" i="0" u="none" strike="noStrike" kern="1200" baseline="0" dirty="0" smtClean="0">
                <a:solidFill>
                  <a:schemeClr val="tx1"/>
                </a:solidFill>
                <a:latin typeface="Courier New" pitchFamily="49" charset="0"/>
                <a:ea typeface="+mn-ea"/>
                <a:cs typeface="Courier New" pitchFamily="49" charset="0"/>
              </a:rPr>
              <a:t>();</a:t>
            </a:r>
          </a:p>
          <a:p>
            <a:pPr lvl="1"/>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endParaRPr lang="zh-CN" altLang="en-US" dirty="0"/>
          </a:p>
        </p:txBody>
      </p:sp>
      <p:sp>
        <p:nvSpPr>
          <p:cNvPr id="4" name="灯片编号占位符 3"/>
          <p:cNvSpPr>
            <a:spLocks noGrp="1"/>
          </p:cNvSpPr>
          <p:nvPr>
            <p:ph type="sldNum" sz="quarter" idx="10"/>
          </p:nvPr>
        </p:nvSpPr>
        <p:spPr/>
        <p:txBody>
          <a:bodyPr/>
          <a:lstStyle/>
          <a:p>
            <a:fld id="{EE2F1B44-6939-4B22-B706-197F24F6500B}" type="slidenum">
              <a:rPr lang="zh-CN" altLang="en-US" smtClean="0"/>
              <a:t>32</a:t>
            </a:fld>
            <a:endParaRPr lang="zh-CN" altLang="en-US"/>
          </a:p>
        </p:txBody>
      </p:sp>
    </p:spTree>
    <p:extLst>
      <p:ext uri="{BB962C8B-B14F-4D97-AF65-F5344CB8AC3E}">
        <p14:creationId xmlns:p14="http://schemas.microsoft.com/office/powerpoint/2010/main" val="295900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dirty="0" smtClean="0">
                <a:solidFill>
                  <a:schemeClr val="tx1"/>
                </a:solidFill>
                <a:latin typeface="Courier New" pitchFamily="49" charset="0"/>
                <a:ea typeface="+mn-ea"/>
                <a:cs typeface="Courier New" pitchFamily="49" charset="0"/>
              </a:rPr>
              <a:t>package </a:t>
            </a:r>
            <a:r>
              <a:rPr lang="en-US" altLang="zh-CN" sz="1000" b="0" i="0" u="none" strike="noStrike" kern="1200" baseline="0" dirty="0" err="1" smtClean="0">
                <a:solidFill>
                  <a:schemeClr val="tx1"/>
                </a:solidFill>
                <a:latin typeface="Courier New" pitchFamily="49" charset="0"/>
                <a:ea typeface="+mn-ea"/>
                <a:cs typeface="Courier New" pitchFamily="49" charset="0"/>
              </a:rPr>
              <a:t>test.kafka.consumer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java.util.HashMap</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java.util.List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java.util.Map</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java.util.Properties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kafka.consumer.ConsumerConfig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kafka.consumer.ConsumerIterator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kafka.consumer.KafkaStream</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kafka.javaapi.consumer.ConsumerConnector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class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final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 consumer;</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final String topic;</a:t>
            </a:r>
          </a:p>
          <a:p>
            <a:r>
              <a:rPr lang="en-US" altLang="zh-CN" sz="1000" b="0" i="0" u="none" strike="noStrike" kern="1200" baseline="0" dirty="0" smtClean="0">
                <a:solidFill>
                  <a:schemeClr val="tx1"/>
                </a:solidFill>
                <a:latin typeface="Courier New" pitchFamily="49" charset="0"/>
                <a:ea typeface="+mn-ea"/>
                <a:cs typeface="Courier New" pitchFamily="49" charset="0"/>
              </a:rPr>
              <a:t>public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(String zookeeper, String </a:t>
            </a:r>
            <a:r>
              <a:rPr lang="en-US" altLang="zh-CN" sz="1000" b="0" i="0" u="none" strike="noStrike" kern="1200" baseline="0" dirty="0" err="1" smtClean="0">
                <a:solidFill>
                  <a:schemeClr val="tx1"/>
                </a:solidFill>
                <a:latin typeface="Courier New" pitchFamily="49" charset="0"/>
                <a:ea typeface="+mn-ea"/>
                <a:cs typeface="Courier New" pitchFamily="49" charset="0"/>
              </a:rPr>
              <a:t>groupId</a:t>
            </a:r>
            <a:r>
              <a:rPr lang="en-US" altLang="zh-CN" sz="1000" b="0" i="0" u="none" strike="noStrike" kern="1200" baseline="0" dirty="0" smtClean="0">
                <a:solidFill>
                  <a:schemeClr val="tx1"/>
                </a:solidFill>
                <a:latin typeface="Courier New" pitchFamily="49" charset="0"/>
                <a:ea typeface="+mn-ea"/>
                <a:cs typeface="Courier New" pitchFamily="49" charset="0"/>
              </a:rPr>
              <a:t>, String</a:t>
            </a:r>
          </a:p>
          <a:p>
            <a:r>
              <a:rPr lang="en-US" altLang="zh-CN" sz="1000" b="0" i="0" u="none" strike="noStrike" kern="1200" baseline="0" dirty="0" smtClean="0">
                <a:solidFill>
                  <a:schemeClr val="tx1"/>
                </a:solidFill>
                <a:latin typeface="Courier New" pitchFamily="49" charset="0"/>
                <a:ea typeface="+mn-ea"/>
                <a:cs typeface="Courier New" pitchFamily="49" charset="0"/>
              </a:rPr>
              <a:t>topic) {</a:t>
            </a:r>
          </a:p>
          <a:p>
            <a:r>
              <a:rPr lang="en-US" altLang="zh-CN" sz="1000" b="0" i="0" u="none" strike="noStrike" kern="1200" baseline="0" dirty="0" smtClean="0">
                <a:solidFill>
                  <a:schemeClr val="tx1"/>
                </a:solidFill>
                <a:latin typeface="Courier New" pitchFamily="49" charset="0"/>
                <a:ea typeface="+mn-ea"/>
                <a:cs typeface="Courier New" pitchFamily="49" charset="0"/>
              </a:rPr>
              <a:t>Properties props = new Properties();</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zookeeper.connect</a:t>
            </a:r>
            <a:r>
              <a:rPr lang="en-US" altLang="zh-CN" sz="1000" b="0" i="0" u="none" strike="noStrike" kern="1200" baseline="0" dirty="0" smtClean="0">
                <a:solidFill>
                  <a:schemeClr val="tx1"/>
                </a:solidFill>
                <a:latin typeface="Courier New" pitchFamily="49" charset="0"/>
                <a:ea typeface="+mn-ea"/>
                <a:cs typeface="Courier New" pitchFamily="49" charset="0"/>
              </a:rPr>
              <a:t>", zookeeper);</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("group.id", </a:t>
            </a:r>
            <a:r>
              <a:rPr lang="en-US" altLang="zh-CN" sz="1000" b="0" i="0" u="none" strike="noStrike" kern="1200" baseline="0" dirty="0" err="1" smtClean="0">
                <a:solidFill>
                  <a:schemeClr val="tx1"/>
                </a:solidFill>
                <a:latin typeface="Courier New" pitchFamily="49" charset="0"/>
                <a:ea typeface="+mn-ea"/>
                <a:cs typeface="Courier New" pitchFamily="49" charset="0"/>
              </a:rPr>
              <a:t>groupId</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("zookeeper.session.timeout.ms", "500");</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("zookeeper.sync.time.ms", "250");</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("auto.commit.interval.ms", "1000");</a:t>
            </a:r>
          </a:p>
          <a:p>
            <a:r>
              <a:rPr lang="en-US" altLang="zh-CN" sz="1000" b="0" i="0" u="none" strike="noStrike" kern="1200" baseline="0" dirty="0" smtClean="0">
                <a:solidFill>
                  <a:schemeClr val="tx1"/>
                </a:solidFill>
                <a:latin typeface="Courier New" pitchFamily="49" charset="0"/>
                <a:ea typeface="+mn-ea"/>
                <a:cs typeface="Courier New" pitchFamily="49" charset="0"/>
              </a:rPr>
              <a:t>consumer =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Consumer.createJavaConsumerConnector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new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ConsumerConfig</a:t>
            </a:r>
            <a:r>
              <a:rPr lang="en-US" altLang="zh-CN" sz="1000" b="0" i="0" u="none" strike="noStrike" kern="1200" baseline="0" dirty="0" smtClean="0">
                <a:solidFill>
                  <a:schemeClr val="tx1"/>
                </a:solidFill>
                <a:latin typeface="Courier New" pitchFamily="49" charset="0"/>
                <a:ea typeface="+mn-ea"/>
                <a:cs typeface="Courier New" pitchFamily="49" charset="0"/>
              </a:rPr>
              <a:t>(props));</a:t>
            </a:r>
          </a:p>
          <a:p>
            <a:r>
              <a:rPr lang="en-US" altLang="zh-CN" sz="1000" b="0" i="0" u="none" strike="noStrike" kern="1200" baseline="0" dirty="0" err="1" smtClean="0">
                <a:solidFill>
                  <a:schemeClr val="tx1"/>
                </a:solidFill>
                <a:latin typeface="Courier New" pitchFamily="49" charset="0"/>
                <a:ea typeface="+mn-ea"/>
                <a:cs typeface="Courier New" pitchFamily="49" charset="0"/>
              </a:rPr>
              <a:t>this.topic</a:t>
            </a:r>
            <a:r>
              <a:rPr lang="en-US" altLang="zh-CN" sz="1000" b="0" i="0" u="none" strike="noStrike" kern="1200" baseline="0" dirty="0" smtClean="0">
                <a:solidFill>
                  <a:schemeClr val="tx1"/>
                </a:solidFill>
                <a:latin typeface="Courier New" pitchFamily="49" charset="0"/>
                <a:ea typeface="+mn-ea"/>
                <a:cs typeface="Courier New" pitchFamily="49" charset="0"/>
              </a:rPr>
              <a:t> = topic;</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void </a:t>
            </a:r>
            <a:r>
              <a:rPr lang="en-US" altLang="zh-CN" sz="1000" b="0" i="0" u="none" strike="noStrike" kern="1200" baseline="0" dirty="0" err="1" smtClean="0">
                <a:solidFill>
                  <a:schemeClr val="tx1"/>
                </a:solidFill>
                <a:latin typeface="Courier New" pitchFamily="49" charset="0"/>
                <a:ea typeface="+mn-ea"/>
                <a:cs typeface="Courier New" pitchFamily="49" charset="0"/>
              </a:rPr>
              <a:t>testConsumer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Map&lt;String, Integer&gt; </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HashMap</a:t>
            </a:r>
            <a:r>
              <a:rPr lang="en-US" altLang="zh-CN" sz="1000" b="0" i="0" u="none" strike="noStrike" kern="1200" baseline="0" dirty="0" smtClean="0">
                <a:solidFill>
                  <a:schemeClr val="tx1"/>
                </a:solidFill>
                <a:latin typeface="Courier New" pitchFamily="49" charset="0"/>
                <a:ea typeface="+mn-ea"/>
                <a:cs typeface="Courier New" pitchFamily="49" charset="0"/>
              </a:rPr>
              <a:t>&lt;String, Integer&gt;();</a:t>
            </a:r>
          </a:p>
          <a:p>
            <a:r>
              <a:rPr lang="en-US" altLang="zh-CN" sz="1000" b="0" i="0" u="none" strike="noStrike" kern="1200" baseline="0" dirty="0" smtClean="0">
                <a:solidFill>
                  <a:schemeClr val="tx1"/>
                </a:solidFill>
                <a:latin typeface="Courier New" pitchFamily="49" charset="0"/>
                <a:ea typeface="+mn-ea"/>
                <a:cs typeface="Courier New" pitchFamily="49" charset="0"/>
              </a:rPr>
              <a:t>// Define single thread for topic</a:t>
            </a:r>
          </a:p>
          <a:p>
            <a:r>
              <a:rPr lang="en-US" altLang="zh-CN" sz="1000" b="0" i="0" u="none" strike="noStrike" kern="1200" baseline="0" dirty="0" err="1" smtClean="0">
                <a:solidFill>
                  <a:schemeClr val="tx1"/>
                </a:solidFill>
                <a:latin typeface="Courier New" pitchFamily="49" charset="0"/>
                <a:ea typeface="+mn-ea"/>
                <a:cs typeface="Courier New" pitchFamily="49" charset="0"/>
              </a:rPr>
              <a:t>topicCount.put</a:t>
            </a:r>
            <a:r>
              <a:rPr lang="en-US" altLang="zh-CN" sz="1000" b="0" i="0" u="none" strike="noStrike" kern="1200" baseline="0" dirty="0" smtClean="0">
                <a:solidFill>
                  <a:schemeClr val="tx1"/>
                </a:solidFill>
                <a:latin typeface="Courier New" pitchFamily="49" charset="0"/>
                <a:ea typeface="+mn-ea"/>
                <a:cs typeface="Courier New" pitchFamily="49" charset="0"/>
              </a:rPr>
              <a:t>(topic, new Integer(1));</a:t>
            </a:r>
          </a:p>
          <a:p>
            <a:r>
              <a:rPr lang="en-US" altLang="zh-CN" sz="1000" b="0" i="0" u="none" strike="noStrike" kern="1200" baseline="0" dirty="0" smtClean="0">
                <a:solidFill>
                  <a:schemeClr val="tx1"/>
                </a:solidFill>
                <a:latin typeface="Courier New" pitchFamily="49" charset="0"/>
                <a:ea typeface="+mn-ea"/>
                <a:cs typeface="Courier New" pitchFamily="49" charset="0"/>
              </a:rPr>
              <a:t>Map&lt;String, List&lt;</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&lt;byte[], byte[]&gt;&gt;&gt;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consumerStreams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consumer.createMessageStreams</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List&lt;</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&lt;byte[], byte[]&gt;&gt; streams =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consumerStreams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get(topic);</a:t>
            </a:r>
          </a:p>
          <a:p>
            <a:r>
              <a:rPr lang="en-US" altLang="zh-CN" sz="1000" b="0" i="0" u="none" strike="noStrike" kern="1200" baseline="0" dirty="0" smtClean="0">
                <a:solidFill>
                  <a:schemeClr val="tx1"/>
                </a:solidFill>
                <a:latin typeface="Courier New" pitchFamily="49" charset="0"/>
                <a:ea typeface="+mn-ea"/>
                <a:cs typeface="Courier New" pitchFamily="49" charset="0"/>
              </a:rPr>
              <a:t>for (final </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 stream : streams) {</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ConsumerIterator</a:t>
            </a:r>
            <a:r>
              <a:rPr lang="en-US" altLang="zh-CN" sz="1000" b="0" i="0" u="none" strike="noStrike" kern="1200" baseline="0" dirty="0" smtClean="0">
                <a:solidFill>
                  <a:schemeClr val="tx1"/>
                </a:solidFill>
                <a:latin typeface="Courier New" pitchFamily="49" charset="0"/>
                <a:ea typeface="+mn-ea"/>
                <a:cs typeface="Courier New" pitchFamily="49" charset="0"/>
              </a:rPr>
              <a:t>&lt;byte[], byte[]&gt;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a:t>
            </a:r>
            <a:r>
              <a:rPr lang="en-US" altLang="zh-CN" sz="1000" b="0" i="0" u="none" strike="noStrike" kern="1200" baseline="0" dirty="0" smtClean="0">
                <a:solidFill>
                  <a:schemeClr val="tx1"/>
                </a:solidFill>
                <a:latin typeface="Courier New" pitchFamily="49" charset="0"/>
                <a:ea typeface="+mn-ea"/>
                <a:cs typeface="Courier New" pitchFamily="49" charset="0"/>
              </a:rPr>
              <a:t> = stream.</a:t>
            </a:r>
          </a:p>
          <a:p>
            <a:r>
              <a:rPr lang="en-US" altLang="zh-CN" sz="1000" b="0" i="0" u="none" strike="noStrike" kern="1200" baseline="0" dirty="0" smtClean="0">
                <a:solidFill>
                  <a:schemeClr val="tx1"/>
                </a:solidFill>
                <a:latin typeface="Courier New" pitchFamily="49" charset="0"/>
                <a:ea typeface="+mn-ea"/>
                <a:cs typeface="Courier New" pitchFamily="49" charset="0"/>
              </a:rPr>
              <a:t>iterator();</a:t>
            </a:r>
          </a:p>
          <a:p>
            <a:r>
              <a:rPr lang="en-US" altLang="zh-CN" sz="1000" b="0" i="0" u="none" strike="noStrike" kern="1200" baseline="0" dirty="0" smtClean="0">
                <a:solidFill>
                  <a:schemeClr val="tx1"/>
                </a:solidFill>
                <a:latin typeface="Courier New" pitchFamily="49" charset="0"/>
                <a:ea typeface="+mn-ea"/>
                <a:cs typeface="Courier New" pitchFamily="49" charset="0"/>
              </a:rPr>
              <a:t>while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consumerIte.hasNext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err="1" smtClean="0">
                <a:solidFill>
                  <a:schemeClr val="tx1"/>
                </a:solidFill>
                <a:latin typeface="Courier New" pitchFamily="49" charset="0"/>
                <a:ea typeface="+mn-ea"/>
                <a:cs typeface="Courier New" pitchFamily="49" charset="0"/>
              </a:rPr>
              <a:t>System.out.println</a:t>
            </a:r>
            <a:r>
              <a:rPr lang="en-US" altLang="zh-CN" sz="1000" b="0" i="0" u="none" strike="noStrike" kern="1200" baseline="0" dirty="0" smtClean="0">
                <a:solidFill>
                  <a:schemeClr val="tx1"/>
                </a:solidFill>
                <a:latin typeface="Courier New" pitchFamily="49" charset="0"/>
                <a:ea typeface="+mn-ea"/>
                <a:cs typeface="Courier New" pitchFamily="49" charset="0"/>
              </a:rPr>
              <a:t>("Message from Single Topic :: " +</a:t>
            </a:r>
          </a:p>
          <a:p>
            <a:r>
              <a:rPr lang="en-US" altLang="zh-CN" sz="1000" b="0" i="0" u="none" strike="noStrike" kern="1200" baseline="0" dirty="0" smtClean="0">
                <a:solidFill>
                  <a:schemeClr val="tx1"/>
                </a:solidFill>
                <a:latin typeface="Courier New" pitchFamily="49" charset="0"/>
                <a:ea typeface="+mn-ea"/>
                <a:cs typeface="Courier New" pitchFamily="49" charset="0"/>
              </a:rPr>
              <a:t>new String(</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consumerIte.next</a:t>
            </a:r>
            <a:r>
              <a:rPr lang="en-US" altLang="zh-CN" sz="1000" b="0" i="0" u="none" strike="noStrike" kern="1200" baseline="0" dirty="0" smtClean="0">
                <a:solidFill>
                  <a:schemeClr val="tx1"/>
                </a:solidFill>
                <a:latin typeface="Courier New" pitchFamily="49" charset="0"/>
                <a:ea typeface="+mn-ea"/>
                <a:cs typeface="Courier New" pitchFamily="49" charset="0"/>
              </a:rPr>
              <a:t>().message()));</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if (consumer != null)</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consumer.shutdown</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static void main(String[]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String topic =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[0];</a:t>
            </a:r>
          </a:p>
          <a:p>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localho</a:t>
            </a:r>
            <a:endParaRPr lang="en-US" altLang="zh-CN" sz="1000" b="0" i="0" u="none" strike="noStrike" kern="1200" baseline="0" dirty="0" smtClean="0">
              <a:solidFill>
                <a:schemeClr val="tx1"/>
              </a:solidFill>
              <a:latin typeface="Courier New" pitchFamily="49" charset="0"/>
              <a:ea typeface="+mn-ea"/>
              <a:cs typeface="Courier New" pitchFamily="49" charset="0"/>
            </a:endParaRPr>
          </a:p>
          <a:p>
            <a:r>
              <a:rPr lang="en-US" altLang="zh-CN" sz="1000" b="0" i="0" u="none" strike="noStrike" kern="1200" baseline="0" dirty="0" smtClean="0">
                <a:solidFill>
                  <a:schemeClr val="tx1"/>
                </a:solidFill>
                <a:latin typeface="Courier New" pitchFamily="49" charset="0"/>
                <a:ea typeface="+mn-ea"/>
                <a:cs typeface="Courier New" pitchFamily="49" charset="0"/>
              </a:rPr>
              <a:t>st:2181", "</a:t>
            </a:r>
            <a:r>
              <a:rPr lang="en-US" altLang="zh-CN" sz="1000" b="0" i="0" u="none" strike="noStrike" kern="1200" baseline="0" dirty="0" err="1" smtClean="0">
                <a:solidFill>
                  <a:schemeClr val="tx1"/>
                </a:solidFill>
                <a:latin typeface="Courier New" pitchFamily="49" charset="0"/>
                <a:ea typeface="+mn-ea"/>
                <a:cs typeface="Courier New" pitchFamily="49" charset="0"/>
              </a:rPr>
              <a:t>testgroup</a:t>
            </a:r>
            <a:r>
              <a:rPr lang="en-US" altLang="zh-CN" sz="1000" b="0" i="0" u="none" strike="noStrike" kern="1200" baseline="0" dirty="0" smtClean="0">
                <a:solidFill>
                  <a:schemeClr val="tx1"/>
                </a:solidFill>
                <a:latin typeface="Courier New" pitchFamily="49" charset="0"/>
                <a:ea typeface="+mn-ea"/>
                <a:cs typeface="Courier New" pitchFamily="49" charset="0"/>
              </a:rPr>
              <a:t>", topic);</a:t>
            </a:r>
          </a:p>
          <a:p>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simpleHLConsumer.testConsumer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endParaRPr lang="zh-CN" altLang="en-US" dirty="0"/>
          </a:p>
        </p:txBody>
      </p:sp>
      <p:sp>
        <p:nvSpPr>
          <p:cNvPr id="4" name="灯片编号占位符 3"/>
          <p:cNvSpPr>
            <a:spLocks noGrp="1"/>
          </p:cNvSpPr>
          <p:nvPr>
            <p:ph type="sldNum" sz="quarter" idx="10"/>
          </p:nvPr>
        </p:nvSpPr>
        <p:spPr/>
        <p:txBody>
          <a:bodyPr/>
          <a:lstStyle/>
          <a:p>
            <a:fld id="{EE2F1B44-6939-4B22-B706-197F24F6500B}" type="slidenum">
              <a:rPr lang="zh-CN" altLang="en-US" smtClean="0"/>
              <a:t>40</a:t>
            </a:fld>
            <a:endParaRPr lang="zh-CN" altLang="en-US"/>
          </a:p>
        </p:txBody>
      </p:sp>
    </p:spTree>
    <p:extLst>
      <p:ext uri="{BB962C8B-B14F-4D97-AF65-F5344CB8AC3E}">
        <p14:creationId xmlns:p14="http://schemas.microsoft.com/office/powerpoint/2010/main" val="256209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dirty="0" smtClean="0">
                <a:solidFill>
                  <a:schemeClr val="tx1"/>
                </a:solidFill>
                <a:latin typeface="Courier New" pitchFamily="49" charset="0"/>
                <a:ea typeface="+mn-ea"/>
                <a:cs typeface="Courier New" pitchFamily="49" charset="0"/>
              </a:rPr>
              <a:t>package </a:t>
            </a:r>
            <a:r>
              <a:rPr lang="en-US" altLang="zh-CN" sz="1000" b="0" i="0" u="none" strike="noStrike" kern="1200" baseline="0" dirty="0" err="1" smtClean="0">
                <a:solidFill>
                  <a:schemeClr val="tx1"/>
                </a:solidFill>
                <a:latin typeface="Courier New" pitchFamily="49" charset="0"/>
                <a:ea typeface="+mn-ea"/>
                <a:cs typeface="Courier New" pitchFamily="49" charset="0"/>
              </a:rPr>
              <a:t>test.kafka.consumer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java.util.HashMap</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java.util.List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java.util.Map</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java.util.Properties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kafka.consumer.ConsumerConfig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kafka.consumer.ConsumerIterator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kafka.consumer.KafkaStream</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kafka.javaapi.consumer.ConsumerConnector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class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final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 consumer;</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final String topic;</a:t>
            </a:r>
          </a:p>
          <a:p>
            <a:r>
              <a:rPr lang="en-US" altLang="zh-CN" sz="1000" b="0" i="0" u="none" strike="noStrike" kern="1200" baseline="0" dirty="0" smtClean="0">
                <a:solidFill>
                  <a:schemeClr val="tx1"/>
                </a:solidFill>
                <a:latin typeface="Courier New" pitchFamily="49" charset="0"/>
                <a:ea typeface="+mn-ea"/>
                <a:cs typeface="Courier New" pitchFamily="49" charset="0"/>
              </a:rPr>
              <a:t>public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(String zookeeper, String </a:t>
            </a:r>
            <a:r>
              <a:rPr lang="en-US" altLang="zh-CN" sz="1000" b="0" i="0" u="none" strike="noStrike" kern="1200" baseline="0" dirty="0" err="1" smtClean="0">
                <a:solidFill>
                  <a:schemeClr val="tx1"/>
                </a:solidFill>
                <a:latin typeface="Courier New" pitchFamily="49" charset="0"/>
                <a:ea typeface="+mn-ea"/>
                <a:cs typeface="Courier New" pitchFamily="49" charset="0"/>
              </a:rPr>
              <a:t>groupId</a:t>
            </a:r>
            <a:r>
              <a:rPr lang="en-US" altLang="zh-CN" sz="1000" b="0" i="0" u="none" strike="noStrike" kern="1200" baseline="0" dirty="0" smtClean="0">
                <a:solidFill>
                  <a:schemeClr val="tx1"/>
                </a:solidFill>
                <a:latin typeface="Courier New" pitchFamily="49" charset="0"/>
                <a:ea typeface="+mn-ea"/>
                <a:cs typeface="Courier New" pitchFamily="49" charset="0"/>
              </a:rPr>
              <a:t>, String</a:t>
            </a:r>
          </a:p>
          <a:p>
            <a:r>
              <a:rPr lang="en-US" altLang="zh-CN" sz="1000" b="0" i="0" u="none" strike="noStrike" kern="1200" baseline="0" dirty="0" smtClean="0">
                <a:solidFill>
                  <a:schemeClr val="tx1"/>
                </a:solidFill>
                <a:latin typeface="Courier New" pitchFamily="49" charset="0"/>
                <a:ea typeface="+mn-ea"/>
                <a:cs typeface="Courier New" pitchFamily="49" charset="0"/>
              </a:rPr>
              <a:t>topic) {</a:t>
            </a:r>
          </a:p>
          <a:p>
            <a:r>
              <a:rPr lang="en-US" altLang="zh-CN" sz="1000" b="0" i="0" u="none" strike="noStrike" kern="1200" baseline="0" dirty="0" smtClean="0">
                <a:solidFill>
                  <a:schemeClr val="tx1"/>
                </a:solidFill>
                <a:latin typeface="Courier New" pitchFamily="49" charset="0"/>
                <a:ea typeface="+mn-ea"/>
                <a:cs typeface="Courier New" pitchFamily="49" charset="0"/>
              </a:rPr>
              <a:t>Properties props = new Properties();</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zookeeper.connect</a:t>
            </a:r>
            <a:r>
              <a:rPr lang="en-US" altLang="zh-CN" sz="1000" b="0" i="0" u="none" strike="noStrike" kern="1200" baseline="0" dirty="0" smtClean="0">
                <a:solidFill>
                  <a:schemeClr val="tx1"/>
                </a:solidFill>
                <a:latin typeface="Courier New" pitchFamily="49" charset="0"/>
                <a:ea typeface="+mn-ea"/>
                <a:cs typeface="Courier New" pitchFamily="49" charset="0"/>
              </a:rPr>
              <a:t>", zookeeper);</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("group.id", </a:t>
            </a:r>
            <a:r>
              <a:rPr lang="en-US" altLang="zh-CN" sz="1000" b="0" i="0" u="none" strike="noStrike" kern="1200" baseline="0" dirty="0" err="1" smtClean="0">
                <a:solidFill>
                  <a:schemeClr val="tx1"/>
                </a:solidFill>
                <a:latin typeface="Courier New" pitchFamily="49" charset="0"/>
                <a:ea typeface="+mn-ea"/>
                <a:cs typeface="Courier New" pitchFamily="49" charset="0"/>
              </a:rPr>
              <a:t>groupId</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("zookeeper.session.timeout.ms", "500");</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("zookeeper.sync.time.ms", "250");</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("auto.commit.interval.ms", "1000");</a:t>
            </a:r>
          </a:p>
          <a:p>
            <a:r>
              <a:rPr lang="en-US" altLang="zh-CN" sz="1000" b="0" i="0" u="none" strike="noStrike" kern="1200" baseline="0" dirty="0" smtClean="0">
                <a:solidFill>
                  <a:schemeClr val="tx1"/>
                </a:solidFill>
                <a:latin typeface="Courier New" pitchFamily="49" charset="0"/>
                <a:ea typeface="+mn-ea"/>
                <a:cs typeface="Courier New" pitchFamily="49" charset="0"/>
              </a:rPr>
              <a:t>consumer =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Consumer.createJavaConsumerConnector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new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ConsumerConfig</a:t>
            </a:r>
            <a:r>
              <a:rPr lang="en-US" altLang="zh-CN" sz="1000" b="0" i="0" u="none" strike="noStrike" kern="1200" baseline="0" dirty="0" smtClean="0">
                <a:solidFill>
                  <a:schemeClr val="tx1"/>
                </a:solidFill>
                <a:latin typeface="Courier New" pitchFamily="49" charset="0"/>
                <a:ea typeface="+mn-ea"/>
                <a:cs typeface="Courier New" pitchFamily="49" charset="0"/>
              </a:rPr>
              <a:t>(props));</a:t>
            </a:r>
          </a:p>
          <a:p>
            <a:r>
              <a:rPr lang="en-US" altLang="zh-CN" sz="1000" b="0" i="0" u="none" strike="noStrike" kern="1200" baseline="0" dirty="0" err="1" smtClean="0">
                <a:solidFill>
                  <a:schemeClr val="tx1"/>
                </a:solidFill>
                <a:latin typeface="Courier New" pitchFamily="49" charset="0"/>
                <a:ea typeface="+mn-ea"/>
                <a:cs typeface="Courier New" pitchFamily="49" charset="0"/>
              </a:rPr>
              <a:t>this.topic</a:t>
            </a:r>
            <a:r>
              <a:rPr lang="en-US" altLang="zh-CN" sz="1000" b="0" i="0" u="none" strike="noStrike" kern="1200" baseline="0" dirty="0" smtClean="0">
                <a:solidFill>
                  <a:schemeClr val="tx1"/>
                </a:solidFill>
                <a:latin typeface="Courier New" pitchFamily="49" charset="0"/>
                <a:ea typeface="+mn-ea"/>
                <a:cs typeface="Courier New" pitchFamily="49" charset="0"/>
              </a:rPr>
              <a:t> = topic;</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void </a:t>
            </a:r>
            <a:r>
              <a:rPr lang="en-US" altLang="zh-CN" sz="1000" b="0" i="0" u="none" strike="noStrike" kern="1200" baseline="0" dirty="0" err="1" smtClean="0">
                <a:solidFill>
                  <a:schemeClr val="tx1"/>
                </a:solidFill>
                <a:latin typeface="Courier New" pitchFamily="49" charset="0"/>
                <a:ea typeface="+mn-ea"/>
                <a:cs typeface="Courier New" pitchFamily="49" charset="0"/>
              </a:rPr>
              <a:t>testConsumer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Map&lt;String, Integer&gt; </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HashMap</a:t>
            </a:r>
            <a:r>
              <a:rPr lang="en-US" altLang="zh-CN" sz="1000" b="0" i="0" u="none" strike="noStrike" kern="1200" baseline="0" dirty="0" smtClean="0">
                <a:solidFill>
                  <a:schemeClr val="tx1"/>
                </a:solidFill>
                <a:latin typeface="Courier New" pitchFamily="49" charset="0"/>
                <a:ea typeface="+mn-ea"/>
                <a:cs typeface="Courier New" pitchFamily="49" charset="0"/>
              </a:rPr>
              <a:t>&lt;String, Integer&gt;();</a:t>
            </a:r>
          </a:p>
          <a:p>
            <a:r>
              <a:rPr lang="en-US" altLang="zh-CN" sz="1000" b="0" i="0" u="none" strike="noStrike" kern="1200" baseline="0" dirty="0" smtClean="0">
                <a:solidFill>
                  <a:schemeClr val="tx1"/>
                </a:solidFill>
                <a:latin typeface="Courier New" pitchFamily="49" charset="0"/>
                <a:ea typeface="+mn-ea"/>
                <a:cs typeface="Courier New" pitchFamily="49" charset="0"/>
              </a:rPr>
              <a:t>// Define single thread for topic</a:t>
            </a:r>
          </a:p>
          <a:p>
            <a:r>
              <a:rPr lang="en-US" altLang="zh-CN" sz="1000" b="0" i="0" u="none" strike="noStrike" kern="1200" baseline="0" dirty="0" err="1" smtClean="0">
                <a:solidFill>
                  <a:schemeClr val="tx1"/>
                </a:solidFill>
                <a:latin typeface="Courier New" pitchFamily="49" charset="0"/>
                <a:ea typeface="+mn-ea"/>
                <a:cs typeface="Courier New" pitchFamily="49" charset="0"/>
              </a:rPr>
              <a:t>topicCount.put</a:t>
            </a:r>
            <a:r>
              <a:rPr lang="en-US" altLang="zh-CN" sz="1000" b="0" i="0" u="none" strike="noStrike" kern="1200" baseline="0" dirty="0" smtClean="0">
                <a:solidFill>
                  <a:schemeClr val="tx1"/>
                </a:solidFill>
                <a:latin typeface="Courier New" pitchFamily="49" charset="0"/>
                <a:ea typeface="+mn-ea"/>
                <a:cs typeface="Courier New" pitchFamily="49" charset="0"/>
              </a:rPr>
              <a:t>(topic, new Integer(1));</a:t>
            </a:r>
          </a:p>
          <a:p>
            <a:r>
              <a:rPr lang="en-US" altLang="zh-CN" sz="1000" b="0" i="0" u="none" strike="noStrike" kern="1200" baseline="0" dirty="0" smtClean="0">
                <a:solidFill>
                  <a:schemeClr val="tx1"/>
                </a:solidFill>
                <a:latin typeface="Courier New" pitchFamily="49" charset="0"/>
                <a:ea typeface="+mn-ea"/>
                <a:cs typeface="Courier New" pitchFamily="49" charset="0"/>
              </a:rPr>
              <a:t>Map&lt;String, List&lt;</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&lt;byte[], byte[]&gt;&gt;&gt;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consumerStreams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consumer.createMessageStreams</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List&lt;</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&lt;byte[], byte[]&gt;&gt; streams =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consumerStreams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get(topic);</a:t>
            </a:r>
          </a:p>
          <a:p>
            <a:r>
              <a:rPr lang="en-US" altLang="zh-CN" sz="1000" b="0" i="0" u="none" strike="noStrike" kern="1200" baseline="0" dirty="0" smtClean="0">
                <a:solidFill>
                  <a:schemeClr val="tx1"/>
                </a:solidFill>
                <a:latin typeface="Courier New" pitchFamily="49" charset="0"/>
                <a:ea typeface="+mn-ea"/>
                <a:cs typeface="Courier New" pitchFamily="49" charset="0"/>
              </a:rPr>
              <a:t>for (final </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 stream : streams) {</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ConsumerIterator</a:t>
            </a:r>
            <a:r>
              <a:rPr lang="en-US" altLang="zh-CN" sz="1000" b="0" i="0" u="none" strike="noStrike" kern="1200" baseline="0" dirty="0" smtClean="0">
                <a:solidFill>
                  <a:schemeClr val="tx1"/>
                </a:solidFill>
                <a:latin typeface="Courier New" pitchFamily="49" charset="0"/>
                <a:ea typeface="+mn-ea"/>
                <a:cs typeface="Courier New" pitchFamily="49" charset="0"/>
              </a:rPr>
              <a:t>&lt;byte[], byte[]&gt;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a:t>
            </a:r>
            <a:r>
              <a:rPr lang="en-US" altLang="zh-CN" sz="1000" b="0" i="0" u="none" strike="noStrike" kern="1200" baseline="0" dirty="0" smtClean="0">
                <a:solidFill>
                  <a:schemeClr val="tx1"/>
                </a:solidFill>
                <a:latin typeface="Courier New" pitchFamily="49" charset="0"/>
                <a:ea typeface="+mn-ea"/>
                <a:cs typeface="Courier New" pitchFamily="49" charset="0"/>
              </a:rPr>
              <a:t> = stream.</a:t>
            </a:r>
          </a:p>
          <a:p>
            <a:r>
              <a:rPr lang="en-US" altLang="zh-CN" sz="1000" b="0" i="0" u="none" strike="noStrike" kern="1200" baseline="0" dirty="0" smtClean="0">
                <a:solidFill>
                  <a:schemeClr val="tx1"/>
                </a:solidFill>
                <a:latin typeface="Courier New" pitchFamily="49" charset="0"/>
                <a:ea typeface="+mn-ea"/>
                <a:cs typeface="Courier New" pitchFamily="49" charset="0"/>
              </a:rPr>
              <a:t>iterator();</a:t>
            </a:r>
          </a:p>
          <a:p>
            <a:r>
              <a:rPr lang="en-US" altLang="zh-CN" sz="1000" b="0" i="0" u="none" strike="noStrike" kern="1200" baseline="0" dirty="0" smtClean="0">
                <a:solidFill>
                  <a:schemeClr val="tx1"/>
                </a:solidFill>
                <a:latin typeface="Courier New" pitchFamily="49" charset="0"/>
                <a:ea typeface="+mn-ea"/>
                <a:cs typeface="Courier New" pitchFamily="49" charset="0"/>
              </a:rPr>
              <a:t>while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consumerIte.hasNext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err="1" smtClean="0">
                <a:solidFill>
                  <a:schemeClr val="tx1"/>
                </a:solidFill>
                <a:latin typeface="Courier New" pitchFamily="49" charset="0"/>
                <a:ea typeface="+mn-ea"/>
                <a:cs typeface="Courier New" pitchFamily="49" charset="0"/>
              </a:rPr>
              <a:t>System.out.println</a:t>
            </a:r>
            <a:r>
              <a:rPr lang="en-US" altLang="zh-CN" sz="1000" b="0" i="0" u="none" strike="noStrike" kern="1200" baseline="0" dirty="0" smtClean="0">
                <a:solidFill>
                  <a:schemeClr val="tx1"/>
                </a:solidFill>
                <a:latin typeface="Courier New" pitchFamily="49" charset="0"/>
                <a:ea typeface="+mn-ea"/>
                <a:cs typeface="Courier New" pitchFamily="49" charset="0"/>
              </a:rPr>
              <a:t>("Message from Single Topic :: " +</a:t>
            </a:r>
          </a:p>
          <a:p>
            <a:r>
              <a:rPr lang="en-US" altLang="zh-CN" sz="1000" b="0" i="0" u="none" strike="noStrike" kern="1200" baseline="0" dirty="0" smtClean="0">
                <a:solidFill>
                  <a:schemeClr val="tx1"/>
                </a:solidFill>
                <a:latin typeface="Courier New" pitchFamily="49" charset="0"/>
                <a:ea typeface="+mn-ea"/>
                <a:cs typeface="Courier New" pitchFamily="49" charset="0"/>
              </a:rPr>
              <a:t>new String(</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consumerIte.next</a:t>
            </a:r>
            <a:r>
              <a:rPr lang="en-US" altLang="zh-CN" sz="1000" b="0" i="0" u="none" strike="noStrike" kern="1200" baseline="0" dirty="0" smtClean="0">
                <a:solidFill>
                  <a:schemeClr val="tx1"/>
                </a:solidFill>
                <a:latin typeface="Courier New" pitchFamily="49" charset="0"/>
                <a:ea typeface="+mn-ea"/>
                <a:cs typeface="Courier New" pitchFamily="49" charset="0"/>
              </a:rPr>
              <a:t>().message()));</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if (consumer != null)</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consumer.shutdown</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static void main(String[]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String topic =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[0];</a:t>
            </a:r>
          </a:p>
          <a:p>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localho</a:t>
            </a:r>
            <a:endParaRPr lang="en-US" altLang="zh-CN" sz="1000" b="0" i="0" u="none" strike="noStrike" kern="1200" baseline="0" dirty="0" smtClean="0">
              <a:solidFill>
                <a:schemeClr val="tx1"/>
              </a:solidFill>
              <a:latin typeface="Courier New" pitchFamily="49" charset="0"/>
              <a:ea typeface="+mn-ea"/>
              <a:cs typeface="Courier New" pitchFamily="49" charset="0"/>
            </a:endParaRPr>
          </a:p>
          <a:p>
            <a:r>
              <a:rPr lang="en-US" altLang="zh-CN" sz="1000" b="0" i="0" u="none" strike="noStrike" kern="1200" baseline="0" dirty="0" smtClean="0">
                <a:solidFill>
                  <a:schemeClr val="tx1"/>
                </a:solidFill>
                <a:latin typeface="Courier New" pitchFamily="49" charset="0"/>
                <a:ea typeface="+mn-ea"/>
                <a:cs typeface="Courier New" pitchFamily="49" charset="0"/>
              </a:rPr>
              <a:t>st:2181", "</a:t>
            </a:r>
            <a:r>
              <a:rPr lang="en-US" altLang="zh-CN" sz="1000" b="0" i="0" u="none" strike="noStrike" kern="1200" baseline="0" dirty="0" err="1" smtClean="0">
                <a:solidFill>
                  <a:schemeClr val="tx1"/>
                </a:solidFill>
                <a:latin typeface="Courier New" pitchFamily="49" charset="0"/>
                <a:ea typeface="+mn-ea"/>
                <a:cs typeface="Courier New" pitchFamily="49" charset="0"/>
              </a:rPr>
              <a:t>testgroup</a:t>
            </a:r>
            <a:r>
              <a:rPr lang="en-US" altLang="zh-CN" sz="1000" b="0" i="0" u="none" strike="noStrike" kern="1200" baseline="0" dirty="0" smtClean="0">
                <a:solidFill>
                  <a:schemeClr val="tx1"/>
                </a:solidFill>
                <a:latin typeface="Courier New" pitchFamily="49" charset="0"/>
                <a:ea typeface="+mn-ea"/>
                <a:cs typeface="Courier New" pitchFamily="49" charset="0"/>
              </a:rPr>
              <a:t>", topic);</a:t>
            </a:r>
          </a:p>
          <a:p>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simpleHLConsumer.testConsumer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endParaRPr lang="zh-CN" altLang="en-US" dirty="0"/>
          </a:p>
        </p:txBody>
      </p:sp>
      <p:sp>
        <p:nvSpPr>
          <p:cNvPr id="4" name="灯片编号占位符 3"/>
          <p:cNvSpPr>
            <a:spLocks noGrp="1"/>
          </p:cNvSpPr>
          <p:nvPr>
            <p:ph type="sldNum" sz="quarter" idx="10"/>
          </p:nvPr>
        </p:nvSpPr>
        <p:spPr/>
        <p:txBody>
          <a:bodyPr/>
          <a:lstStyle/>
          <a:p>
            <a:fld id="{EE2F1B44-6939-4B22-B706-197F24F6500B}" type="slidenum">
              <a:rPr lang="zh-CN" altLang="en-US" smtClean="0"/>
              <a:t>41</a:t>
            </a:fld>
            <a:endParaRPr lang="zh-CN" altLang="en-US"/>
          </a:p>
        </p:txBody>
      </p:sp>
    </p:spTree>
    <p:extLst>
      <p:ext uri="{BB962C8B-B14F-4D97-AF65-F5344CB8AC3E}">
        <p14:creationId xmlns:p14="http://schemas.microsoft.com/office/powerpoint/2010/main" val="256209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dirty="0" smtClean="0">
                <a:solidFill>
                  <a:schemeClr val="tx1"/>
                </a:solidFill>
                <a:latin typeface="Courier New" pitchFamily="49" charset="0"/>
                <a:ea typeface="+mn-ea"/>
                <a:cs typeface="Courier New" pitchFamily="49" charset="0"/>
              </a:rPr>
              <a:t>package </a:t>
            </a:r>
            <a:r>
              <a:rPr lang="en-US" altLang="zh-CN" sz="1000" b="0" i="0" u="none" strike="noStrike" kern="1200" baseline="0" dirty="0" err="1" smtClean="0">
                <a:solidFill>
                  <a:schemeClr val="tx1"/>
                </a:solidFill>
                <a:latin typeface="Courier New" pitchFamily="49" charset="0"/>
                <a:ea typeface="+mn-ea"/>
                <a:cs typeface="Courier New" pitchFamily="49" charset="0"/>
              </a:rPr>
              <a:t>test.kafka.consumer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java.util.HashMap</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java.util.List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java.util.Map</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java.util.Properties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java.util.concurrent.ExecutorService</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java.util.concurrent.Executors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kafka.consumer.ConsumerConfig</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kafka.consumer.ConsumerIterator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kafka.consumer.KafkaStream</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import </a:t>
            </a:r>
            <a:r>
              <a:rPr lang="en-US" altLang="zh-CN" sz="1000" b="0" i="0" u="none" strike="noStrike" kern="1200" baseline="0" dirty="0" err="1" smtClean="0">
                <a:solidFill>
                  <a:schemeClr val="tx1"/>
                </a:solidFill>
                <a:latin typeface="Courier New" pitchFamily="49" charset="0"/>
                <a:ea typeface="+mn-ea"/>
                <a:cs typeface="Courier New" pitchFamily="49" charset="0"/>
              </a:rPr>
              <a:t>kafka.javaapi.consumer.ConsumerConnector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class </a:t>
            </a:r>
            <a:r>
              <a:rPr lang="en-US" altLang="zh-CN" sz="1000" b="0" i="0" u="none" strike="noStrike" kern="1200" baseline="0" dirty="0" err="1" smtClean="0">
                <a:solidFill>
                  <a:schemeClr val="tx1"/>
                </a:solidFill>
                <a:latin typeface="Courier New" pitchFamily="49" charset="0"/>
                <a:ea typeface="+mn-ea"/>
                <a:cs typeface="Courier New" pitchFamily="49" charset="0"/>
              </a:rPr>
              <a:t>MultiThreadHLConsumer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a:t>
            </a:r>
            <a:r>
              <a:rPr lang="en-US" altLang="zh-CN" sz="1000" b="0" i="0" u="none" strike="noStrike" kern="1200" baseline="0" dirty="0" err="1" smtClean="0">
                <a:solidFill>
                  <a:schemeClr val="tx1"/>
                </a:solidFill>
                <a:latin typeface="Courier New" pitchFamily="49" charset="0"/>
                <a:ea typeface="+mn-ea"/>
                <a:cs typeface="Courier New" pitchFamily="49" charset="0"/>
              </a:rPr>
              <a:t>ExecutorService</a:t>
            </a:r>
            <a:r>
              <a:rPr lang="en-US" altLang="zh-CN" sz="1000" b="0" i="0" u="none" strike="noStrike" kern="1200" baseline="0" dirty="0" smtClean="0">
                <a:solidFill>
                  <a:schemeClr val="tx1"/>
                </a:solidFill>
                <a:latin typeface="Courier New" pitchFamily="49" charset="0"/>
                <a:ea typeface="+mn-ea"/>
                <a:cs typeface="Courier New" pitchFamily="49" charset="0"/>
              </a:rPr>
              <a:t> executor;</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final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 consumer;</a:t>
            </a:r>
          </a:p>
          <a:p>
            <a:r>
              <a:rPr lang="en-US" altLang="zh-CN" sz="1000" b="0" i="0" u="none" strike="noStrike" kern="1200" baseline="0" dirty="0" smtClean="0">
                <a:solidFill>
                  <a:schemeClr val="tx1"/>
                </a:solidFill>
                <a:latin typeface="Courier New" pitchFamily="49" charset="0"/>
                <a:ea typeface="+mn-ea"/>
                <a:cs typeface="Courier New" pitchFamily="49" charset="0"/>
              </a:rPr>
              <a:t>private final String topic;</a:t>
            </a:r>
          </a:p>
          <a:p>
            <a:r>
              <a:rPr lang="en-US" altLang="zh-CN" sz="1000" b="0" i="0" u="none" strike="noStrike" kern="1200" baseline="0" dirty="0" smtClean="0">
                <a:solidFill>
                  <a:schemeClr val="tx1"/>
                </a:solidFill>
                <a:latin typeface="Courier New" pitchFamily="49" charset="0"/>
                <a:ea typeface="+mn-ea"/>
                <a:cs typeface="Courier New" pitchFamily="49" charset="0"/>
              </a:rPr>
              <a:t>public </a:t>
            </a:r>
            <a:r>
              <a:rPr lang="en-US" altLang="zh-CN" sz="1000" b="0" i="0" u="none" strike="noStrike" kern="1200" baseline="0" dirty="0" err="1" smtClean="0">
                <a:solidFill>
                  <a:schemeClr val="tx1"/>
                </a:solidFill>
                <a:latin typeface="Courier New" pitchFamily="49" charset="0"/>
                <a:ea typeface="+mn-ea"/>
                <a:cs typeface="Courier New" pitchFamily="49" charset="0"/>
              </a:rPr>
              <a:t>MultiThreadHLConsumer</a:t>
            </a:r>
            <a:r>
              <a:rPr lang="en-US" altLang="zh-CN" sz="1000" b="0" i="0" u="none" strike="noStrike" kern="1200" baseline="0" dirty="0" smtClean="0">
                <a:solidFill>
                  <a:schemeClr val="tx1"/>
                </a:solidFill>
                <a:latin typeface="Courier New" pitchFamily="49" charset="0"/>
                <a:ea typeface="+mn-ea"/>
                <a:cs typeface="Courier New" pitchFamily="49" charset="0"/>
              </a:rPr>
              <a:t>(String zookeeper, String </a:t>
            </a:r>
            <a:r>
              <a:rPr lang="en-US" altLang="zh-CN" sz="1000" b="0" i="0" u="none" strike="noStrike" kern="1200" baseline="0" dirty="0" err="1" smtClean="0">
                <a:solidFill>
                  <a:schemeClr val="tx1"/>
                </a:solidFill>
                <a:latin typeface="Courier New" pitchFamily="49" charset="0"/>
                <a:ea typeface="+mn-ea"/>
                <a:cs typeface="Courier New" pitchFamily="49" charset="0"/>
              </a:rPr>
              <a:t>groupId</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String topic) {</a:t>
            </a:r>
          </a:p>
          <a:p>
            <a:r>
              <a:rPr lang="en-US" altLang="zh-CN" sz="1000" b="0" i="0" u="none" strike="noStrike" kern="1200" baseline="0" dirty="0" smtClean="0">
                <a:solidFill>
                  <a:schemeClr val="tx1"/>
                </a:solidFill>
                <a:latin typeface="Courier New" pitchFamily="49" charset="0"/>
                <a:ea typeface="+mn-ea"/>
                <a:cs typeface="Courier New" pitchFamily="49" charset="0"/>
              </a:rPr>
              <a:t>Properties props = new Properties();</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zookeeper.connect</a:t>
            </a:r>
            <a:r>
              <a:rPr lang="en-US" altLang="zh-CN" sz="1000" b="0" i="0" u="none" strike="noStrike" kern="1200" baseline="0" dirty="0" smtClean="0">
                <a:solidFill>
                  <a:schemeClr val="tx1"/>
                </a:solidFill>
                <a:latin typeface="Courier New" pitchFamily="49" charset="0"/>
                <a:ea typeface="+mn-ea"/>
                <a:cs typeface="Courier New" pitchFamily="49" charset="0"/>
              </a:rPr>
              <a:t>", zookeeper);</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("group.id", </a:t>
            </a:r>
            <a:r>
              <a:rPr lang="en-US" altLang="zh-CN" sz="1000" b="0" i="0" u="none" strike="noStrike" kern="1200" baseline="0" dirty="0" err="1" smtClean="0">
                <a:solidFill>
                  <a:schemeClr val="tx1"/>
                </a:solidFill>
                <a:latin typeface="Courier New" pitchFamily="49" charset="0"/>
                <a:ea typeface="+mn-ea"/>
                <a:cs typeface="Courier New" pitchFamily="49" charset="0"/>
              </a:rPr>
              <a:t>groupId</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("zookeeper.session.timeout.ms", "500");</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("zookeeper.sync.time.ms", "250");</a:t>
            </a:r>
          </a:p>
          <a:p>
            <a:r>
              <a:rPr lang="en-US" altLang="zh-CN" sz="1000" b="0" i="0" u="none" strike="noStrike" kern="1200" baseline="0" dirty="0" err="1" smtClean="0">
                <a:solidFill>
                  <a:schemeClr val="tx1"/>
                </a:solidFill>
                <a:latin typeface="Courier New" pitchFamily="49" charset="0"/>
                <a:ea typeface="+mn-ea"/>
                <a:cs typeface="Courier New" pitchFamily="49" charset="0"/>
              </a:rPr>
              <a:t>props.put</a:t>
            </a:r>
            <a:r>
              <a:rPr lang="en-US" altLang="zh-CN" sz="1000" b="0" i="0" u="none" strike="noStrike" kern="1200" baseline="0" dirty="0" smtClean="0">
                <a:solidFill>
                  <a:schemeClr val="tx1"/>
                </a:solidFill>
                <a:latin typeface="Courier New" pitchFamily="49" charset="0"/>
                <a:ea typeface="+mn-ea"/>
                <a:cs typeface="Courier New" pitchFamily="49" charset="0"/>
              </a:rPr>
              <a:t>("auto.commit.interval.ms", "1000");</a:t>
            </a:r>
          </a:p>
          <a:p>
            <a:r>
              <a:rPr lang="en-US" altLang="zh-CN" sz="1000" b="0" i="0" u="none" strike="noStrike" kern="1200" baseline="0" dirty="0" smtClean="0">
                <a:solidFill>
                  <a:schemeClr val="tx1"/>
                </a:solidFill>
                <a:latin typeface="Courier New" pitchFamily="49" charset="0"/>
                <a:ea typeface="+mn-ea"/>
                <a:cs typeface="Courier New" pitchFamily="49" charset="0"/>
              </a:rPr>
              <a:t>consumer =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Consumer.createJavaConsumerConnector</a:t>
            </a:r>
            <a:r>
              <a:rPr lang="en-US" altLang="zh-CN" sz="1000" b="0" i="0" u="none" strike="noStrike" kern="1200" baseline="0" dirty="0" smtClean="0">
                <a:solidFill>
                  <a:schemeClr val="tx1"/>
                </a:solidFill>
                <a:latin typeface="Courier New" pitchFamily="49" charset="0"/>
                <a:ea typeface="+mn-ea"/>
                <a:cs typeface="Courier New" pitchFamily="49" charset="0"/>
              </a:rPr>
              <a:t>(new</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ConsumerConfig</a:t>
            </a:r>
            <a:r>
              <a:rPr lang="en-US" altLang="zh-CN" sz="1000" b="0" i="0" u="none" strike="noStrike" kern="1200" baseline="0" dirty="0" smtClean="0">
                <a:solidFill>
                  <a:schemeClr val="tx1"/>
                </a:solidFill>
                <a:latin typeface="Courier New" pitchFamily="49" charset="0"/>
                <a:ea typeface="+mn-ea"/>
                <a:cs typeface="Courier New" pitchFamily="49" charset="0"/>
              </a:rPr>
              <a:t>(props));</a:t>
            </a:r>
          </a:p>
          <a:p>
            <a:r>
              <a:rPr lang="en-US" altLang="zh-CN" sz="1000" b="0" i="0" u="none" strike="noStrike" kern="1200" baseline="0" dirty="0" err="1" smtClean="0">
                <a:solidFill>
                  <a:schemeClr val="tx1"/>
                </a:solidFill>
                <a:latin typeface="Courier New" pitchFamily="49" charset="0"/>
                <a:ea typeface="+mn-ea"/>
                <a:cs typeface="Courier New" pitchFamily="49" charset="0"/>
              </a:rPr>
              <a:t>this.topic</a:t>
            </a:r>
            <a:r>
              <a:rPr lang="en-US" altLang="zh-CN" sz="1000" b="0" i="0" u="none" strike="noStrike" kern="1200" baseline="0" dirty="0" smtClean="0">
                <a:solidFill>
                  <a:schemeClr val="tx1"/>
                </a:solidFill>
                <a:latin typeface="Courier New" pitchFamily="49" charset="0"/>
                <a:ea typeface="+mn-ea"/>
                <a:cs typeface="Courier New" pitchFamily="49" charset="0"/>
              </a:rPr>
              <a:t> = topic;</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void </a:t>
            </a:r>
            <a:r>
              <a:rPr lang="en-US" altLang="zh-CN" sz="1000" b="0" i="0" u="none" strike="noStrike" kern="1200" baseline="0" dirty="0" err="1" smtClean="0">
                <a:solidFill>
                  <a:schemeClr val="tx1"/>
                </a:solidFill>
                <a:latin typeface="Courier New" pitchFamily="49" charset="0"/>
                <a:ea typeface="+mn-ea"/>
                <a:cs typeface="Courier New" pitchFamily="49" charset="0"/>
              </a:rPr>
              <a:t>testConsumer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threadCount</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Map&lt;String, Integer&gt; </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HashMap</a:t>
            </a:r>
            <a:r>
              <a:rPr lang="en-US" altLang="zh-CN" sz="1000" b="0" i="0" u="none" strike="noStrike" kern="1200" baseline="0" dirty="0" smtClean="0">
                <a:solidFill>
                  <a:schemeClr val="tx1"/>
                </a:solidFill>
                <a:latin typeface="Courier New" pitchFamily="49" charset="0"/>
                <a:ea typeface="+mn-ea"/>
                <a:cs typeface="Courier New" pitchFamily="49" charset="0"/>
              </a:rPr>
              <a:t>&lt;String, Integer&gt;();</a:t>
            </a:r>
          </a:p>
          <a:p>
            <a:r>
              <a:rPr lang="en-US" altLang="zh-CN" sz="1000" b="0" i="0" u="none" strike="noStrike" kern="1200" baseline="0" dirty="0" smtClean="0">
                <a:solidFill>
                  <a:schemeClr val="tx1"/>
                </a:solidFill>
                <a:latin typeface="Courier New" pitchFamily="49" charset="0"/>
                <a:ea typeface="+mn-ea"/>
                <a:cs typeface="Courier New" pitchFamily="49" charset="0"/>
              </a:rPr>
              <a:t>// Define thread count for each topic</a:t>
            </a:r>
          </a:p>
          <a:p>
            <a:r>
              <a:rPr lang="en-US" altLang="zh-CN" sz="1000" b="0" i="0" u="none" strike="noStrike" kern="1200" baseline="0" dirty="0" err="1" smtClean="0">
                <a:solidFill>
                  <a:schemeClr val="tx1"/>
                </a:solidFill>
                <a:latin typeface="Courier New" pitchFamily="49" charset="0"/>
                <a:ea typeface="+mn-ea"/>
                <a:cs typeface="Courier New" pitchFamily="49" charset="0"/>
              </a:rPr>
              <a:t>topicCount.put</a:t>
            </a:r>
            <a:r>
              <a:rPr lang="en-US" altLang="zh-CN" sz="1000" b="0" i="0" u="none" strike="noStrike" kern="1200" baseline="0" dirty="0" smtClean="0">
                <a:solidFill>
                  <a:schemeClr val="tx1"/>
                </a:solidFill>
                <a:latin typeface="Courier New" pitchFamily="49" charset="0"/>
                <a:ea typeface="+mn-ea"/>
                <a:cs typeface="Courier New" pitchFamily="49" charset="0"/>
              </a:rPr>
              <a:t>(topic, new Integer(</a:t>
            </a:r>
            <a:r>
              <a:rPr lang="en-US" altLang="zh-CN" sz="1000" b="0" i="0" u="none" strike="noStrike" kern="1200" baseline="0" dirty="0" err="1" smtClean="0">
                <a:solidFill>
                  <a:schemeClr val="tx1"/>
                </a:solidFill>
                <a:latin typeface="Courier New" pitchFamily="49" charset="0"/>
                <a:ea typeface="+mn-ea"/>
                <a:cs typeface="Courier New" pitchFamily="49" charset="0"/>
              </a:rPr>
              <a:t>threadCount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 Here we have used a single topic but we can also add</a:t>
            </a:r>
          </a:p>
          <a:p>
            <a:r>
              <a:rPr lang="en-US" altLang="zh-CN" sz="1000" b="0" i="0" u="none" strike="noStrike" kern="1200" baseline="0" dirty="0" smtClean="0">
                <a:solidFill>
                  <a:schemeClr val="tx1"/>
                </a:solidFill>
                <a:latin typeface="Courier New" pitchFamily="49" charset="0"/>
                <a:ea typeface="+mn-ea"/>
                <a:cs typeface="Courier New" pitchFamily="49" charset="0"/>
              </a:rPr>
              <a:t>// multiple topics to </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 MAP</a:t>
            </a:r>
          </a:p>
          <a:p>
            <a:r>
              <a:rPr lang="en-US" altLang="zh-CN" sz="1000" b="0" i="0" u="none" strike="noStrike" kern="1200" baseline="0" dirty="0" smtClean="0">
                <a:solidFill>
                  <a:schemeClr val="tx1"/>
                </a:solidFill>
                <a:latin typeface="Courier New" pitchFamily="49" charset="0"/>
                <a:ea typeface="+mn-ea"/>
                <a:cs typeface="Courier New" pitchFamily="49" charset="0"/>
              </a:rPr>
              <a:t>Map&lt;String, List&lt;</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&lt;byte[], byte[]&gt;&gt;&gt;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consumerStreams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consumer.createMessageStreams</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topicCount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List&lt;</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&lt;byte[], byte[]&gt;&gt; streams =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consumerStreams</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get(topic);</a:t>
            </a:r>
          </a:p>
          <a:p>
            <a:r>
              <a:rPr lang="en-US" altLang="zh-CN" sz="1000" b="0" i="0" u="none" strike="noStrike" kern="1200" baseline="0" dirty="0" smtClean="0">
                <a:solidFill>
                  <a:schemeClr val="tx1"/>
                </a:solidFill>
                <a:latin typeface="Courier New" pitchFamily="49" charset="0"/>
                <a:ea typeface="+mn-ea"/>
                <a:cs typeface="Courier New" pitchFamily="49" charset="0"/>
              </a:rPr>
              <a:t>// Launching the thread pool</a:t>
            </a:r>
          </a:p>
          <a:p>
            <a:r>
              <a:rPr lang="en-US" altLang="zh-CN" sz="1000" b="0" i="0" u="none" strike="noStrike" kern="1200" baseline="0" dirty="0" smtClean="0">
                <a:solidFill>
                  <a:schemeClr val="tx1"/>
                </a:solidFill>
                <a:latin typeface="Courier New" pitchFamily="49" charset="0"/>
                <a:ea typeface="+mn-ea"/>
                <a:cs typeface="Courier New" pitchFamily="49" charset="0"/>
              </a:rPr>
              <a:t>executor = </a:t>
            </a:r>
            <a:r>
              <a:rPr lang="en-US" altLang="zh-CN" sz="1000" b="0" i="0" u="none" strike="noStrike" kern="1200" baseline="0" dirty="0" err="1" smtClean="0">
                <a:solidFill>
                  <a:schemeClr val="tx1"/>
                </a:solidFill>
                <a:latin typeface="Courier New" pitchFamily="49" charset="0"/>
                <a:ea typeface="+mn-ea"/>
                <a:cs typeface="Courier New" pitchFamily="49" charset="0"/>
              </a:rPr>
              <a:t>Executors.newFixedThreadPool</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threadCount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//Creating an object messages consumption</a:t>
            </a:r>
          </a:p>
          <a:p>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threadNumber</a:t>
            </a:r>
            <a:r>
              <a:rPr lang="en-US" altLang="zh-CN" sz="1000" b="0" i="0" u="none" strike="noStrike" kern="1200" baseline="0" dirty="0" smtClean="0">
                <a:solidFill>
                  <a:schemeClr val="tx1"/>
                </a:solidFill>
                <a:latin typeface="Courier New" pitchFamily="49" charset="0"/>
                <a:ea typeface="+mn-ea"/>
                <a:cs typeface="Courier New" pitchFamily="49" charset="0"/>
              </a:rPr>
              <a:t> = 0;</a:t>
            </a:r>
          </a:p>
          <a:p>
            <a:r>
              <a:rPr lang="en-US" altLang="zh-CN" sz="1000" b="0" i="0" u="none" strike="noStrike" kern="1200" baseline="0" dirty="0" smtClean="0">
                <a:solidFill>
                  <a:schemeClr val="tx1"/>
                </a:solidFill>
                <a:latin typeface="Courier New" pitchFamily="49" charset="0"/>
                <a:ea typeface="+mn-ea"/>
                <a:cs typeface="Courier New" pitchFamily="49" charset="0"/>
              </a:rPr>
              <a:t>for (final </a:t>
            </a:r>
            <a:r>
              <a:rPr lang="en-US" altLang="zh-CN" sz="1000" b="0" i="0" u="none" strike="noStrike" kern="1200" baseline="0" dirty="0" err="1" smtClean="0">
                <a:solidFill>
                  <a:schemeClr val="tx1"/>
                </a:solidFill>
                <a:latin typeface="Courier New" pitchFamily="49" charset="0"/>
                <a:ea typeface="+mn-ea"/>
                <a:cs typeface="Courier New" pitchFamily="49" charset="0"/>
              </a:rPr>
              <a:t>KafkaStream</a:t>
            </a:r>
            <a:r>
              <a:rPr lang="en-US" altLang="zh-CN" sz="1000" b="0" i="0" u="none" strike="noStrike" kern="1200" baseline="0" dirty="0" smtClean="0">
                <a:solidFill>
                  <a:schemeClr val="tx1"/>
                </a:solidFill>
                <a:latin typeface="Courier New" pitchFamily="49" charset="0"/>
                <a:ea typeface="+mn-ea"/>
                <a:cs typeface="Courier New" pitchFamily="49" charset="0"/>
              </a:rPr>
              <a:t> stream : streams) {</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ConsumerIterator</a:t>
            </a:r>
            <a:r>
              <a:rPr lang="en-US" altLang="zh-CN" sz="1000" b="0" i="0" u="none" strike="noStrike" kern="1200" baseline="0" dirty="0" smtClean="0">
                <a:solidFill>
                  <a:schemeClr val="tx1"/>
                </a:solidFill>
                <a:latin typeface="Courier New" pitchFamily="49" charset="0"/>
                <a:ea typeface="+mn-ea"/>
                <a:cs typeface="Courier New" pitchFamily="49" charset="0"/>
              </a:rPr>
              <a:t>&lt;byte[], byte[]&gt;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a:t>
            </a:r>
            <a:r>
              <a:rPr lang="en-US" altLang="zh-CN" sz="1000" b="0" i="0" u="none" strike="noStrike" kern="1200" baseline="0" dirty="0" smtClean="0">
                <a:solidFill>
                  <a:schemeClr val="tx1"/>
                </a:solidFill>
                <a:latin typeface="Courier New" pitchFamily="49" charset="0"/>
                <a:ea typeface="+mn-ea"/>
                <a:cs typeface="Courier New" pitchFamily="49" charset="0"/>
              </a:rPr>
              <a:t> = stream.</a:t>
            </a:r>
          </a:p>
          <a:p>
            <a:r>
              <a:rPr lang="en-US" altLang="zh-CN" sz="1000" b="0" i="0" u="none" strike="noStrike" kern="1200" baseline="0" dirty="0" smtClean="0">
                <a:solidFill>
                  <a:schemeClr val="tx1"/>
                </a:solidFill>
                <a:latin typeface="Courier New" pitchFamily="49" charset="0"/>
                <a:ea typeface="+mn-ea"/>
                <a:cs typeface="Courier New" pitchFamily="49" charset="0"/>
              </a:rPr>
              <a:t>iterator();</a:t>
            </a:r>
          </a:p>
          <a:p>
            <a:r>
              <a:rPr lang="en-US" altLang="zh-CN" sz="1000" b="0" i="0" u="none" strike="noStrike" kern="1200" baseline="0" dirty="0" err="1" smtClean="0">
                <a:solidFill>
                  <a:schemeClr val="tx1"/>
                </a:solidFill>
                <a:latin typeface="Courier New" pitchFamily="49" charset="0"/>
                <a:ea typeface="+mn-ea"/>
                <a:cs typeface="Courier New" pitchFamily="49" charset="0"/>
              </a:rPr>
              <a:t>threadNumber</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while (</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consumerIte.hasNext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err="1" smtClean="0">
                <a:solidFill>
                  <a:schemeClr val="tx1"/>
                </a:solidFill>
                <a:latin typeface="Courier New" pitchFamily="49" charset="0"/>
                <a:ea typeface="+mn-ea"/>
                <a:cs typeface="Courier New" pitchFamily="49" charset="0"/>
              </a:rPr>
              <a:t>System.out.println</a:t>
            </a:r>
            <a:r>
              <a:rPr lang="en-US" altLang="zh-CN" sz="1000" b="0" i="0" u="none" strike="noStrike" kern="1200" baseline="0" dirty="0" smtClean="0">
                <a:solidFill>
                  <a:schemeClr val="tx1"/>
                </a:solidFill>
                <a:latin typeface="Courier New" pitchFamily="49" charset="0"/>
                <a:ea typeface="+mn-ea"/>
                <a:cs typeface="Courier New" pitchFamily="49" charset="0"/>
              </a:rPr>
              <a:t>("Message from thread :: " + </a:t>
            </a:r>
            <a:r>
              <a:rPr lang="en-US" altLang="zh-CN" sz="1000" b="0" i="0" u="none" strike="noStrike" kern="1200" baseline="0" dirty="0" err="1" smtClean="0">
                <a:solidFill>
                  <a:schemeClr val="tx1"/>
                </a:solidFill>
                <a:latin typeface="Courier New" pitchFamily="49" charset="0"/>
                <a:ea typeface="+mn-ea"/>
                <a:cs typeface="Courier New" pitchFamily="49" charset="0"/>
              </a:rPr>
              <a:t>threadNumber</a:t>
            </a:r>
            <a:r>
              <a:rPr lang="en-US" altLang="zh-CN" sz="1000" b="0" i="0" u="none" strike="noStrike" kern="1200" baseline="0" dirty="0" smtClean="0">
                <a:solidFill>
                  <a:schemeClr val="tx1"/>
                </a:solidFill>
                <a:latin typeface="Courier New" pitchFamily="49" charset="0"/>
                <a:ea typeface="+mn-ea"/>
                <a:cs typeface="Courier New" pitchFamily="49" charset="0"/>
              </a:rPr>
              <a:t> + " --</a:t>
            </a:r>
          </a:p>
          <a:p>
            <a:r>
              <a:rPr lang="en-US" altLang="zh-CN" sz="1000" b="0" i="0" u="none" strike="noStrike" kern="1200" baseline="0" dirty="0" smtClean="0">
                <a:solidFill>
                  <a:schemeClr val="tx1"/>
                </a:solidFill>
                <a:latin typeface="Courier New" pitchFamily="49" charset="0"/>
                <a:ea typeface="+mn-ea"/>
                <a:cs typeface="Courier New" pitchFamily="49" charset="0"/>
              </a:rPr>
              <a:t>" + new String(</a:t>
            </a:r>
            <a:r>
              <a:rPr lang="en-US" altLang="zh-CN" sz="1000" b="0" i="0" u="none" strike="noStrike" kern="1200" baseline="0" dirty="0" err="1" smtClean="0">
                <a:solidFill>
                  <a:schemeClr val="tx1"/>
                </a:solidFill>
                <a:latin typeface="Courier New" pitchFamily="49" charset="0"/>
                <a:ea typeface="+mn-ea"/>
                <a:cs typeface="Courier New" pitchFamily="49" charset="0"/>
              </a:rPr>
              <a:t>consumerIte.next</a:t>
            </a:r>
            <a:r>
              <a:rPr lang="en-US" altLang="zh-CN" sz="1000" b="0" i="0" u="none" strike="noStrike" kern="1200" baseline="0" dirty="0" smtClean="0">
                <a:solidFill>
                  <a:schemeClr val="tx1"/>
                </a:solidFill>
                <a:latin typeface="Courier New" pitchFamily="49" charset="0"/>
                <a:ea typeface="+mn-ea"/>
                <a:cs typeface="Courier New" pitchFamily="49" charset="0"/>
              </a:rPr>
              <a:t>().message()));</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if (consumer != null)</a:t>
            </a:r>
          </a:p>
          <a:p>
            <a:r>
              <a:rPr lang="en-US" altLang="zh-CN" sz="1000" b="0" i="0" u="none" strike="noStrike" kern="1200" baseline="0" dirty="0" err="1" smtClean="0">
                <a:solidFill>
                  <a:schemeClr val="tx1"/>
                </a:solidFill>
                <a:latin typeface="Courier New" pitchFamily="49" charset="0"/>
                <a:ea typeface="+mn-ea"/>
                <a:cs typeface="Courier New" pitchFamily="49" charset="0"/>
              </a:rPr>
              <a:t>consumer.shutdown</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if (executor != null)</a:t>
            </a:r>
          </a:p>
          <a:p>
            <a:r>
              <a:rPr lang="en-US" altLang="zh-CN" sz="1000" b="0" i="0" u="none" strike="noStrike" kern="1200" baseline="0" dirty="0" err="1" smtClean="0">
                <a:solidFill>
                  <a:schemeClr val="tx1"/>
                </a:solidFill>
                <a:latin typeface="Courier New" pitchFamily="49" charset="0"/>
                <a:ea typeface="+mn-ea"/>
                <a:cs typeface="Courier New" pitchFamily="49" charset="0"/>
              </a:rPr>
              <a:t>executor.shutdown</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public static void main(String[]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 {</a:t>
            </a:r>
          </a:p>
          <a:p>
            <a:r>
              <a:rPr lang="en-US" altLang="zh-CN" sz="1000" b="0" i="0" u="none" strike="noStrike" kern="1200" baseline="0" dirty="0" smtClean="0">
                <a:solidFill>
                  <a:schemeClr val="tx1"/>
                </a:solidFill>
                <a:latin typeface="Courier New" pitchFamily="49" charset="0"/>
                <a:ea typeface="+mn-ea"/>
                <a:cs typeface="Courier New" pitchFamily="49" charset="0"/>
              </a:rPr>
              <a:t>String topic = </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[0];</a:t>
            </a:r>
          </a:p>
          <a:p>
            <a:r>
              <a:rPr lang="en-US" altLang="zh-CN" sz="1000" b="0" i="0" u="none" strike="noStrike" kern="1200" baseline="0" dirty="0" err="1" smtClean="0">
                <a:solidFill>
                  <a:schemeClr val="tx1"/>
                </a:solidFill>
                <a:latin typeface="Courier New" pitchFamily="49" charset="0"/>
                <a:ea typeface="+mn-ea"/>
                <a:cs typeface="Courier New" pitchFamily="49" charset="0"/>
              </a:rPr>
              <a:t>int</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threadCount</a:t>
            </a:r>
            <a:r>
              <a:rPr lang="en-US" altLang="zh-CN" sz="1000" b="0" i="0" u="none" strike="noStrike" kern="1200" baseline="0" dirty="0" smtClean="0">
                <a:solidFill>
                  <a:schemeClr val="tx1"/>
                </a:solidFill>
                <a:latin typeface="Courier New" pitchFamily="49" charset="0"/>
                <a:ea typeface="+mn-ea"/>
                <a:cs typeface="Courier New" pitchFamily="49" charset="0"/>
              </a:rPr>
              <a:t> = </a:t>
            </a:r>
            <a:r>
              <a:rPr lang="en-US" altLang="zh-CN" sz="1000" b="0" i="0" u="none" strike="noStrike" kern="1200" baseline="0" dirty="0" err="1" smtClean="0">
                <a:solidFill>
                  <a:schemeClr val="tx1"/>
                </a:solidFill>
                <a:latin typeface="Courier New" pitchFamily="49" charset="0"/>
                <a:ea typeface="+mn-ea"/>
                <a:cs typeface="Courier New" pitchFamily="49" charset="0"/>
              </a:rPr>
              <a:t>Integer.parseInt</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args</a:t>
            </a:r>
            <a:r>
              <a:rPr lang="en-US" altLang="zh-CN" sz="1000" b="0" i="0" u="none" strike="noStrike" kern="1200" baseline="0" dirty="0" smtClean="0">
                <a:solidFill>
                  <a:schemeClr val="tx1"/>
                </a:solidFill>
                <a:latin typeface="Courier New" pitchFamily="49" charset="0"/>
                <a:ea typeface="+mn-ea"/>
                <a:cs typeface="Courier New" pitchFamily="49" charset="0"/>
              </a:rPr>
              <a:t>[1]);</a:t>
            </a:r>
          </a:p>
          <a:p>
            <a:r>
              <a:rPr lang="en-US" altLang="zh-CN" sz="1000" b="0" i="0" u="none" strike="noStrike" kern="1200" baseline="0" dirty="0" err="1" smtClean="0">
                <a:solidFill>
                  <a:schemeClr val="tx1"/>
                </a:solidFill>
                <a:latin typeface="Courier New" pitchFamily="49" charset="0"/>
                <a:ea typeface="+mn-ea"/>
                <a:cs typeface="Courier New" pitchFamily="49" charset="0"/>
              </a:rPr>
              <a:t>MultiThreadHLConsumer</a:t>
            </a:r>
            <a:r>
              <a:rPr lang="en-US" altLang="zh-CN" sz="1000" b="0" i="0" u="none" strike="noStrike" kern="1200" baseline="0" dirty="0" smtClean="0">
                <a:solidFill>
                  <a:schemeClr val="tx1"/>
                </a:solidFill>
                <a:latin typeface="Courier New" pitchFamily="49" charset="0"/>
                <a:ea typeface="+mn-ea"/>
                <a:cs typeface="Courier New" pitchFamily="49" charset="0"/>
              </a:rPr>
              <a:t> </a:t>
            </a:r>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a:t>
            </a:r>
            <a:r>
              <a:rPr lang="en-US" altLang="zh-CN" sz="1000" b="0" i="0" u="none" strike="noStrike" kern="1200" baseline="0" dirty="0" smtClean="0">
                <a:solidFill>
                  <a:schemeClr val="tx1"/>
                </a:solidFill>
                <a:latin typeface="Courier New" pitchFamily="49" charset="0"/>
                <a:ea typeface="+mn-ea"/>
                <a:cs typeface="Courier New" pitchFamily="49" charset="0"/>
              </a:rPr>
              <a:t> = new </a:t>
            </a:r>
            <a:r>
              <a:rPr lang="en-US" altLang="zh-CN" sz="1000" b="0" i="0" u="none" strike="noStrike" kern="1200" baseline="0" dirty="0" err="1" smtClean="0">
                <a:solidFill>
                  <a:schemeClr val="tx1"/>
                </a:solidFill>
                <a:latin typeface="Courier New" pitchFamily="49" charset="0"/>
                <a:ea typeface="+mn-ea"/>
                <a:cs typeface="Courier New" pitchFamily="49" charset="0"/>
              </a:rPr>
              <a:t>MultiThreadHLConsumer</a:t>
            </a:r>
            <a:endParaRPr lang="en-US" altLang="zh-CN" sz="1000" b="0" i="0" u="none" strike="noStrike" kern="1200" baseline="0" dirty="0" smtClean="0">
              <a:solidFill>
                <a:schemeClr val="tx1"/>
              </a:solidFill>
              <a:latin typeface="Courier New" pitchFamily="49" charset="0"/>
              <a:ea typeface="+mn-ea"/>
              <a:cs typeface="Courier New" pitchFamily="49" charset="0"/>
            </a:endParaRPr>
          </a:p>
          <a:p>
            <a:r>
              <a:rPr lang="en-US" altLang="zh-CN" sz="1000" b="0" i="0" u="none" strike="noStrike" kern="1200" baseline="0" dirty="0" smtClean="0">
                <a:solidFill>
                  <a:schemeClr val="tx1"/>
                </a:solidFill>
                <a:latin typeface="Courier New" pitchFamily="49" charset="0"/>
                <a:ea typeface="+mn-ea"/>
                <a:cs typeface="Courier New" pitchFamily="49" charset="0"/>
              </a:rPr>
              <a:t>("localhost:2181", "</a:t>
            </a:r>
            <a:r>
              <a:rPr lang="en-US" altLang="zh-CN" sz="1000" b="0" i="0" u="none" strike="noStrike" kern="1200" baseline="0" dirty="0" err="1" smtClean="0">
                <a:solidFill>
                  <a:schemeClr val="tx1"/>
                </a:solidFill>
                <a:latin typeface="Courier New" pitchFamily="49" charset="0"/>
                <a:ea typeface="+mn-ea"/>
                <a:cs typeface="Courier New" pitchFamily="49" charset="0"/>
              </a:rPr>
              <a:t>testgroup</a:t>
            </a:r>
            <a:r>
              <a:rPr lang="en-US" altLang="zh-CN" sz="1000" b="0" i="0" u="none" strike="noStrike" kern="1200" baseline="0" dirty="0" smtClean="0">
                <a:solidFill>
                  <a:schemeClr val="tx1"/>
                </a:solidFill>
                <a:latin typeface="Courier New" pitchFamily="49" charset="0"/>
                <a:ea typeface="+mn-ea"/>
                <a:cs typeface="Courier New" pitchFamily="49" charset="0"/>
              </a:rPr>
              <a:t>", topic);</a:t>
            </a:r>
          </a:p>
          <a:p>
            <a:r>
              <a:rPr lang="en-US" altLang="zh-CN" sz="1000" b="0" i="0" u="none" strike="noStrike" kern="1200" baseline="0" dirty="0" err="1" smtClean="0">
                <a:solidFill>
                  <a:schemeClr val="tx1"/>
                </a:solidFill>
                <a:latin typeface="Courier New" pitchFamily="49" charset="0"/>
                <a:ea typeface="+mn-ea"/>
                <a:cs typeface="Courier New" pitchFamily="49" charset="0"/>
              </a:rPr>
              <a:t>simpleHLConsumer.testConsumer</a:t>
            </a:r>
            <a:r>
              <a:rPr lang="en-US" altLang="zh-CN" sz="1000" b="0" i="0" u="none" strike="noStrike" kern="1200" baseline="0" dirty="0" smtClean="0">
                <a:solidFill>
                  <a:schemeClr val="tx1"/>
                </a:solidFill>
                <a:latin typeface="Courier New" pitchFamily="49" charset="0"/>
                <a:ea typeface="+mn-ea"/>
                <a:cs typeface="Courier New" pitchFamily="49" charset="0"/>
              </a:rPr>
              <a:t>(</a:t>
            </a:r>
            <a:r>
              <a:rPr lang="en-US" altLang="zh-CN" sz="1000" b="0" i="0" u="none" strike="noStrike" kern="1200" baseline="0" dirty="0" err="1" smtClean="0">
                <a:solidFill>
                  <a:schemeClr val="tx1"/>
                </a:solidFill>
                <a:latin typeface="Courier New" pitchFamily="49" charset="0"/>
                <a:ea typeface="+mn-ea"/>
                <a:cs typeface="Courier New" pitchFamily="49" charset="0"/>
              </a:rPr>
              <a:t>threadCount</a:t>
            </a:r>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p>
          <a:p>
            <a:r>
              <a:rPr lang="en-US" altLang="zh-CN" sz="1000" b="0" i="0" u="none" strike="noStrike" kern="1200" baseline="0" dirty="0" smtClean="0">
                <a:solidFill>
                  <a:schemeClr val="tx1"/>
                </a:solidFill>
                <a:latin typeface="Courier New" pitchFamily="49" charset="0"/>
                <a:ea typeface="+mn-ea"/>
                <a:cs typeface="Courier New" pitchFamily="49" charset="0"/>
              </a:rPr>
              <a:t>}</a:t>
            </a:r>
            <a:endParaRPr lang="zh-CN" altLang="en-US" dirty="0"/>
          </a:p>
        </p:txBody>
      </p:sp>
      <p:sp>
        <p:nvSpPr>
          <p:cNvPr id="4" name="灯片编号占位符 3"/>
          <p:cNvSpPr>
            <a:spLocks noGrp="1"/>
          </p:cNvSpPr>
          <p:nvPr>
            <p:ph type="sldNum" sz="quarter" idx="10"/>
          </p:nvPr>
        </p:nvSpPr>
        <p:spPr/>
        <p:txBody>
          <a:bodyPr/>
          <a:lstStyle/>
          <a:p>
            <a:fld id="{EE2F1B44-6939-4B22-B706-197F24F6500B}" type="slidenum">
              <a:rPr lang="zh-CN" altLang="en-US" smtClean="0"/>
              <a:t>42</a:t>
            </a:fld>
            <a:endParaRPr lang="zh-CN" altLang="en-US"/>
          </a:p>
        </p:txBody>
      </p:sp>
    </p:spTree>
    <p:extLst>
      <p:ext uri="{BB962C8B-B14F-4D97-AF65-F5344CB8AC3E}">
        <p14:creationId xmlns:p14="http://schemas.microsoft.com/office/powerpoint/2010/main" val="331401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0" i="0" u="none" strike="noStrike" kern="1200" baseline="0" dirty="0" smtClean="0">
                <a:solidFill>
                  <a:schemeClr val="tx1"/>
                </a:solidFill>
                <a:latin typeface="Courier New" pitchFamily="49" charset="0"/>
                <a:ea typeface="+mn-ea"/>
                <a:cs typeface="Courier New" pitchFamily="49" charset="0"/>
              </a:rPr>
              <a:t>leader</a:t>
            </a:r>
          </a:p>
          <a:p>
            <a:r>
              <a:rPr lang="en-US" altLang="zh-CN" sz="1000" b="0" i="0" u="none" strike="noStrike" kern="1200" baseline="0" dirty="0" smtClean="0">
                <a:solidFill>
                  <a:schemeClr val="tx1"/>
                </a:solidFill>
                <a:latin typeface="Courier New" pitchFamily="49" charset="0"/>
                <a:ea typeface="+mn-ea"/>
                <a:cs typeface="Courier New" pitchFamily="49" charset="0"/>
              </a:rPr>
              <a:t>replicas</a:t>
            </a:r>
          </a:p>
          <a:p>
            <a:r>
              <a:rPr lang="en-US" altLang="zh-CN" sz="1000" b="0" i="0" u="none" strike="noStrike" kern="1200" baseline="0" dirty="0" err="1" smtClean="0">
                <a:solidFill>
                  <a:schemeClr val="tx1"/>
                </a:solidFill>
                <a:latin typeface="Courier New" pitchFamily="49" charset="0"/>
                <a:ea typeface="+mn-ea"/>
                <a:cs typeface="Courier New" pitchFamily="49" charset="0"/>
              </a:rPr>
              <a:t>isr</a:t>
            </a:r>
            <a:endParaRPr lang="zh-CN" altLang="en-US" dirty="0"/>
          </a:p>
        </p:txBody>
      </p:sp>
      <p:sp>
        <p:nvSpPr>
          <p:cNvPr id="4" name="灯片编号占位符 3"/>
          <p:cNvSpPr>
            <a:spLocks noGrp="1"/>
          </p:cNvSpPr>
          <p:nvPr>
            <p:ph type="sldNum" sz="quarter" idx="10"/>
          </p:nvPr>
        </p:nvSpPr>
        <p:spPr/>
        <p:txBody>
          <a:bodyPr/>
          <a:lstStyle/>
          <a:p>
            <a:fld id="{EE2F1B44-6939-4B22-B706-197F24F6500B}" type="slidenum">
              <a:rPr lang="zh-CN" altLang="en-US" smtClean="0"/>
              <a:t>52</a:t>
            </a:fld>
            <a:endParaRPr lang="zh-CN" altLang="en-US"/>
          </a:p>
        </p:txBody>
      </p:sp>
    </p:spTree>
    <p:extLst>
      <p:ext uri="{BB962C8B-B14F-4D97-AF65-F5344CB8AC3E}">
        <p14:creationId xmlns:p14="http://schemas.microsoft.com/office/powerpoint/2010/main" val="4116274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 name="矩形 4"/>
          <p:cNvSpPr/>
          <p:nvPr userDrawn="1"/>
        </p:nvSpPr>
        <p:spPr bwMode="auto">
          <a:xfrm>
            <a:off x="-14221" y="-27384"/>
            <a:ext cx="9178405" cy="6885384"/>
          </a:xfrm>
          <a:prstGeom prst="rect">
            <a:avLst/>
          </a:prstGeom>
          <a:gradFill flip="none" rotWithShape="1">
            <a:gsLst>
              <a:gs pos="76000">
                <a:schemeClr val="accent5">
                  <a:lumMod val="50000"/>
                </a:schemeClr>
              </a:gs>
              <a:gs pos="100000">
                <a:schemeClr val="accent5">
                  <a:lumMod val="60000"/>
                  <a:lumOff val="40000"/>
                </a:schemeClr>
              </a:gs>
              <a:gs pos="2000">
                <a:schemeClr val="accent5">
                  <a:lumMod val="60000"/>
                  <a:lumOff val="40000"/>
                </a:schemeClr>
              </a:gs>
              <a:gs pos="51000">
                <a:schemeClr val="accent5">
                  <a:lumMod val="60000"/>
                  <a:lumOff val="40000"/>
                </a:schemeClr>
              </a:gs>
              <a:gs pos="26000">
                <a:schemeClr val="accent5">
                  <a:lumMod val="50000"/>
                </a:schemeClr>
              </a:gs>
            </a:gsLst>
            <a:lin ang="2700000" scaled="1"/>
            <a:tileRect/>
          </a:gradFill>
          <a:ln w="9525" cap="flat" cmpd="sng" algn="ctr">
            <a:noFill/>
            <a:prstDash val="solid"/>
            <a:round/>
            <a:headEnd type="none" w="med" len="med"/>
            <a:tailEnd type="none" w="med" len="med"/>
          </a:ln>
          <a:effectLst>
            <a:glow>
              <a:schemeClr val="accent1"/>
            </a:glow>
            <a:softEdge rad="12700"/>
          </a:effectLst>
        </p:spPr>
        <p:txBody>
          <a:bodyPr vert="horz" wrap="square" lIns="91440" tIns="45720" rIns="504000" bIns="45720" numCol="1" rtlCol="0" anchor="ctr" anchorCtr="0" compatLnSpc="1">
            <a:prstTxWarp prst="textNoShape">
              <a:avLst/>
            </a:prstTxWarp>
          </a:bodyPr>
          <a:lstStyle/>
          <a:p>
            <a:pPr marR="0" lvl="0" indent="0" algn="r" fontAlgn="base">
              <a:lnSpc>
                <a:spcPct val="100000"/>
              </a:lnSpc>
              <a:spcBef>
                <a:spcPct val="0"/>
              </a:spcBef>
              <a:spcAft>
                <a:spcPct val="0"/>
              </a:spcAft>
              <a:buClrTx/>
              <a:buSzTx/>
              <a:buFont typeface="Arial" pitchFamily="34" charset="0"/>
              <a:buNone/>
              <a:tabLst/>
            </a:pPr>
            <a:endParaRPr kumimoji="0" lang="zh-CN" altLang="en-US" sz="3600" b="1" i="0" u="none" strike="noStrike" cap="none" normalizeH="0" baseline="0" dirty="0" smtClean="0">
              <a:ln>
                <a:noFill/>
              </a:ln>
              <a:solidFill>
                <a:schemeClr val="bg1"/>
              </a:solidFill>
              <a:effectLst>
                <a:outerShdw blurRad="38100" dist="38100" dir="2700000" algn="tl">
                  <a:srgbClr val="000000">
                    <a:alpha val="43137"/>
                  </a:srgbClr>
                </a:outerShdw>
              </a:effectLst>
              <a:latin typeface="方正姚体" pitchFamily="2" charset="-122"/>
              <a:ea typeface="方正姚体" pitchFamily="2" charset="-122"/>
            </a:endParaRPr>
          </a:p>
        </p:txBody>
      </p:sp>
      <p:sp>
        <p:nvSpPr>
          <p:cNvPr id="2" name="矩形 1"/>
          <p:cNvSpPr/>
          <p:nvPr userDrawn="1"/>
        </p:nvSpPr>
        <p:spPr>
          <a:xfrm>
            <a:off x="-14221" y="2061152"/>
            <a:ext cx="9144000" cy="2736000"/>
          </a:xfrm>
          <a:prstGeom prst="rect">
            <a:avLst/>
          </a:prstGeom>
          <a:solidFill>
            <a:schemeClr val="bg1"/>
          </a:solidFill>
          <a:ln>
            <a:noFill/>
          </a:ln>
          <a:effectLst>
            <a:outerShdw sx="1000" sy="1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文本占位符 17"/>
          <p:cNvSpPr>
            <a:spLocks noGrp="1"/>
          </p:cNvSpPr>
          <p:nvPr>
            <p:ph type="body" sz="quarter" idx="10"/>
          </p:nvPr>
        </p:nvSpPr>
        <p:spPr>
          <a:xfrm>
            <a:off x="-14221" y="2564904"/>
            <a:ext cx="9178405" cy="1584176"/>
          </a:xfrm>
          <a:prstGeom prst="rect">
            <a:avLst/>
          </a:prstGeom>
          <a:noFill/>
        </p:spPr>
        <p:txBody>
          <a:bodyPr anchor="ctr"/>
          <a:lstStyle>
            <a:lvl1pPr marL="0" indent="0" algn="ctr">
              <a:buNone/>
              <a:defRPr sz="4000" b="1">
                <a:latin typeface="Georgia" pitchFamily="18" charset="0"/>
                <a:ea typeface="微软雅黑" pitchFamily="34" charset="-122"/>
              </a:defRPr>
            </a:lvl1pPr>
          </a:lstStyle>
          <a:p>
            <a:pPr lvl="0"/>
            <a:r>
              <a:rPr lang="zh-CN" altLang="en-US" dirty="0" smtClean="0"/>
              <a:t>单击此处编辑母版文本样式</a:t>
            </a:r>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8" y="620688"/>
            <a:ext cx="2529910" cy="653667"/>
          </a:xfrm>
          <a:prstGeom prst="rect">
            <a:avLst/>
          </a:prstGeom>
        </p:spPr>
      </p:pic>
      <p:sp>
        <p:nvSpPr>
          <p:cNvPr id="4" name="矩形 3"/>
          <p:cNvSpPr/>
          <p:nvPr userDrawn="1"/>
        </p:nvSpPr>
        <p:spPr>
          <a:xfrm>
            <a:off x="3059832" y="332656"/>
            <a:ext cx="5832648"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smtClean="0">
                <a:solidFill>
                  <a:schemeClr val="bg1"/>
                </a:solidFill>
                <a:latin typeface="经典繁毛楷" pitchFamily="49" charset="-122"/>
                <a:ea typeface="经典繁毛楷" pitchFamily="49" charset="-122"/>
                <a:cs typeface="经典繁毛楷" pitchFamily="49" charset="-122"/>
              </a:rPr>
              <a:t>中国</a:t>
            </a:r>
            <a:r>
              <a:rPr lang="en-US" altLang="zh-CN" sz="5400" smtClean="0">
                <a:solidFill>
                  <a:schemeClr val="bg1"/>
                </a:solidFill>
                <a:latin typeface="经典繁毛楷" pitchFamily="49" charset="-122"/>
                <a:ea typeface="经典繁毛楷" pitchFamily="49" charset="-122"/>
                <a:cs typeface="经典繁毛楷" pitchFamily="49" charset="-122"/>
              </a:rPr>
              <a:t>IT</a:t>
            </a:r>
            <a:r>
              <a:rPr lang="zh-CN" altLang="en-US" sz="5400" smtClean="0">
                <a:solidFill>
                  <a:schemeClr val="bg1"/>
                </a:solidFill>
                <a:latin typeface="经典繁毛楷" pitchFamily="49" charset="-122"/>
                <a:ea typeface="经典繁毛楷" pitchFamily="49" charset="-122"/>
                <a:cs typeface="经典繁毛楷" pitchFamily="49" charset="-122"/>
              </a:rPr>
              <a:t>教育实战派</a:t>
            </a:r>
            <a:endParaRPr lang="zh-CN" altLang="en-US" sz="5400">
              <a:solidFill>
                <a:schemeClr val="bg1"/>
              </a:solidFill>
              <a:latin typeface="经典繁毛楷" pitchFamily="49" charset="-122"/>
              <a:ea typeface="经典繁毛楷" pitchFamily="49" charset="-122"/>
              <a:cs typeface="经典繁毛楷" pitchFamily="49" charset="-122"/>
            </a:endParaRPr>
          </a:p>
        </p:txBody>
      </p:sp>
      <p:sp>
        <p:nvSpPr>
          <p:cNvPr id="10" name="圆角矩形 9"/>
          <p:cNvSpPr/>
          <p:nvPr userDrawn="1"/>
        </p:nvSpPr>
        <p:spPr>
          <a:xfrm>
            <a:off x="4356100" y="4191000"/>
            <a:ext cx="4464050" cy="1296988"/>
          </a:xfrm>
          <a:prstGeom prst="roundRect">
            <a:avLst/>
          </a:prstGeom>
          <a:solidFill>
            <a:schemeClr val="bg1"/>
          </a:solidFill>
          <a:effectLst>
            <a:outerShdw blurRad="50800" dist="114300" dir="34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zh-CN" altLang="en-US" sz="3600" dirty="0">
                <a:solidFill>
                  <a:srgbClr val="0070C0"/>
                </a:solidFill>
                <a:latin typeface="方正姚体" pitchFamily="2" charset="-122"/>
                <a:ea typeface="方正姚体" pitchFamily="2" charset="-122"/>
              </a:rPr>
              <a:t>讲师：</a:t>
            </a:r>
            <a:endParaRPr lang="en-US" altLang="zh-CN" sz="3600" dirty="0">
              <a:solidFill>
                <a:srgbClr val="0070C0"/>
              </a:solidFill>
              <a:latin typeface="方正姚体" pitchFamily="2" charset="-122"/>
              <a:ea typeface="方正姚体" pitchFamily="2" charset="-122"/>
            </a:endParaRPr>
          </a:p>
          <a:p>
            <a:pPr algn="l">
              <a:defRPr/>
            </a:pPr>
            <a:r>
              <a:rPr lang="en-US" altLang="zh-CN" sz="3600" dirty="0">
                <a:solidFill>
                  <a:srgbClr val="0070C0"/>
                </a:solidFill>
                <a:latin typeface="方正姚体" pitchFamily="2" charset="-122"/>
                <a:ea typeface="方正姚体" pitchFamily="2" charset="-122"/>
              </a:rPr>
              <a:t> QQ  </a:t>
            </a:r>
            <a:r>
              <a:rPr lang="zh-CN" altLang="en-US" sz="3600" dirty="0">
                <a:solidFill>
                  <a:srgbClr val="0070C0"/>
                </a:solidFill>
                <a:latin typeface="方正姚体" pitchFamily="2" charset="-122"/>
                <a:ea typeface="方正姚体" pitchFamily="2" charset="-122"/>
              </a:rPr>
              <a:t>： </a:t>
            </a:r>
            <a:r>
              <a:rPr lang="en-US" altLang="zh-CN" sz="2800" dirty="0">
                <a:solidFill>
                  <a:srgbClr val="0070C0"/>
                </a:solidFill>
                <a:latin typeface="方正姚体" pitchFamily="2" charset="-122"/>
                <a:ea typeface="方正姚体" pitchFamily="2" charset="-122"/>
              </a:rPr>
              <a:t>770305805</a:t>
            </a:r>
            <a:endParaRPr lang="zh-CN" altLang="en-US" sz="2800" dirty="0">
              <a:solidFill>
                <a:srgbClr val="0070C0"/>
              </a:solidFill>
              <a:latin typeface="方正姚体" pitchFamily="2" charset="-122"/>
              <a:ea typeface="方正姚体" pitchFamily="2" charset="-122"/>
            </a:endParaRP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l="44986"/>
          <a:stretch>
            <a:fillRect/>
          </a:stretch>
        </p:blipFill>
        <p:spPr bwMode="auto">
          <a:xfrm>
            <a:off x="-12700" y="5957888"/>
            <a:ext cx="4546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占位符 8"/>
          <p:cNvSpPr>
            <a:spLocks noGrp="1"/>
          </p:cNvSpPr>
          <p:nvPr>
            <p:ph type="body" sz="quarter" idx="11"/>
          </p:nvPr>
        </p:nvSpPr>
        <p:spPr>
          <a:xfrm>
            <a:off x="5975627" y="4263414"/>
            <a:ext cx="2376264" cy="576337"/>
          </a:xfrm>
          <a:prstGeom prst="rect">
            <a:avLst/>
          </a:prstGeom>
        </p:spPr>
        <p:txBody>
          <a:bodyPr anchor="ctr"/>
          <a:lstStyle>
            <a:lvl1pPr marL="0" indent="0" algn="l" defTabSz="914400" rtl="0" eaLnBrk="1" latinLnBrk="0" hangingPunct="1">
              <a:buNone/>
              <a:defRPr lang="zh-CN" altLang="en-US" sz="3600" b="0" kern="1200">
                <a:solidFill>
                  <a:srgbClr val="0070C0"/>
                </a:solidFill>
                <a:latin typeface="方正姚体" pitchFamily="2" charset="-122"/>
                <a:ea typeface="方正姚体" pitchFamily="2" charset="-122"/>
                <a:cs typeface="+mn-cs"/>
              </a:defRPr>
            </a:lvl1pPr>
          </a:lstStyle>
          <a:p>
            <a:pPr lvl="0"/>
            <a:r>
              <a:rPr lang="zh-CN" altLang="en-US" smtClean="0"/>
              <a:t>单击此处编辑母版文本</a:t>
            </a:r>
            <a:endParaRPr lang="zh-CN" altLang="en-US"/>
          </a:p>
        </p:txBody>
      </p:sp>
    </p:spTree>
    <p:extLst>
      <p:ext uri="{BB962C8B-B14F-4D97-AF65-F5344CB8AC3E}">
        <p14:creationId xmlns:p14="http://schemas.microsoft.com/office/powerpoint/2010/main" val="975925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列表">
    <p:spTree>
      <p:nvGrpSpPr>
        <p:cNvPr id="1" name=""/>
        <p:cNvGrpSpPr/>
        <p:nvPr/>
      </p:nvGrpSpPr>
      <p:grpSpPr>
        <a:xfrm>
          <a:off x="0" y="0"/>
          <a:ext cx="0" cy="0"/>
          <a:chOff x="0" y="0"/>
          <a:chExt cx="0" cy="0"/>
        </a:xfrm>
      </p:grpSpPr>
      <p:sp>
        <p:nvSpPr>
          <p:cNvPr id="29" name="内容占位符 28"/>
          <p:cNvSpPr>
            <a:spLocks noGrp="1"/>
          </p:cNvSpPr>
          <p:nvPr>
            <p:ph sz="quarter" idx="10"/>
          </p:nvPr>
        </p:nvSpPr>
        <p:spPr>
          <a:xfrm>
            <a:off x="619723" y="1941537"/>
            <a:ext cx="8055701" cy="4367783"/>
          </a:xfrm>
          <a:prstGeom prst="rect">
            <a:avLst/>
          </a:prstGeom>
        </p:spPr>
        <p:txBody>
          <a:bodyPr/>
          <a:lstStyle>
            <a:lvl1pPr marL="457200" indent="-457200">
              <a:buClrTx/>
              <a:buFont typeface="Wingdings" pitchFamily="2" charset="2"/>
              <a:buChar char="Ø"/>
              <a:defRPr sz="3200">
                <a:latin typeface="Arial" pitchFamily="34" charset="0"/>
                <a:ea typeface="+mj-ea"/>
                <a:cs typeface="Arial" pitchFamily="34" charset="0"/>
              </a:defRPr>
            </a:lvl1pPr>
            <a:lvl2pPr marL="914400" indent="-457200">
              <a:buClrTx/>
              <a:buFont typeface="Wingdings" pitchFamily="2" charset="2"/>
              <a:buChar char="Ø"/>
              <a:defRPr sz="2800">
                <a:latin typeface="Arial" pitchFamily="34" charset="0"/>
                <a:ea typeface="+mj-ea"/>
                <a:cs typeface="Arial" pitchFamily="34" charset="0"/>
              </a:defRPr>
            </a:lvl2pPr>
            <a:lvl3pPr marL="1143000" indent="-228600">
              <a:buFont typeface="Wingdings" pitchFamily="2" charset="2"/>
              <a:buChar char="Ø"/>
              <a:defRPr sz="2400">
                <a:latin typeface="Arial" pitchFamily="34" charset="0"/>
                <a:ea typeface="+mj-ea"/>
                <a:cs typeface="Arial" pitchFamily="34" charset="0"/>
              </a:defRPr>
            </a:lvl3pPr>
            <a:lvl4pPr>
              <a:defRPr sz="3200">
                <a:latin typeface="微软雅黑" pitchFamily="34" charset="-122"/>
                <a:ea typeface="微软雅黑" pitchFamily="34" charset="-122"/>
              </a:defRPr>
            </a:lvl4pPr>
            <a:lvl5pPr>
              <a:defRPr sz="32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smtClean="0"/>
              <a:t>第三级</a:t>
            </a:r>
            <a:endParaRPr lang="zh-CN" altLang="en-US" dirty="0" smtClean="0"/>
          </a:p>
        </p:txBody>
      </p:sp>
      <p:sp>
        <p:nvSpPr>
          <p:cNvPr id="27" name="标题 26"/>
          <p:cNvSpPr>
            <a:spLocks noGrp="1"/>
          </p:cNvSpPr>
          <p:nvPr>
            <p:ph type="title"/>
          </p:nvPr>
        </p:nvSpPr>
        <p:spPr>
          <a:xfrm>
            <a:off x="611560" y="1245889"/>
            <a:ext cx="8065224" cy="598935"/>
          </a:xfrm>
          <a:prstGeom prst="rect">
            <a:avLst/>
          </a:prstGeom>
        </p:spPr>
        <p:txBody>
          <a:bodyPr/>
          <a:lstStyle>
            <a:lvl1pPr algn="l">
              <a:defRPr sz="3600" b="0">
                <a:latin typeface="Arial" pitchFamily="34" charset="0"/>
                <a:ea typeface="+mj-ea"/>
                <a:cs typeface="Arial" pitchFamily="34" charset="0"/>
              </a:defRPr>
            </a:lvl1pPr>
          </a:lstStyle>
          <a:p>
            <a:r>
              <a:rPr lang="zh-CN" altLang="en-US" dirty="0" smtClean="0"/>
              <a:t>单击此处编辑母版标题样式</a:t>
            </a:r>
            <a:endParaRPr lang="zh-CN" altLang="en-US" dirty="0"/>
          </a:p>
        </p:txBody>
      </p:sp>
      <p:cxnSp>
        <p:nvCxnSpPr>
          <p:cNvPr id="32" name="直接连接符 31"/>
          <p:cNvCxnSpPr/>
          <p:nvPr userDrawn="1"/>
        </p:nvCxnSpPr>
        <p:spPr>
          <a:xfrm>
            <a:off x="630606" y="1885950"/>
            <a:ext cx="5942568" cy="0"/>
          </a:xfrm>
          <a:prstGeom prst="line">
            <a:avLst/>
          </a:prstGeom>
          <a:ln w="38100" cap="rnd"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93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本-1">
    <p:spTree>
      <p:nvGrpSpPr>
        <p:cNvPr id="1" name=""/>
        <p:cNvGrpSpPr/>
        <p:nvPr/>
      </p:nvGrpSpPr>
      <p:grpSpPr>
        <a:xfrm>
          <a:off x="0" y="0"/>
          <a:ext cx="0" cy="0"/>
          <a:chOff x="0" y="0"/>
          <a:chExt cx="0" cy="0"/>
        </a:xfrm>
      </p:grpSpPr>
      <p:sp>
        <p:nvSpPr>
          <p:cNvPr id="27" name="标题 26"/>
          <p:cNvSpPr>
            <a:spLocks noGrp="1"/>
          </p:cNvSpPr>
          <p:nvPr>
            <p:ph type="title"/>
          </p:nvPr>
        </p:nvSpPr>
        <p:spPr>
          <a:xfrm>
            <a:off x="611560" y="1245889"/>
            <a:ext cx="8064896" cy="598935"/>
          </a:xfrm>
          <a:prstGeom prst="rect">
            <a:avLst/>
          </a:prstGeom>
        </p:spPr>
        <p:txBody>
          <a:bodyPr/>
          <a:lstStyle>
            <a:lvl1pPr algn="l">
              <a:defRPr sz="3600" b="0">
                <a:latin typeface="Georgia" pitchFamily="18" charset="0"/>
                <a:ea typeface="微软雅黑" pitchFamily="34" charset="-122"/>
              </a:defRPr>
            </a:lvl1pPr>
          </a:lstStyle>
          <a:p>
            <a:r>
              <a:rPr lang="zh-CN" altLang="en-US" dirty="0" smtClean="0"/>
              <a:t>单击此处编辑母版标题样式</a:t>
            </a:r>
            <a:endParaRPr lang="zh-CN" altLang="en-US" dirty="0"/>
          </a:p>
        </p:txBody>
      </p:sp>
      <p:cxnSp>
        <p:nvCxnSpPr>
          <p:cNvPr id="32" name="直接连接符 31"/>
          <p:cNvCxnSpPr/>
          <p:nvPr userDrawn="1"/>
        </p:nvCxnSpPr>
        <p:spPr>
          <a:xfrm>
            <a:off x="630606" y="1885950"/>
            <a:ext cx="5942568" cy="0"/>
          </a:xfrm>
          <a:prstGeom prst="line">
            <a:avLst/>
          </a:prstGeom>
          <a:ln w="38100" cap="rnd"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621318" y="1948020"/>
            <a:ext cx="8055205" cy="4248472"/>
          </a:xfrm>
          <a:prstGeom prst="rect">
            <a:avLst/>
          </a:prstGeom>
        </p:spPr>
        <p:txBody>
          <a:bodyPr/>
          <a:lstStyle>
            <a:lvl1pPr marL="0" indent="0">
              <a:buNone/>
              <a:defRPr>
                <a:latin typeface="Georgia" pitchFamily="18" charset="0"/>
              </a:defRPr>
            </a:lvl1pPr>
          </a:lstStyle>
          <a:p>
            <a:pPr lvl="0"/>
            <a:r>
              <a:rPr lang="zh-CN" altLang="en-US" dirty="0" smtClean="0"/>
              <a:t>单击此处编辑母版文本样式</a:t>
            </a:r>
          </a:p>
        </p:txBody>
      </p:sp>
    </p:spTree>
    <p:extLst>
      <p:ext uri="{BB962C8B-B14F-4D97-AF65-F5344CB8AC3E}">
        <p14:creationId xmlns:p14="http://schemas.microsoft.com/office/powerpoint/2010/main" val="4110354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椭圆 8"/>
          <p:cNvSpPr/>
          <p:nvPr userDrawn="1"/>
        </p:nvSpPr>
        <p:spPr bwMode="auto">
          <a:xfrm>
            <a:off x="543464" y="-2947"/>
            <a:ext cx="1389775" cy="1198800"/>
          </a:xfrm>
          <a:prstGeom prst="ellipse">
            <a:avLst/>
          </a:prstGeom>
          <a:solidFill>
            <a:schemeClr val="bg1"/>
          </a:solidFill>
          <a:ln w="50800" cap="flat" cmpd="sng" algn="ctr">
            <a:no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矩形 13"/>
          <p:cNvSpPr/>
          <p:nvPr userDrawn="1"/>
        </p:nvSpPr>
        <p:spPr bwMode="auto">
          <a:xfrm>
            <a:off x="-19047" y="-27384"/>
            <a:ext cx="9178406" cy="864096"/>
          </a:xfrm>
          <a:prstGeom prst="rect">
            <a:avLst/>
          </a:prstGeom>
          <a:solidFill>
            <a:srgbClr val="2B7589"/>
          </a:solidFill>
          <a:ln w="9525" cap="flat" cmpd="sng" algn="ctr">
            <a:noFill/>
            <a:prstDash val="solid"/>
            <a:round/>
            <a:headEnd type="none" w="med" len="med"/>
            <a:tailEnd type="none" w="med" len="med"/>
          </a:ln>
          <a:effectLst>
            <a:glow>
              <a:schemeClr val="accent1"/>
            </a:glow>
            <a:softEdge rad="12700"/>
          </a:effectLst>
        </p:spPr>
        <p:txBody>
          <a:bodyPr vert="horz" wrap="square" lIns="91440" tIns="45720" rIns="504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3600" b="1" i="0" u="none" strike="noStrike" cap="none" normalizeH="0" baseline="0" dirty="0" smtClean="0">
              <a:ln>
                <a:noFill/>
              </a:ln>
              <a:solidFill>
                <a:schemeClr val="bg1"/>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9" name="矩形 18"/>
          <p:cNvSpPr/>
          <p:nvPr userDrawn="1"/>
        </p:nvSpPr>
        <p:spPr bwMode="auto">
          <a:xfrm>
            <a:off x="-19047" y="6412584"/>
            <a:ext cx="9178406" cy="472800"/>
          </a:xfrm>
          <a:prstGeom prst="rect">
            <a:avLst/>
          </a:prstGeom>
          <a:solidFill>
            <a:srgbClr val="2B7589"/>
          </a:solidFill>
          <a:ln w="9525" cap="flat" cmpd="sng" algn="ctr">
            <a:noFill/>
            <a:prstDash val="solid"/>
            <a:round/>
            <a:headEnd type="none" w="med" len="med"/>
            <a:tailEnd type="none" w="med" len="med"/>
          </a:ln>
          <a:effectLst>
            <a:glow>
              <a:schemeClr val="accent1"/>
            </a:glow>
            <a:softEdge rad="12700"/>
          </a:effectLst>
        </p:spPr>
        <p:txBody>
          <a:bodyPr vert="horz" wrap="square" lIns="91440" tIns="45720" rIns="504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3600" b="1" i="0" u="none" strike="noStrike" cap="none" normalizeH="0" baseline="0" dirty="0" smtClean="0">
              <a:ln>
                <a:noFill/>
              </a:ln>
              <a:solidFill>
                <a:schemeClr val="bg1"/>
              </a:solidFill>
              <a:effectLst>
                <a:outerShdw blurRad="38100" dist="38100" dir="2700000" algn="tl">
                  <a:srgbClr val="000000">
                    <a:alpha val="43137"/>
                  </a:srgbClr>
                </a:outerShdw>
              </a:effectLst>
              <a:latin typeface="方正姚体" pitchFamily="2" charset="-122"/>
              <a:ea typeface="方正姚体" pitchFamily="2" charset="-122"/>
            </a:endParaRPr>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7521" y="127295"/>
            <a:ext cx="2188295" cy="565401"/>
          </a:xfrm>
          <a:prstGeom prst="rect">
            <a:avLst/>
          </a:prstGeom>
        </p:spPr>
      </p:pic>
      <p:sp>
        <p:nvSpPr>
          <p:cNvPr id="8" name="文本框 7"/>
          <p:cNvSpPr txBox="1"/>
          <p:nvPr userDrawn="1"/>
        </p:nvSpPr>
        <p:spPr>
          <a:xfrm>
            <a:off x="3707904" y="-26913"/>
            <a:ext cx="720080"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中</a:t>
            </a:r>
          </a:p>
        </p:txBody>
      </p:sp>
      <p:sp>
        <p:nvSpPr>
          <p:cNvPr id="11" name="文本框 10"/>
          <p:cNvSpPr txBox="1"/>
          <p:nvPr userDrawn="1"/>
        </p:nvSpPr>
        <p:spPr>
          <a:xfrm>
            <a:off x="7291693" y="-19912"/>
            <a:ext cx="739272"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战</a:t>
            </a:r>
          </a:p>
        </p:txBody>
      </p:sp>
      <p:sp>
        <p:nvSpPr>
          <p:cNvPr id="12" name="文本框 11"/>
          <p:cNvSpPr txBox="1"/>
          <p:nvPr userDrawn="1"/>
        </p:nvSpPr>
        <p:spPr>
          <a:xfrm>
            <a:off x="6135022" y="-27384"/>
            <a:ext cx="688841"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育</a:t>
            </a:r>
          </a:p>
        </p:txBody>
      </p:sp>
      <p:sp>
        <p:nvSpPr>
          <p:cNvPr id="13" name="文本框 12"/>
          <p:cNvSpPr txBox="1"/>
          <p:nvPr userDrawn="1"/>
        </p:nvSpPr>
        <p:spPr>
          <a:xfrm>
            <a:off x="5567619" y="-18758"/>
            <a:ext cx="720080"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教</a:t>
            </a:r>
          </a:p>
        </p:txBody>
      </p:sp>
      <p:sp>
        <p:nvSpPr>
          <p:cNvPr id="15" name="文本框 14"/>
          <p:cNvSpPr txBox="1"/>
          <p:nvPr userDrawn="1"/>
        </p:nvSpPr>
        <p:spPr>
          <a:xfrm>
            <a:off x="4275307" y="-2947"/>
            <a:ext cx="847328"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国</a:t>
            </a:r>
          </a:p>
        </p:txBody>
      </p:sp>
      <p:sp>
        <p:nvSpPr>
          <p:cNvPr id="16" name="文本框 15"/>
          <p:cNvSpPr txBox="1"/>
          <p:nvPr userDrawn="1"/>
        </p:nvSpPr>
        <p:spPr>
          <a:xfrm>
            <a:off x="4898035" y="8626"/>
            <a:ext cx="766936"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IT</a:t>
            </a:r>
            <a:endPar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endParaRPr>
          </a:p>
        </p:txBody>
      </p:sp>
      <p:sp>
        <p:nvSpPr>
          <p:cNvPr id="17" name="文本框 16"/>
          <p:cNvSpPr txBox="1"/>
          <p:nvPr userDrawn="1"/>
        </p:nvSpPr>
        <p:spPr>
          <a:xfrm>
            <a:off x="7987834" y="-10132"/>
            <a:ext cx="896481"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派</a:t>
            </a:r>
          </a:p>
        </p:txBody>
      </p:sp>
      <p:sp>
        <p:nvSpPr>
          <p:cNvPr id="18" name="文本框 17"/>
          <p:cNvSpPr txBox="1"/>
          <p:nvPr userDrawn="1"/>
        </p:nvSpPr>
        <p:spPr>
          <a:xfrm>
            <a:off x="6671859" y="-15022"/>
            <a:ext cx="816089" cy="78483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4500" b="1" i="0" u="none" strike="noStrike" cap="none" spc="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经典繁毛楷" panose="02010609000101010101" pitchFamily="49" charset="-122"/>
                <a:ea typeface="经典繁毛楷" panose="02010609000101010101" pitchFamily="49" charset="-122"/>
                <a:cs typeface="经典繁毛楷" panose="02010609000101010101" pitchFamily="49" charset="-122"/>
              </a:rPr>
              <a:t>实</a:t>
            </a:r>
          </a:p>
        </p:txBody>
      </p:sp>
      <p:pic>
        <p:nvPicPr>
          <p:cNvPr id="20" name="Picture 2"/>
          <p:cNvPicPr>
            <a:picLocks noChangeAspect="1" noChangeArrowheads="1"/>
          </p:cNvPicPr>
          <p:nvPr userDrawn="1"/>
        </p:nvPicPr>
        <p:blipFill rotWithShape="1">
          <a:blip r:embed="rId6"/>
          <a:srcRect l="44986"/>
          <a:stretch/>
        </p:blipFill>
        <p:spPr bwMode="auto">
          <a:xfrm>
            <a:off x="6656388" y="6423025"/>
            <a:ext cx="2487612" cy="449263"/>
          </a:xfrm>
          <a:prstGeom prst="rect">
            <a:avLst/>
          </a:prstGeom>
          <a:noFill/>
          <a:ln w="3175" cap="flat" cmpd="sng">
            <a:solidFill>
              <a:schemeClr val="accent5">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22920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Apache Kafka</a:t>
            </a:r>
          </a:p>
        </p:txBody>
      </p:sp>
      <p:sp>
        <p:nvSpPr>
          <p:cNvPr id="3" name="文本占位符 2"/>
          <p:cNvSpPr>
            <a:spLocks noGrp="1"/>
          </p:cNvSpPr>
          <p:nvPr>
            <p:ph type="body" sz="quarter" idx="11"/>
          </p:nvPr>
        </p:nvSpPr>
        <p:spPr>
          <a:prstGeom prst="rect">
            <a:avLst/>
          </a:prstGeom>
        </p:spPr>
        <p:txBody>
          <a:bodyPr/>
          <a:lstStyle/>
          <a:p>
            <a:r>
              <a:rPr lang="zh-CN" altLang="en-US" smtClean="0"/>
              <a:t>徐培成</a:t>
            </a:r>
            <a:endParaRPr lang="zh-CN" altLang="en-US"/>
          </a:p>
        </p:txBody>
      </p:sp>
    </p:spTree>
    <p:extLst>
      <p:ext uri="{BB962C8B-B14F-4D97-AF65-F5344CB8AC3E}">
        <p14:creationId xmlns:p14="http://schemas.microsoft.com/office/powerpoint/2010/main" val="261747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r>
              <a:rPr lang="en-US" altLang="zh-CN" sz="2800">
                <a:latin typeface="+mj-lt"/>
              </a:rPr>
              <a:t/>
            </a:r>
            <a:br>
              <a:rPr lang="en-US" altLang="zh-CN" sz="2800">
                <a:latin typeface="+mj-lt"/>
              </a:rPr>
            </a:br>
            <a:r>
              <a:rPr lang="zh-CN" altLang="en-US" sz="2800" smtClean="0">
                <a:latin typeface="+mj-lt"/>
              </a:rPr>
              <a:t>在一台主机上安装</a:t>
            </a:r>
            <a:r>
              <a:rPr lang="en-US" altLang="zh-CN" sz="2800" smtClean="0">
                <a:latin typeface="+mj-lt"/>
              </a:rPr>
              <a:t>kafka</a:t>
            </a:r>
            <a:r>
              <a:rPr lang="zh-CN" altLang="en-US" sz="2800" smtClean="0">
                <a:latin typeface="+mj-lt"/>
              </a:rPr>
              <a:t>集群。</a:t>
            </a:r>
            <a:endParaRPr lang="en-US" altLang="zh-CN" sz="2800" smtClean="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96952"/>
            <a:ext cx="500178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017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smtClean="0">
                <a:latin typeface="+mj-lt"/>
              </a:rPr>
              <a:t>启动</a:t>
            </a:r>
            <a:r>
              <a:rPr lang="en-US" altLang="zh-CN" sz="2400" smtClean="0">
                <a:latin typeface="+mj-lt"/>
              </a:rPr>
              <a:t>zk</a:t>
            </a:r>
            <a:r>
              <a:rPr lang="zh-CN" altLang="en-US" sz="2400" smtClean="0">
                <a:latin typeface="+mj-lt"/>
              </a:rPr>
              <a:t>服务器</a:t>
            </a:r>
            <a:r>
              <a:rPr lang="en-US" altLang="zh-CN" sz="2400">
                <a:latin typeface="+mj-lt"/>
              </a:rPr>
              <a:t/>
            </a:r>
            <a:br>
              <a:rPr lang="en-US" altLang="zh-CN" sz="2400">
                <a:latin typeface="+mj-lt"/>
              </a:rPr>
            </a:br>
            <a:r>
              <a:rPr lang="en-US" altLang="zh-CN" sz="2400" smtClean="0">
                <a:latin typeface="+mj-lt"/>
              </a:rPr>
              <a:t>$&gt;bin/zookeeper-server-start.sh config/</a:t>
            </a:r>
            <a:br>
              <a:rPr lang="en-US" altLang="zh-CN" sz="2400" smtClean="0">
                <a:latin typeface="+mj-lt"/>
              </a:rPr>
            </a:br>
            <a:r>
              <a:rPr lang="en-US" altLang="zh-CN" sz="2400" smtClean="0">
                <a:latin typeface="+mj-lt"/>
              </a:rPr>
              <a:t>                                                             zookeeper.properties</a:t>
            </a:r>
            <a:br>
              <a:rPr lang="en-US" altLang="zh-CN" sz="2400" smtClean="0">
                <a:latin typeface="+mj-lt"/>
              </a:rPr>
            </a:br>
            <a:r>
              <a:rPr lang="en-US" altLang="zh-CN" sz="2400" smtClean="0">
                <a:latin typeface="+mj-lt"/>
              </a:rPr>
              <a:t>[zk.properties]</a:t>
            </a:r>
            <a:br>
              <a:rPr lang="en-US" altLang="zh-CN" sz="2400" smtClean="0">
                <a:latin typeface="+mj-lt"/>
              </a:rPr>
            </a:br>
            <a:r>
              <a:rPr lang="en-US" altLang="zh-CN" sz="2400" smtClean="0">
                <a:latin typeface="+mj-lt"/>
              </a:rPr>
              <a:t>dataDir=/tmp/zookeeper</a:t>
            </a:r>
            <a:br>
              <a:rPr lang="en-US" altLang="zh-CN" sz="2400" smtClean="0">
                <a:latin typeface="+mj-lt"/>
              </a:rPr>
            </a:br>
            <a:r>
              <a:rPr lang="en-US" altLang="zh-CN" sz="2400" smtClean="0">
                <a:latin typeface="+mj-lt"/>
              </a:rPr>
              <a:t>clientPort=2181</a:t>
            </a:r>
          </a:p>
          <a:p>
            <a:pPr lvl="1"/>
            <a:r>
              <a:rPr lang="zh-CN" altLang="en-US" sz="2400" smtClean="0">
                <a:latin typeface="+mj-lt"/>
              </a:rPr>
              <a:t>启动</a:t>
            </a:r>
            <a:r>
              <a:rPr lang="en-US" altLang="zh-CN" sz="2400" smtClean="0">
                <a:latin typeface="+mj-lt"/>
              </a:rPr>
              <a:t>broker</a:t>
            </a:r>
            <a:br>
              <a:rPr lang="en-US" altLang="zh-CN" sz="2400" smtClean="0">
                <a:latin typeface="+mj-lt"/>
              </a:rPr>
            </a:br>
            <a:r>
              <a:rPr lang="en-US" altLang="zh-CN" sz="2400" smtClean="0">
                <a:latin typeface="+mj-lt"/>
              </a:rPr>
              <a:t>$&gt;bin/kafka-server-start.sh config/server.properites</a:t>
            </a:r>
            <a:r>
              <a:rPr lang="en-US" altLang="zh-CN" sz="2400">
                <a:latin typeface="+mj-lt"/>
              </a:rPr>
              <a:t/>
            </a:r>
            <a:br>
              <a:rPr lang="en-US" altLang="zh-CN" sz="2400">
                <a:latin typeface="+mj-lt"/>
              </a:rPr>
            </a:br>
            <a:r>
              <a:rPr lang="en-US" altLang="zh-CN" sz="2400" smtClean="0">
                <a:latin typeface="+mj-lt"/>
              </a:rPr>
              <a:t>[server.properties]</a:t>
            </a:r>
            <a:br>
              <a:rPr lang="en-US" altLang="zh-CN" sz="2400" smtClean="0">
                <a:latin typeface="+mj-lt"/>
              </a:rPr>
            </a:br>
            <a:r>
              <a:rPr lang="en-US" altLang="zh-CN" sz="2400" smtClean="0">
                <a:latin typeface="+mj-lt"/>
              </a:rPr>
              <a:t>Broker.id=0   |   log.dir=   |  zookeeper.connect=</a:t>
            </a: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spTree>
    <p:extLst>
      <p:ext uri="{BB962C8B-B14F-4D97-AF65-F5344CB8AC3E}">
        <p14:creationId xmlns:p14="http://schemas.microsoft.com/office/powerpoint/2010/main" val="3530832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a:latin typeface="+mj-lt"/>
              </a:rPr>
              <a:t>创建</a:t>
            </a:r>
            <a:r>
              <a:rPr lang="en-US" altLang="zh-CN" sz="2400" smtClean="0">
                <a:latin typeface="+mj-lt"/>
              </a:rPr>
              <a:t>Kafka</a:t>
            </a:r>
            <a:r>
              <a:rPr lang="zh-CN" altLang="en-US" sz="2400" smtClean="0">
                <a:latin typeface="+mj-lt"/>
              </a:rPr>
              <a:t>主题</a:t>
            </a:r>
            <a:r>
              <a:rPr lang="en-US" altLang="zh-CN" sz="2400" smtClean="0">
                <a:latin typeface="+mj-lt"/>
              </a:rPr>
              <a:t/>
            </a:r>
            <a:br>
              <a:rPr lang="en-US" altLang="zh-CN" sz="2400" smtClean="0">
                <a:latin typeface="+mj-lt"/>
              </a:rPr>
            </a:br>
            <a:r>
              <a:rPr lang="en-US" altLang="zh-CN" sz="2400" smtClean="0">
                <a:latin typeface="+mj-lt"/>
              </a:rPr>
              <a:t>$&gt;bin/kafka-create-topic.sh --zookeeper locahost:2181</a:t>
            </a:r>
            <a:br>
              <a:rPr lang="en-US" altLang="zh-CN" sz="2400" smtClean="0">
                <a:latin typeface="+mj-lt"/>
              </a:rPr>
            </a:br>
            <a:r>
              <a:rPr lang="en-US" altLang="zh-CN" sz="2400" smtClean="0">
                <a:latin typeface="+mj-lt"/>
              </a:rPr>
              <a:t>                                                   --replica 1</a:t>
            </a:r>
            <a:br>
              <a:rPr lang="en-US" altLang="zh-CN" sz="2400" smtClean="0">
                <a:latin typeface="+mj-lt"/>
              </a:rPr>
            </a:br>
            <a:r>
              <a:rPr lang="en-US" altLang="zh-CN" sz="2400" smtClean="0">
                <a:latin typeface="+mj-lt"/>
              </a:rPr>
              <a:t>                                                   --partition 1</a:t>
            </a:r>
            <a:br>
              <a:rPr lang="en-US" altLang="zh-CN" sz="2400" smtClean="0">
                <a:latin typeface="+mj-lt"/>
              </a:rPr>
            </a:br>
            <a:r>
              <a:rPr lang="en-US" altLang="zh-CN" sz="2400" smtClean="0">
                <a:latin typeface="+mj-lt"/>
              </a:rPr>
              <a:t>                                                   --topic kakfatopic</a:t>
            </a:r>
          </a:p>
          <a:p>
            <a:pPr lvl="1"/>
            <a:r>
              <a:rPr lang="zh-CN" altLang="en-US" sz="2400" smtClean="0">
                <a:latin typeface="+mj-lt"/>
              </a:rPr>
              <a:t>启动生产者发送消息</a:t>
            </a:r>
            <a:r>
              <a:rPr lang="en-US" altLang="zh-CN" sz="2400" smtClean="0">
                <a:latin typeface="+mj-lt"/>
              </a:rPr>
              <a:t/>
            </a:r>
            <a:br>
              <a:rPr lang="en-US" altLang="zh-CN" sz="2400" smtClean="0">
                <a:latin typeface="+mj-lt"/>
              </a:rPr>
            </a:br>
            <a:r>
              <a:rPr lang="en-US" altLang="zh-CN" sz="2400" smtClean="0">
                <a:latin typeface="+mj-lt"/>
              </a:rPr>
              <a:t>$&gt;bin/kakfa-console-producer.sh </a:t>
            </a:r>
            <a:br>
              <a:rPr lang="en-US" altLang="zh-CN" sz="2400" smtClean="0">
                <a:latin typeface="+mj-lt"/>
              </a:rPr>
            </a:br>
            <a:r>
              <a:rPr lang="en-US" altLang="zh-CN" sz="2400" smtClean="0">
                <a:latin typeface="+mj-lt"/>
              </a:rPr>
              <a:t>                                        --broker-list localhost:9092</a:t>
            </a:r>
            <a:br>
              <a:rPr lang="en-US" altLang="zh-CN" sz="2400" smtClean="0">
                <a:latin typeface="+mj-lt"/>
              </a:rPr>
            </a:br>
            <a:r>
              <a:rPr lang="en-US" altLang="zh-CN" sz="2400" smtClean="0">
                <a:latin typeface="+mj-lt"/>
              </a:rPr>
              <a:t>                                        --topic kafkatopic</a:t>
            </a:r>
            <a:br>
              <a:rPr lang="en-US" altLang="zh-CN" sz="2400" smtClean="0">
                <a:latin typeface="+mj-lt"/>
              </a:rPr>
            </a:b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spTree>
    <p:extLst>
      <p:ext uri="{BB962C8B-B14F-4D97-AF65-F5344CB8AC3E}">
        <p14:creationId xmlns:p14="http://schemas.microsoft.com/office/powerpoint/2010/main" val="3857306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Node-Single Broker</a:t>
            </a:r>
            <a:endParaRPr lang="en-US" altLang="zh-CN" sz="2800">
              <a:latin typeface="+mj-lt"/>
            </a:endParaRPr>
          </a:p>
          <a:p>
            <a:pPr lvl="1"/>
            <a:r>
              <a:rPr lang="zh-CN" altLang="en-US" sz="2400" smtClean="0">
                <a:latin typeface="+mj-lt"/>
              </a:rPr>
              <a:t>启动</a:t>
            </a:r>
            <a:r>
              <a:rPr lang="en-US" altLang="zh-CN" sz="2400" smtClean="0">
                <a:latin typeface="+mj-lt"/>
              </a:rPr>
              <a:t>Consumer</a:t>
            </a:r>
            <a:r>
              <a:rPr lang="zh-CN" altLang="en-US" sz="2400" smtClean="0">
                <a:latin typeface="+mj-lt"/>
              </a:rPr>
              <a:t>消费消息</a:t>
            </a:r>
            <a:r>
              <a:rPr lang="en-US" altLang="zh-CN" sz="2400" smtClean="0">
                <a:latin typeface="+mj-lt"/>
              </a:rPr>
              <a:t/>
            </a:r>
            <a:br>
              <a:rPr lang="en-US" altLang="zh-CN" sz="2400" smtClean="0">
                <a:latin typeface="+mj-lt"/>
              </a:rPr>
            </a:br>
            <a:r>
              <a:rPr lang="en-US" altLang="zh-CN" sz="2400" smtClean="0">
                <a:latin typeface="+mj-lt"/>
              </a:rPr>
              <a:t>$&gt;bin/kakfa-console-consumer.sh</a:t>
            </a:r>
            <a:br>
              <a:rPr lang="en-US" altLang="zh-CN" sz="2400" smtClean="0">
                <a:latin typeface="+mj-lt"/>
              </a:rPr>
            </a:br>
            <a:r>
              <a:rPr lang="en-US" altLang="zh-CN" sz="2400" smtClean="0">
                <a:latin typeface="+mj-lt"/>
              </a:rPr>
              <a:t>                                        --zookeeper localhost:2181 </a:t>
            </a:r>
            <a:br>
              <a:rPr lang="en-US" altLang="zh-CN" sz="2400" smtClean="0">
                <a:latin typeface="+mj-lt"/>
              </a:rPr>
            </a:br>
            <a:r>
              <a:rPr lang="en-US" altLang="zh-CN" sz="2400" smtClean="0">
                <a:latin typeface="+mj-lt"/>
              </a:rPr>
              <a:t>                                        --topic kafkatopic</a:t>
            </a:r>
            <a:br>
              <a:rPr lang="en-US" altLang="zh-CN" sz="2400" smtClean="0">
                <a:latin typeface="+mj-lt"/>
              </a:rPr>
            </a:br>
            <a:r>
              <a:rPr lang="en-US" altLang="zh-CN" sz="2400" smtClean="0">
                <a:latin typeface="+mj-lt"/>
              </a:rPr>
              <a:t>                                        --from-beginning</a:t>
            </a:r>
            <a:br>
              <a:rPr lang="en-US" altLang="zh-CN" sz="2400" smtClean="0">
                <a:latin typeface="+mj-lt"/>
              </a:rPr>
            </a:br>
            <a:r>
              <a:rPr lang="en-US" altLang="zh-CN" sz="2400" smtClean="0">
                <a:latin typeface="+mj-lt"/>
              </a:rPr>
              <a:t>Consumer</a:t>
            </a:r>
            <a:r>
              <a:rPr lang="zh-CN" altLang="en-US" sz="2400" smtClean="0">
                <a:latin typeface="+mj-lt"/>
              </a:rPr>
              <a:t>默认配置文件是</a:t>
            </a:r>
            <a:r>
              <a:rPr lang="en-US" altLang="zh-CN" sz="2400" smtClean="0">
                <a:latin typeface="+mj-lt"/>
              </a:rPr>
              <a:t>consumer.properties</a:t>
            </a:r>
            <a:r>
              <a:rPr lang="zh-CN" altLang="en-US" sz="2400" smtClean="0">
                <a:latin typeface="+mj-lt"/>
              </a:rPr>
              <a:t>。</a:t>
            </a:r>
            <a:r>
              <a:rPr lang="en-US" altLang="zh-CN" sz="2400" smtClean="0">
                <a:latin typeface="+mj-lt"/>
              </a:rPr>
              <a:t/>
            </a:r>
            <a:br>
              <a:rPr lang="en-US" altLang="zh-CN" sz="2400" smtClean="0">
                <a:latin typeface="+mj-lt"/>
              </a:rPr>
            </a:br>
            <a:r>
              <a:rPr lang="en-US" altLang="zh-CN" sz="2400" smtClean="0">
                <a:latin typeface="+mj-lt"/>
              </a:rPr>
              <a:t>groupid=test-consumer-grouper</a:t>
            </a:r>
            <a:br>
              <a:rPr lang="en-US" altLang="zh-CN" sz="2400" smtClean="0">
                <a:latin typeface="+mj-lt"/>
              </a:rPr>
            </a:br>
            <a:r>
              <a:rPr lang="en-US" altLang="zh-CN" sz="2400" smtClean="0">
                <a:latin typeface="+mj-lt"/>
              </a:rPr>
              <a:t>zookeeper.connect=localhost:2181</a:t>
            </a:r>
            <a:r>
              <a:rPr lang="en-US" altLang="zh-CN" sz="2400">
                <a:latin typeface="+mj-lt"/>
              </a:rPr>
              <a:t/>
            </a:r>
            <a:br>
              <a:rPr lang="en-US" altLang="zh-CN" sz="2400">
                <a:latin typeface="+mj-lt"/>
              </a:rPr>
            </a:b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spTree>
    <p:extLst>
      <p:ext uri="{BB962C8B-B14F-4D97-AF65-F5344CB8AC3E}">
        <p14:creationId xmlns:p14="http://schemas.microsoft.com/office/powerpoint/2010/main" val="1413836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r>
              <a:rPr lang="en-US" altLang="zh-CN" sz="2800">
                <a:latin typeface="+mj-lt"/>
              </a:rPr>
              <a:t/>
            </a:r>
            <a:br>
              <a:rPr lang="en-US" altLang="zh-CN" sz="2800">
                <a:latin typeface="+mj-lt"/>
              </a:rPr>
            </a:br>
            <a:r>
              <a:rPr lang="zh-CN" altLang="en-US" sz="2800" smtClean="0">
                <a:latin typeface="+mj-lt"/>
              </a:rPr>
              <a:t>在单个节点上安装多个</a:t>
            </a:r>
            <a:r>
              <a:rPr lang="en-US" altLang="zh-CN" sz="2800" smtClean="0">
                <a:latin typeface="+mj-lt"/>
              </a:rPr>
              <a:t>broker</a:t>
            </a:r>
            <a:r>
              <a:rPr lang="zh-CN" altLang="en-US" sz="2800" smtClean="0">
                <a:latin typeface="+mj-lt"/>
              </a:rPr>
              <a:t>。</a:t>
            </a:r>
            <a:r>
              <a:rPr lang="en-US" altLang="zh-CN" sz="2400">
                <a:latin typeface="+mj-lt"/>
              </a:rPr>
              <a:t/>
            </a:r>
            <a:br>
              <a:rPr lang="en-US" altLang="zh-CN" sz="2400">
                <a:latin typeface="+mj-lt"/>
              </a:rPr>
            </a:b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840760" cy="309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68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endParaRPr lang="en-US" altLang="zh-CN" sz="2800">
              <a:latin typeface="+mj-lt"/>
            </a:endParaRPr>
          </a:p>
          <a:p>
            <a:pPr lvl="1"/>
            <a:r>
              <a:rPr lang="zh-CN" altLang="en-US" sz="2400" smtClean="0">
                <a:latin typeface="+mj-lt"/>
              </a:rPr>
              <a:t>启动</a:t>
            </a:r>
            <a:r>
              <a:rPr lang="en-US" altLang="zh-CN" sz="2400" smtClean="0">
                <a:latin typeface="+mj-lt"/>
              </a:rPr>
              <a:t>zookeeper</a:t>
            </a:r>
            <a:br>
              <a:rPr lang="en-US" altLang="zh-CN" sz="2400" smtClean="0">
                <a:latin typeface="+mj-lt"/>
              </a:rPr>
            </a:br>
            <a:r>
              <a:rPr lang="zh-CN" altLang="en-US" sz="2400" smtClean="0">
                <a:latin typeface="+mj-lt"/>
              </a:rPr>
              <a:t>同上</a:t>
            </a:r>
            <a:endParaRPr lang="en-US" altLang="zh-CN" sz="2400" smtClean="0">
              <a:latin typeface="+mj-lt"/>
            </a:endParaRPr>
          </a:p>
          <a:p>
            <a:pPr lvl="1"/>
            <a:r>
              <a:rPr lang="zh-CN" altLang="en-US" sz="2400" smtClean="0">
                <a:latin typeface="+mj-lt"/>
              </a:rPr>
              <a:t>启动多个</a:t>
            </a:r>
            <a:r>
              <a:rPr lang="en-US" altLang="zh-CN" sz="2400" smtClean="0">
                <a:latin typeface="+mj-lt"/>
              </a:rPr>
              <a:t>broker</a:t>
            </a:r>
            <a:r>
              <a:rPr lang="zh-CN" altLang="en-US" sz="2400" smtClean="0">
                <a:latin typeface="+mj-lt"/>
              </a:rPr>
              <a:t>，每个对应一个配置文件</a:t>
            </a:r>
            <a:r>
              <a:rPr lang="en-US" altLang="zh-CN" sz="2400" smtClean="0">
                <a:latin typeface="+mj-lt"/>
              </a:rPr>
              <a:t/>
            </a:r>
            <a:br>
              <a:rPr lang="en-US" altLang="zh-CN" sz="2400" smtClean="0">
                <a:latin typeface="+mj-lt"/>
              </a:rPr>
            </a:br>
            <a:r>
              <a:rPr lang="en-US" altLang="zh-CN" sz="2400" smtClean="0">
                <a:latin typeface="+mj-lt"/>
              </a:rPr>
              <a:t>[server-1.properties for broker1]</a:t>
            </a:r>
            <a:br>
              <a:rPr lang="en-US" altLang="zh-CN" sz="2400" smtClean="0">
                <a:latin typeface="+mj-lt"/>
              </a:rPr>
            </a:br>
            <a:r>
              <a:rPr lang="en-US" altLang="zh-CN" sz="2400" smtClean="0">
                <a:latin typeface="+mj-lt"/>
              </a:rPr>
              <a:t>broker.id=1</a:t>
            </a:r>
            <a:br>
              <a:rPr lang="en-US" altLang="zh-CN" sz="2400" smtClean="0">
                <a:latin typeface="+mj-lt"/>
              </a:rPr>
            </a:br>
            <a:r>
              <a:rPr lang="en-US" altLang="zh-CN" sz="2400" smtClean="0">
                <a:latin typeface="+mj-lt"/>
              </a:rPr>
              <a:t>port=9092</a:t>
            </a:r>
            <a:br>
              <a:rPr lang="en-US" altLang="zh-CN" sz="2400" smtClean="0">
                <a:latin typeface="+mj-lt"/>
              </a:rPr>
            </a:br>
            <a:r>
              <a:rPr lang="en-US" altLang="zh-CN" sz="2400" smtClean="0">
                <a:latin typeface="+mj-lt"/>
              </a:rPr>
              <a:t>log.dir=/xx/x/x</a:t>
            </a:r>
            <a:r>
              <a:rPr lang="en-US" altLang="zh-CN" sz="2400">
                <a:latin typeface="+mj-lt"/>
              </a:rPr>
              <a:t/>
            </a:r>
            <a:br>
              <a:rPr lang="en-US" altLang="zh-CN" sz="2400">
                <a:latin typeface="+mj-lt"/>
              </a:rPr>
            </a:br>
            <a:r>
              <a:rPr lang="en-US" altLang="zh-CN" sz="2400" smtClean="0">
                <a:latin typeface="+mj-lt"/>
              </a:rPr>
              <a:t>[</a:t>
            </a:r>
            <a:r>
              <a:rPr lang="en-US" altLang="zh-CN" sz="2400">
                <a:latin typeface="+mj-lt"/>
              </a:rPr>
              <a:t>server-1.properties for broker1]</a:t>
            </a:r>
            <a:br>
              <a:rPr lang="en-US" altLang="zh-CN" sz="2400">
                <a:latin typeface="+mj-lt"/>
              </a:rPr>
            </a:br>
            <a:r>
              <a:rPr lang="en-US" altLang="zh-CN" sz="2400" smtClean="0">
                <a:latin typeface="+mj-lt"/>
              </a:rPr>
              <a:t>broker.id=2</a:t>
            </a:r>
            <a:br>
              <a:rPr lang="en-US" altLang="zh-CN" sz="2400" smtClean="0">
                <a:latin typeface="+mj-lt"/>
              </a:rPr>
            </a:br>
            <a:r>
              <a:rPr lang="en-US" altLang="zh-CN" sz="2400" smtClean="0">
                <a:latin typeface="+mj-lt"/>
              </a:rPr>
              <a:t>port=9093</a:t>
            </a:r>
            <a:r>
              <a:rPr lang="en-US" altLang="zh-CN" sz="2400">
                <a:latin typeface="+mj-lt"/>
              </a:rPr>
              <a:t/>
            </a:r>
            <a:br>
              <a:rPr lang="en-US" altLang="zh-CN" sz="2400">
                <a:latin typeface="+mj-lt"/>
              </a:rPr>
            </a:br>
            <a:r>
              <a:rPr lang="en-US" altLang="zh-CN" sz="2400">
                <a:latin typeface="+mj-lt"/>
              </a:rPr>
              <a:t>log.dir=/xx/x/x</a:t>
            </a:r>
            <a:r>
              <a:rPr lang="en-US" altLang="zh-CN" sz="2400" smtClean="0">
                <a:latin typeface="+mj-lt"/>
              </a:rPr>
              <a:t/>
            </a:r>
            <a:br>
              <a:rPr lang="en-US" altLang="zh-CN" sz="2400" smtClean="0">
                <a:latin typeface="+mj-lt"/>
              </a:rPr>
            </a:br>
            <a:r>
              <a:rPr lang="en-US" altLang="zh-CN" sz="2000" smtClean="0">
                <a:latin typeface="+mj-lt"/>
              </a:rPr>
              <a:t/>
            </a:r>
            <a:br>
              <a:rPr lang="en-US" altLang="zh-CN" sz="2000" smtClean="0">
                <a:latin typeface="+mj-lt"/>
              </a:rPr>
            </a:br>
            <a:endParaRPr lang="en-US" altLang="zh-CN" sz="2000" smtClean="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spTree>
    <p:extLst>
      <p:ext uri="{BB962C8B-B14F-4D97-AF65-F5344CB8AC3E}">
        <p14:creationId xmlns:p14="http://schemas.microsoft.com/office/powerpoint/2010/main" val="45206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endParaRPr lang="en-US" altLang="zh-CN" sz="2800">
              <a:latin typeface="+mj-lt"/>
            </a:endParaRPr>
          </a:p>
          <a:p>
            <a:pPr lvl="1"/>
            <a:r>
              <a:rPr lang="zh-CN" altLang="en-US" sz="2000" smtClean="0">
                <a:latin typeface="+mj-lt"/>
              </a:rPr>
              <a:t>启动多个</a:t>
            </a:r>
            <a:r>
              <a:rPr lang="en-US" altLang="zh-CN" sz="2000" smtClean="0">
                <a:latin typeface="+mj-lt"/>
              </a:rPr>
              <a:t>broker</a:t>
            </a:r>
            <a:r>
              <a:rPr lang="zh-CN" altLang="en-US" sz="2000" smtClean="0">
                <a:latin typeface="+mj-lt"/>
              </a:rPr>
              <a:t>，每个对应一个配置文件</a:t>
            </a:r>
            <a:r>
              <a:rPr lang="en-US" altLang="zh-CN" sz="2000" smtClean="0">
                <a:latin typeface="+mj-lt"/>
              </a:rPr>
              <a:t/>
            </a:r>
            <a:br>
              <a:rPr lang="en-US" altLang="zh-CN" sz="2000" smtClean="0">
                <a:latin typeface="+mj-lt"/>
              </a:rPr>
            </a:br>
            <a:r>
              <a:rPr lang="en-US" altLang="zh-CN" sz="2400" smtClean="0">
                <a:latin typeface="+mj-lt"/>
              </a:rPr>
              <a:t>$&gt;bin/kafka-server-start.sh server-1.properties</a:t>
            </a:r>
            <a:br>
              <a:rPr lang="en-US" altLang="zh-CN" sz="2400" smtClean="0">
                <a:latin typeface="+mj-lt"/>
              </a:rPr>
            </a:br>
            <a:r>
              <a:rPr lang="en-US" altLang="zh-CN" sz="2400">
                <a:latin typeface="+mj-lt"/>
              </a:rPr>
              <a:t>$&gt;bin/kafka-server-start.sh </a:t>
            </a:r>
            <a:r>
              <a:rPr lang="en-US" altLang="zh-CN" sz="2400" smtClean="0">
                <a:latin typeface="+mj-lt"/>
              </a:rPr>
              <a:t>server-2.properties</a:t>
            </a:r>
          </a:p>
          <a:p>
            <a:pPr lvl="1"/>
            <a:r>
              <a:rPr lang="zh-CN" altLang="en-US" sz="2400" smtClean="0">
                <a:latin typeface="+mj-lt"/>
              </a:rPr>
              <a:t>创建</a:t>
            </a:r>
            <a:r>
              <a:rPr lang="en-US" altLang="zh-CN" sz="2400" smtClean="0">
                <a:latin typeface="+mj-lt"/>
              </a:rPr>
              <a:t>kafka</a:t>
            </a:r>
            <a:r>
              <a:rPr lang="zh-CN" altLang="en-US" sz="2400" smtClean="0">
                <a:latin typeface="+mj-lt"/>
              </a:rPr>
              <a:t>主题</a:t>
            </a:r>
            <a:r>
              <a:rPr lang="en-US" altLang="zh-CN" sz="2400" smtClean="0">
                <a:latin typeface="+mj-lt"/>
              </a:rPr>
              <a:t/>
            </a:r>
            <a:br>
              <a:rPr lang="en-US" altLang="zh-CN" sz="2400" smtClean="0">
                <a:latin typeface="+mj-lt"/>
              </a:rPr>
            </a:br>
            <a:r>
              <a:rPr lang="en-US" altLang="zh-CN" sz="2400" smtClean="0">
                <a:latin typeface="+mj-lt"/>
              </a:rPr>
              <a:t>$&gt;bin/kafka-create-topic.sh --zookeeper localhost:2181</a:t>
            </a:r>
            <a:br>
              <a:rPr lang="en-US" altLang="zh-CN" sz="2400" smtClean="0">
                <a:latin typeface="+mj-lt"/>
              </a:rPr>
            </a:br>
            <a:r>
              <a:rPr lang="en-US" altLang="zh-CN" sz="2400" smtClean="0">
                <a:latin typeface="+mj-lt"/>
              </a:rPr>
              <a:t>                                                   --replica 2</a:t>
            </a:r>
            <a:br>
              <a:rPr lang="en-US" altLang="zh-CN" sz="2400" smtClean="0">
                <a:latin typeface="+mj-lt"/>
              </a:rPr>
            </a:br>
            <a:r>
              <a:rPr lang="en-US" altLang="zh-CN" sz="2400" smtClean="0">
                <a:latin typeface="+mj-lt"/>
              </a:rPr>
              <a:t>                                                   --partition 2</a:t>
            </a:r>
            <a:br>
              <a:rPr lang="en-US" altLang="zh-CN" sz="2400" smtClean="0">
                <a:latin typeface="+mj-lt"/>
              </a:rPr>
            </a:br>
            <a:r>
              <a:rPr lang="en-US" altLang="zh-CN" sz="2400" smtClean="0">
                <a:latin typeface="+mj-lt"/>
              </a:rPr>
              <a:t>                                                   --topic othertopic</a:t>
            </a: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spTree>
    <p:extLst>
      <p:ext uri="{BB962C8B-B14F-4D97-AF65-F5344CB8AC3E}">
        <p14:creationId xmlns:p14="http://schemas.microsoft.com/office/powerpoint/2010/main" val="1551529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Single Node-Multiple Broker</a:t>
            </a:r>
            <a:endParaRPr lang="en-US" altLang="zh-CN" sz="2800">
              <a:latin typeface="+mj-lt"/>
            </a:endParaRPr>
          </a:p>
          <a:p>
            <a:pPr lvl="1"/>
            <a:r>
              <a:rPr lang="zh-CN" altLang="en-US" sz="2400" smtClean="0">
                <a:latin typeface="+mj-lt"/>
              </a:rPr>
              <a:t>创建</a:t>
            </a:r>
            <a:r>
              <a:rPr lang="en-US" altLang="zh-CN" sz="2400" smtClean="0">
                <a:latin typeface="+mj-lt"/>
              </a:rPr>
              <a:t>Producer</a:t>
            </a:r>
            <a:r>
              <a:rPr lang="zh-CN" altLang="en-US" sz="2400" smtClean="0">
                <a:latin typeface="+mj-lt"/>
              </a:rPr>
              <a:t>发送消息</a:t>
            </a:r>
            <a:r>
              <a:rPr lang="en-US" altLang="zh-CN" sz="2400" smtClean="0">
                <a:latin typeface="+mj-lt"/>
              </a:rPr>
              <a:t/>
            </a:r>
            <a:br>
              <a:rPr lang="en-US" altLang="zh-CN" sz="2400" smtClean="0">
                <a:latin typeface="+mj-lt"/>
              </a:rPr>
            </a:br>
            <a:r>
              <a:rPr lang="en-US" altLang="zh-CN" sz="2400" smtClean="0">
                <a:latin typeface="+mj-lt"/>
              </a:rPr>
              <a:t>$&gt;kafka-console-producer.sh </a:t>
            </a:r>
            <a:br>
              <a:rPr lang="en-US" altLang="zh-CN" sz="2400" smtClean="0">
                <a:latin typeface="+mj-lt"/>
              </a:rPr>
            </a:br>
            <a:r>
              <a:rPr lang="en-US" altLang="zh-CN" sz="2400" smtClean="0">
                <a:latin typeface="+mj-lt"/>
              </a:rPr>
              <a:t>                         --broker-list localhost:9092,localhost:9093</a:t>
            </a:r>
            <a:r>
              <a:rPr lang="en-US" altLang="zh-CN" sz="2400">
                <a:latin typeface="+mj-lt"/>
              </a:rPr>
              <a:t/>
            </a:r>
            <a:br>
              <a:rPr lang="en-US" altLang="zh-CN" sz="2400">
                <a:latin typeface="+mj-lt"/>
              </a:rPr>
            </a:br>
            <a:r>
              <a:rPr lang="en-US" altLang="zh-CN" sz="2400" smtClean="0">
                <a:latin typeface="+mj-lt"/>
              </a:rPr>
              <a:t>                         --topic othertopic</a:t>
            </a:r>
          </a:p>
          <a:p>
            <a:pPr lvl="1"/>
            <a:r>
              <a:rPr lang="zh-CN" altLang="en-US" sz="2400" smtClean="0">
                <a:latin typeface="+mj-lt"/>
              </a:rPr>
              <a:t>启动</a:t>
            </a:r>
            <a:r>
              <a:rPr lang="en-US" altLang="zh-CN" sz="2400" smtClean="0">
                <a:latin typeface="+mj-lt"/>
              </a:rPr>
              <a:t>consumer</a:t>
            </a:r>
            <a:r>
              <a:rPr lang="zh-CN" altLang="en-US" sz="2400" smtClean="0">
                <a:latin typeface="+mj-lt"/>
              </a:rPr>
              <a:t>消费消息</a:t>
            </a:r>
            <a:r>
              <a:rPr lang="en-US" altLang="zh-CN" sz="2400" smtClean="0">
                <a:latin typeface="+mj-lt"/>
              </a:rPr>
              <a:t/>
            </a:r>
            <a:br>
              <a:rPr lang="en-US" altLang="zh-CN" sz="2400" smtClean="0">
                <a:latin typeface="+mj-lt"/>
              </a:rPr>
            </a:br>
            <a:r>
              <a:rPr lang="en-US" altLang="zh-CN" sz="2400" smtClean="0">
                <a:latin typeface="+mj-lt"/>
              </a:rPr>
              <a:t>$&gt;kafka-console-consumer.sh</a:t>
            </a:r>
            <a:br>
              <a:rPr lang="en-US" altLang="zh-CN" sz="2400" smtClean="0">
                <a:latin typeface="+mj-lt"/>
              </a:rPr>
            </a:br>
            <a:r>
              <a:rPr lang="en-US" altLang="zh-CN" sz="2400" smtClean="0">
                <a:latin typeface="+mj-lt"/>
              </a:rPr>
              <a:t>                                      --zookeeper localhost:2181</a:t>
            </a:r>
            <a:br>
              <a:rPr lang="en-US" altLang="zh-CN" sz="2400" smtClean="0">
                <a:latin typeface="+mj-lt"/>
              </a:rPr>
            </a:br>
            <a:r>
              <a:rPr lang="en-US" altLang="zh-CN" sz="2400" smtClean="0">
                <a:latin typeface="+mj-lt"/>
              </a:rPr>
              <a:t>                                      --topic othertopic </a:t>
            </a:r>
            <a:br>
              <a:rPr lang="en-US" altLang="zh-CN" sz="2400" smtClean="0">
                <a:latin typeface="+mj-lt"/>
              </a:rPr>
            </a:br>
            <a:r>
              <a:rPr lang="en-US" altLang="zh-CN" sz="2400" smtClean="0">
                <a:latin typeface="+mj-lt"/>
              </a:rPr>
              <a:t>                                      --from-beginning</a:t>
            </a:r>
            <a:endParaRPr lang="en-US" altLang="zh-CN" sz="2000" smtClean="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spTree>
    <p:extLst>
      <p:ext uri="{BB962C8B-B14F-4D97-AF65-F5344CB8AC3E}">
        <p14:creationId xmlns:p14="http://schemas.microsoft.com/office/powerpoint/2010/main" val="1205357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Multiple Node-Multiple Broke</a:t>
            </a:r>
            <a:br>
              <a:rPr lang="en-US" altLang="zh-CN" sz="2800" smtClean="0">
                <a:latin typeface="+mj-lt"/>
              </a:rPr>
            </a:br>
            <a:r>
              <a:rPr lang="zh-CN" altLang="en-US" sz="2400" smtClean="0">
                <a:latin typeface="+mj-lt"/>
              </a:rPr>
              <a:t>在多个节点上配置多个</a:t>
            </a:r>
            <a:r>
              <a:rPr lang="en-US" altLang="zh-CN" sz="2400" smtClean="0">
                <a:latin typeface="+mj-lt"/>
              </a:rPr>
              <a:t>Broker</a:t>
            </a:r>
            <a:r>
              <a:rPr lang="zh-CN" altLang="en-US" sz="2400" smtClean="0">
                <a:latin typeface="+mj-lt"/>
              </a:rPr>
              <a:t>组件。</a:t>
            </a:r>
            <a:endParaRPr lang="en-US" altLang="zh-CN" sz="240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r>
              <a:rPr lang="zh-CN" altLang="en-US" dirty="0" smtClean="0"/>
              <a:t>集群</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24943"/>
            <a:ext cx="5904656" cy="340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59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dirty="0" smtClean="0">
                <a:latin typeface="+mj-lt"/>
              </a:rPr>
              <a:t>Kafka</a:t>
            </a:r>
            <a:r>
              <a:rPr lang="zh-CN" altLang="en-US" sz="2400" dirty="0" smtClean="0">
                <a:latin typeface="+mj-lt"/>
              </a:rPr>
              <a:t>设计基础</a:t>
            </a:r>
            <a:endParaRPr lang="en-US" altLang="zh-CN" sz="2400" dirty="0" smtClean="0">
              <a:latin typeface="+mj-lt"/>
            </a:endParaRPr>
          </a:p>
          <a:p>
            <a:r>
              <a:rPr lang="en-US" altLang="zh-CN" sz="2400" dirty="0" smtClean="0">
                <a:latin typeface="+mj-lt"/>
              </a:rPr>
              <a:t>Kafka</a:t>
            </a:r>
            <a:r>
              <a:rPr lang="zh-CN" altLang="en-US" sz="2400" dirty="0" smtClean="0">
                <a:latin typeface="+mj-lt"/>
              </a:rPr>
              <a:t>中的消息压缩</a:t>
            </a:r>
            <a:endParaRPr lang="en-US" altLang="zh-CN" sz="2400" dirty="0" smtClean="0">
              <a:latin typeface="+mj-lt"/>
            </a:endParaRPr>
          </a:p>
          <a:p>
            <a:r>
              <a:rPr lang="en-US" altLang="zh-CN" sz="2400" dirty="0" err="1" smtClean="0">
                <a:latin typeface="+mj-lt"/>
              </a:rPr>
              <a:t>kafka</a:t>
            </a:r>
            <a:r>
              <a:rPr lang="zh-CN" altLang="en-US" sz="2400" dirty="0" smtClean="0">
                <a:latin typeface="+mj-lt"/>
              </a:rPr>
              <a:t>的集群镜像</a:t>
            </a:r>
            <a:endParaRPr lang="en-US" altLang="zh-CN" sz="2400" dirty="0" smtClean="0">
              <a:latin typeface="+mj-lt"/>
            </a:endParaRPr>
          </a:p>
          <a:p>
            <a:r>
              <a:rPr lang="en-US" altLang="zh-CN" sz="2400" dirty="0" smtClean="0">
                <a:latin typeface="+mj-lt"/>
              </a:rPr>
              <a:t>Kafka</a:t>
            </a:r>
            <a:r>
              <a:rPr lang="zh-CN" altLang="en-US" sz="2400" dirty="0" smtClean="0">
                <a:latin typeface="+mj-lt"/>
              </a:rPr>
              <a:t>的复制</a:t>
            </a:r>
            <a:endParaRPr lang="en-US" altLang="zh-CN" sz="2400" dirty="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spTree>
    <p:extLst>
      <p:ext uri="{BB962C8B-B14F-4D97-AF65-F5344CB8AC3E}">
        <p14:creationId xmlns:p14="http://schemas.microsoft.com/office/powerpoint/2010/main" val="778747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sz="2800" dirty="0" smtClean="0">
                <a:latin typeface="+mj-lt"/>
              </a:rPr>
              <a:t>Kafka</a:t>
            </a:r>
            <a:r>
              <a:rPr lang="zh-CN" altLang="en-US" sz="2800" dirty="0" smtClean="0">
                <a:latin typeface="+mj-lt"/>
              </a:rPr>
              <a:t>是由</a:t>
            </a:r>
            <a:r>
              <a:rPr lang="en-US" altLang="zh-CN" sz="2800" dirty="0" smtClean="0">
                <a:latin typeface="+mj-lt"/>
              </a:rPr>
              <a:t>LinkedIn</a:t>
            </a:r>
            <a:r>
              <a:rPr lang="zh-CN" altLang="en-US" sz="2800" dirty="0" smtClean="0">
                <a:latin typeface="+mj-lt"/>
              </a:rPr>
              <a:t>开发分布式消息系统，使用</a:t>
            </a:r>
            <a:r>
              <a:rPr lang="en-US" altLang="zh-CN" sz="2800" dirty="0" err="1" smtClean="0">
                <a:latin typeface="+mj-lt"/>
              </a:rPr>
              <a:t>scala</a:t>
            </a:r>
            <a:r>
              <a:rPr lang="zh-CN" altLang="en-US" sz="2800" dirty="0" smtClean="0">
                <a:latin typeface="+mj-lt"/>
              </a:rPr>
              <a:t>编写，因可水平扩展和高吞吐量而广泛使用。</a:t>
            </a:r>
            <a:r>
              <a:rPr lang="en-US" altLang="zh-CN" sz="2800" dirty="0" smtClean="0">
                <a:latin typeface="+mj-lt"/>
              </a:rPr>
              <a:t>Cloudera</a:t>
            </a:r>
            <a:r>
              <a:rPr lang="zh-CN" altLang="en-US" sz="2800" dirty="0" smtClean="0">
                <a:latin typeface="+mj-lt"/>
              </a:rPr>
              <a:t>、</a:t>
            </a:r>
            <a:r>
              <a:rPr lang="en-US" altLang="zh-CN" sz="2800" dirty="0" smtClean="0">
                <a:latin typeface="+mj-lt"/>
              </a:rPr>
              <a:t>Storm</a:t>
            </a:r>
            <a:r>
              <a:rPr lang="zh-CN" altLang="en-US" sz="2800" dirty="0" smtClean="0">
                <a:latin typeface="+mj-lt"/>
              </a:rPr>
              <a:t>、</a:t>
            </a:r>
            <a:r>
              <a:rPr lang="en-US" altLang="zh-CN" sz="2800" dirty="0" smtClean="0">
                <a:latin typeface="+mj-lt"/>
              </a:rPr>
              <a:t>spark</a:t>
            </a:r>
            <a:r>
              <a:rPr lang="zh-CN" altLang="en-US" sz="2800" dirty="0" smtClean="0">
                <a:latin typeface="+mj-lt"/>
              </a:rPr>
              <a:t>都可以与之集成。</a:t>
            </a:r>
            <a:endParaRPr lang="en-US" altLang="zh-CN" sz="2800" dirty="0" smtClean="0">
              <a:latin typeface="+mj-lt"/>
            </a:endParaRPr>
          </a:p>
          <a:p>
            <a:pPr marL="0" indent="0">
              <a:buNone/>
            </a:pPr>
            <a:r>
              <a:rPr lang="zh-CN" altLang="en-US" sz="2800" dirty="0" smtClean="0">
                <a:latin typeface="+mj-lt"/>
              </a:rPr>
              <a:t>生产者通过网络发送消息给</a:t>
            </a:r>
            <a:r>
              <a:rPr lang="en-US" altLang="zh-CN" sz="2800" dirty="0" err="1" smtClean="0">
                <a:latin typeface="+mj-lt"/>
              </a:rPr>
              <a:t>kafka</a:t>
            </a:r>
            <a:r>
              <a:rPr lang="zh-CN" altLang="en-US" sz="2800" dirty="0" smtClean="0">
                <a:latin typeface="+mj-lt"/>
              </a:rPr>
              <a:t>集群，由消费者消费。</a:t>
            </a:r>
            <a:endParaRPr lang="en-US" altLang="zh-CN" sz="2800" dirty="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61048"/>
            <a:ext cx="3528392" cy="246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543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设计基础</a:t>
            </a:r>
            <a:r>
              <a:rPr lang="en-US" altLang="zh-CN" sz="2400" b="1">
                <a:latin typeface="+mj-lt"/>
              </a:rPr>
              <a:t/>
            </a:r>
            <a:br>
              <a:rPr lang="en-US" altLang="zh-CN" sz="2400" b="1">
                <a:latin typeface="+mj-lt"/>
              </a:rPr>
            </a:br>
            <a:r>
              <a:rPr lang="zh-CN" altLang="en-US" sz="2400" smtClean="0">
                <a:latin typeface="+mj-lt"/>
              </a:rPr>
              <a:t>生产者发布消息给主题，主题由</a:t>
            </a:r>
            <a:r>
              <a:rPr lang="en-US" altLang="zh-CN" sz="2400" smtClean="0">
                <a:latin typeface="+mj-lt"/>
              </a:rPr>
              <a:t>broker</a:t>
            </a:r>
            <a:r>
              <a:rPr lang="zh-CN" altLang="en-US" sz="2400" smtClean="0">
                <a:latin typeface="+mj-lt"/>
              </a:rPr>
              <a:t>创建，扮演服务器的角色。消费者订阅主题获得消息。</a:t>
            </a: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84984"/>
            <a:ext cx="711667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088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设计基础</a:t>
            </a:r>
            <a:r>
              <a:rPr lang="en-US" altLang="zh-CN" sz="2400" b="1">
                <a:latin typeface="+mj-lt"/>
              </a:rPr>
              <a:t/>
            </a:r>
            <a:br>
              <a:rPr lang="en-US" altLang="zh-CN" sz="2400" b="1">
                <a:latin typeface="+mj-lt"/>
              </a:rPr>
            </a:br>
            <a:r>
              <a:rPr lang="zh-CN" altLang="en-US" sz="2400" smtClean="0">
                <a:latin typeface="+mj-lt"/>
              </a:rPr>
              <a:t>消费者分成组，每个组中只有一个消费者可以消费消息。</a:t>
            </a:r>
            <a:r>
              <a:rPr lang="en-US" altLang="zh-CN" sz="2400" smtClean="0">
                <a:latin typeface="+mj-lt"/>
              </a:rPr>
              <a:t/>
            </a:r>
            <a:br>
              <a:rPr lang="en-US" altLang="zh-CN" sz="2400" smtClean="0">
                <a:latin typeface="+mj-lt"/>
              </a:rPr>
            </a:br>
            <a:r>
              <a:rPr lang="zh-CN" altLang="en-US" sz="2400" smtClean="0">
                <a:latin typeface="+mj-lt"/>
              </a:rPr>
              <a:t>消息的状态维护在消费者中，</a:t>
            </a:r>
            <a:r>
              <a:rPr lang="en-US" altLang="zh-CN" sz="2400" smtClean="0">
                <a:latin typeface="+mj-lt"/>
              </a:rPr>
              <a:t>broker</a:t>
            </a:r>
            <a:r>
              <a:rPr lang="zh-CN" altLang="en-US" sz="2400" smtClean="0">
                <a:latin typeface="+mj-lt"/>
              </a:rPr>
              <a:t>没有任何消费记录。因此如果自定义</a:t>
            </a:r>
            <a:r>
              <a:rPr lang="en-US" altLang="zh-CN" sz="2400" smtClean="0">
                <a:latin typeface="+mj-lt"/>
              </a:rPr>
              <a:t>consumer</a:t>
            </a:r>
            <a:r>
              <a:rPr lang="zh-CN" altLang="en-US" sz="2400" smtClean="0">
                <a:latin typeface="+mj-lt"/>
              </a:rPr>
              <a:t>的话，过于简单会导致多次消息处理。</a:t>
            </a:r>
            <a:endParaRPr lang="en-US" altLang="zh-CN" sz="2400" smtClean="0">
              <a:latin typeface="+mj-lt"/>
            </a:endParaRPr>
          </a:p>
          <a:p>
            <a:pPr lvl="1"/>
            <a:r>
              <a:rPr lang="en-US" altLang="zh-CN" sz="2000" smtClean="0">
                <a:latin typeface="+mj-lt"/>
              </a:rPr>
              <a:t>kafka</a:t>
            </a:r>
            <a:r>
              <a:rPr lang="zh-CN" altLang="en-US" sz="2000" smtClean="0">
                <a:latin typeface="+mj-lt"/>
              </a:rPr>
              <a:t>的核心是消息缓存和存储。在</a:t>
            </a:r>
            <a:r>
              <a:rPr lang="en-US" altLang="zh-CN" sz="2000" smtClean="0">
                <a:latin typeface="+mj-lt"/>
              </a:rPr>
              <a:t>kafka</a:t>
            </a:r>
            <a:r>
              <a:rPr lang="zh-CN" altLang="en-US" sz="2000" smtClean="0">
                <a:latin typeface="+mj-lt"/>
              </a:rPr>
              <a:t>中，消息被即可写入到</a:t>
            </a:r>
            <a:r>
              <a:rPr lang="en-US" altLang="zh-CN" sz="2000" smtClean="0">
                <a:latin typeface="+mj-lt"/>
              </a:rPr>
              <a:t>OS</a:t>
            </a:r>
            <a:r>
              <a:rPr lang="zh-CN" altLang="en-US" sz="2000" smtClean="0">
                <a:latin typeface="+mj-lt"/>
              </a:rPr>
              <a:t>的内核</a:t>
            </a:r>
            <a:r>
              <a:rPr lang="en-US" altLang="zh-CN" sz="2000" smtClean="0">
                <a:latin typeface="+mj-lt"/>
              </a:rPr>
              <a:t>page</a:t>
            </a:r>
            <a:r>
              <a:rPr lang="zh-CN" altLang="en-US" sz="2000" smtClean="0">
                <a:latin typeface="+mj-lt"/>
              </a:rPr>
              <a:t>。数据的缓存和清理操作是可配置的。</a:t>
            </a:r>
            <a:endParaRPr lang="en-US" altLang="zh-CN" sz="2000" smtClean="0">
              <a:latin typeface="+mj-lt"/>
            </a:endParaRPr>
          </a:p>
          <a:p>
            <a:pPr lvl="1"/>
            <a:r>
              <a:rPr lang="zh-CN" altLang="en-US" sz="2000" smtClean="0">
                <a:latin typeface="+mj-lt"/>
              </a:rPr>
              <a:t>即使消息被处理后也可以驻留更长时间以备重复消费。</a:t>
            </a:r>
            <a:endParaRPr lang="en-US" altLang="zh-CN" sz="2000" smtClean="0">
              <a:latin typeface="+mj-lt"/>
            </a:endParaRPr>
          </a:p>
          <a:p>
            <a:pPr lvl="1"/>
            <a:r>
              <a:rPr lang="en-US" altLang="zh-CN" sz="2000" smtClean="0">
                <a:latin typeface="+mj-lt"/>
              </a:rPr>
              <a:t>Kafka</a:t>
            </a:r>
            <a:r>
              <a:rPr lang="zh-CN" altLang="en-US" sz="2000" smtClean="0">
                <a:latin typeface="+mj-lt"/>
              </a:rPr>
              <a:t>对分组消息使用消息集合来允许更少的网络消耗。</a:t>
            </a:r>
            <a:endParaRPr lang="en-US" altLang="zh-CN" sz="2000" smtClean="0">
              <a:latin typeface="+mj-lt"/>
            </a:endParaRPr>
          </a:p>
          <a:p>
            <a:pPr lvl="1"/>
            <a:r>
              <a:rPr lang="en-US" altLang="zh-CN" sz="2000" smtClean="0">
                <a:latin typeface="+mj-lt"/>
              </a:rPr>
              <a:t>Kafka</a:t>
            </a:r>
            <a:r>
              <a:rPr lang="zh-CN" altLang="en-US" sz="2000" smtClean="0">
                <a:latin typeface="+mj-lt"/>
              </a:rPr>
              <a:t>中消费者存储在</a:t>
            </a:r>
            <a:r>
              <a:rPr lang="en-US" altLang="zh-CN" sz="2000" smtClean="0">
                <a:latin typeface="+mj-lt"/>
              </a:rPr>
              <a:t>zk</a:t>
            </a:r>
            <a:r>
              <a:rPr lang="zh-CN" altLang="en-US" sz="2000" smtClean="0">
                <a:latin typeface="+mj-lt"/>
              </a:rPr>
              <a:t>中，也可以是其他的</a:t>
            </a:r>
            <a:r>
              <a:rPr lang="en-US" altLang="zh-CN" sz="2000" smtClean="0">
                <a:latin typeface="+mj-lt"/>
              </a:rPr>
              <a:t>OLTP</a:t>
            </a:r>
            <a:r>
              <a:rPr lang="zh-CN" altLang="en-US" sz="2000" smtClean="0">
                <a:latin typeface="+mj-lt"/>
              </a:rPr>
              <a:t>中。</a:t>
            </a:r>
            <a:endParaRPr lang="en-US" altLang="zh-CN" sz="2000" smtClean="0">
              <a:latin typeface="+mj-lt"/>
            </a:endParaRPr>
          </a:p>
          <a:p>
            <a:pPr lvl="1"/>
            <a:r>
              <a:rPr lang="en-US" altLang="zh-CN" sz="2000" smtClean="0">
                <a:latin typeface="+mj-lt"/>
              </a:rPr>
              <a:t>kafka</a:t>
            </a:r>
            <a:r>
              <a:rPr lang="zh-CN" altLang="en-US" sz="2000" smtClean="0">
                <a:latin typeface="+mj-lt"/>
              </a:rPr>
              <a:t>中的生产消费以推拉模型工作。</a:t>
            </a:r>
            <a:endParaRPr lang="en-US" altLang="zh-CN" sz="20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spTree>
    <p:extLst>
      <p:ext uri="{BB962C8B-B14F-4D97-AF65-F5344CB8AC3E}">
        <p14:creationId xmlns:p14="http://schemas.microsoft.com/office/powerpoint/2010/main" val="3873809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消息压缩</a:t>
            </a:r>
            <a:r>
              <a:rPr lang="en-US" altLang="zh-CN" sz="2400" b="1">
                <a:latin typeface="+mj-lt"/>
              </a:rPr>
              <a:t/>
            </a:r>
            <a:br>
              <a:rPr lang="en-US" altLang="zh-CN" sz="2400" b="1">
                <a:latin typeface="+mj-lt"/>
              </a:rPr>
            </a:br>
            <a:r>
              <a:rPr lang="zh-CN" altLang="en-US" sz="2400" smtClean="0">
                <a:latin typeface="+mj-lt"/>
              </a:rPr>
              <a:t>生产者使用</a:t>
            </a:r>
            <a:r>
              <a:rPr lang="en-US" altLang="zh-CN" sz="2400" smtClean="0">
                <a:latin typeface="+mj-lt"/>
              </a:rPr>
              <a:t>GZIP</a:t>
            </a:r>
            <a:r>
              <a:rPr lang="zh-CN" altLang="en-US" sz="2400" smtClean="0">
                <a:latin typeface="+mj-lt"/>
              </a:rPr>
              <a:t>或</a:t>
            </a:r>
            <a:r>
              <a:rPr lang="en-US" altLang="zh-CN" sz="2400" smtClean="0">
                <a:latin typeface="+mj-lt"/>
              </a:rPr>
              <a:t>snappy</a:t>
            </a:r>
            <a:r>
              <a:rPr lang="zh-CN" altLang="en-US" sz="2400" smtClean="0">
                <a:latin typeface="+mj-lt"/>
              </a:rPr>
              <a:t>压缩消息，消费者解压消息。这会降低网络负载。</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为了在压缩与解压缩消息间进行区分，在消息头信息中引入了压缩属性字节。该字节最低的两个位代表压缩编码器，如果是</a:t>
            </a:r>
            <a:r>
              <a:rPr lang="en-US" altLang="zh-CN" sz="2400" smtClean="0">
                <a:latin typeface="+mj-lt"/>
              </a:rPr>
              <a:t>0</a:t>
            </a:r>
            <a:r>
              <a:rPr lang="zh-CN" altLang="en-US" sz="2400" smtClean="0">
                <a:latin typeface="+mj-lt"/>
              </a:rPr>
              <a:t>表示未压缩的消息。</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消息压缩技术在跨数据中心的镜像数据非常有用，届时大量的消息会使用压缩格式进行传输。</a:t>
            </a:r>
            <a:endParaRPr lang="en-US" altLang="zh-CN" sz="20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spTree>
    <p:extLst>
      <p:ext uri="{BB962C8B-B14F-4D97-AF65-F5344CB8AC3E}">
        <p14:creationId xmlns:p14="http://schemas.microsoft.com/office/powerpoint/2010/main" val="3123598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集群镜像</a:t>
            </a:r>
            <a:r>
              <a:rPr lang="en-US" altLang="zh-CN" sz="2400" b="1">
                <a:latin typeface="+mj-lt"/>
              </a:rPr>
              <a:t/>
            </a:r>
            <a:br>
              <a:rPr lang="en-US" altLang="zh-CN" sz="2400" b="1">
                <a:latin typeface="+mj-lt"/>
              </a:rPr>
            </a:br>
            <a:r>
              <a:rPr lang="en-US" altLang="zh-CN" sz="2400" smtClean="0">
                <a:latin typeface="+mj-lt"/>
              </a:rPr>
              <a:t>Kafka</a:t>
            </a:r>
            <a:r>
              <a:rPr lang="zh-CN" altLang="en-US" sz="2400" smtClean="0">
                <a:latin typeface="+mj-lt"/>
              </a:rPr>
              <a:t>镜像特性用来创建现有集群的副本。</a:t>
            </a:r>
            <a:r>
              <a:rPr lang="en-US" altLang="zh-CN" sz="2400" smtClean="0">
                <a:latin typeface="+mj-lt"/>
              </a:rPr>
              <a:t>Kafka</a:t>
            </a:r>
            <a:r>
              <a:rPr lang="zh-CN" altLang="en-US" sz="2400" smtClean="0">
                <a:latin typeface="+mj-lt"/>
              </a:rPr>
              <a:t>提供了镜像</a:t>
            </a:r>
            <a:r>
              <a:rPr lang="en-US" altLang="zh-CN" sz="2400" smtClean="0">
                <a:latin typeface="+mj-lt"/>
              </a:rPr>
              <a:t>maker</a:t>
            </a:r>
            <a:r>
              <a:rPr lang="zh-CN" altLang="en-US" sz="2400" smtClean="0">
                <a:latin typeface="+mj-lt"/>
              </a:rPr>
              <a:t>工具。镜像工具的作用是从源集群中消费消息并在目标集群中重新发布消息。</a:t>
            </a:r>
            <a:endParaRPr lang="en-US" altLang="zh-CN" sz="20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01008"/>
            <a:ext cx="5832648" cy="278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433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en-US" altLang="zh-CN" sz="2400" b="1">
                <a:latin typeface="+mj-lt"/>
              </a:rPr>
              <a:t/>
            </a:r>
            <a:br>
              <a:rPr lang="en-US" altLang="zh-CN" sz="2400" b="1">
                <a:latin typeface="+mj-lt"/>
              </a:rPr>
            </a:br>
            <a:r>
              <a:rPr lang="en-US" altLang="zh-CN" sz="2400" smtClean="0">
                <a:latin typeface="+mj-lt"/>
              </a:rPr>
              <a:t>Kafka</a:t>
            </a:r>
            <a:r>
              <a:rPr lang="zh-CN" altLang="en-US" sz="2400" smtClean="0">
                <a:latin typeface="+mj-lt"/>
              </a:rPr>
              <a:t>中的消息分区是在</a:t>
            </a:r>
            <a:r>
              <a:rPr lang="en-US" altLang="zh-CN" sz="2400" smtClean="0">
                <a:latin typeface="+mj-lt"/>
              </a:rPr>
              <a:t>Broker</a:t>
            </a:r>
            <a:r>
              <a:rPr lang="zh-CN" altLang="en-US" sz="2400" smtClean="0">
                <a:latin typeface="+mj-lt"/>
              </a:rPr>
              <a:t>中进行的。消息生产者决定消息如何进行分区，</a:t>
            </a:r>
            <a:r>
              <a:rPr lang="en-US" altLang="zh-CN" sz="2400" smtClean="0">
                <a:latin typeface="+mj-lt"/>
              </a:rPr>
              <a:t>broker</a:t>
            </a:r>
            <a:r>
              <a:rPr lang="zh-CN" altLang="en-US" sz="2400" smtClean="0">
                <a:latin typeface="+mj-lt"/>
              </a:rPr>
              <a:t>以相同顺序存储这些消息。分区数量可以在</a:t>
            </a:r>
            <a:r>
              <a:rPr lang="en-US" altLang="zh-CN" sz="2400" smtClean="0">
                <a:latin typeface="+mj-lt"/>
              </a:rPr>
              <a:t>broker</a:t>
            </a:r>
            <a:r>
              <a:rPr lang="zh-CN" altLang="en-US" sz="2400" smtClean="0">
                <a:latin typeface="+mj-lt"/>
              </a:rPr>
              <a:t>中对每个</a:t>
            </a:r>
            <a:r>
              <a:rPr lang="en-US" altLang="zh-CN" sz="2400" smtClean="0">
                <a:latin typeface="+mj-lt"/>
              </a:rPr>
              <a:t>topic</a:t>
            </a:r>
            <a:r>
              <a:rPr lang="zh-CN" altLang="en-US" sz="2400">
                <a:latin typeface="+mj-lt"/>
              </a:rPr>
              <a:t>尽心</a:t>
            </a:r>
            <a:r>
              <a:rPr lang="zh-CN" altLang="en-US" sz="2400" smtClean="0">
                <a:latin typeface="+mj-lt"/>
              </a:rPr>
              <a:t>配置。</a:t>
            </a:r>
            <a:r>
              <a:rPr lang="en-US" altLang="zh-CN" sz="2000">
                <a:latin typeface="+mj-lt"/>
              </a:rPr>
              <a:t/>
            </a:r>
            <a:br>
              <a:rPr lang="en-US" altLang="zh-CN" sz="2000">
                <a:latin typeface="+mj-lt"/>
              </a:rPr>
            </a:br>
            <a:r>
              <a:rPr lang="en-US" altLang="zh-CN" sz="2400">
                <a:latin typeface="+mj-lt"/>
              </a:rPr>
              <a:t/>
            </a:r>
            <a:br>
              <a:rPr lang="en-US" altLang="zh-CN" sz="2400">
                <a:latin typeface="+mj-lt"/>
              </a:rPr>
            </a:br>
            <a:r>
              <a:rPr lang="zh-CN" altLang="en-US" sz="2400" smtClean="0">
                <a:latin typeface="+mj-lt"/>
              </a:rPr>
              <a:t>副本确保了在</a:t>
            </a:r>
            <a:r>
              <a:rPr lang="en-US" altLang="zh-CN" sz="2400" smtClean="0">
                <a:latin typeface="+mj-lt"/>
              </a:rPr>
              <a:t>broker</a:t>
            </a:r>
            <a:r>
              <a:rPr lang="zh-CN" altLang="en-US" sz="2400" smtClean="0">
                <a:latin typeface="+mj-lt"/>
              </a:rPr>
              <a:t>故障的时候，仍能够发布和消费消息。生产者和消费这都是副本化的。</a:t>
            </a:r>
            <a:endParaRPr lang="en-US" altLang="zh-CN" sz="20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spTree>
    <p:extLst>
      <p:ext uri="{BB962C8B-B14F-4D97-AF65-F5344CB8AC3E}">
        <p14:creationId xmlns:p14="http://schemas.microsoft.com/office/powerpoint/2010/main" val="823901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zh-CN" altLang="en-US" sz="2400" smtClean="0">
                <a:latin typeface="+mj-lt"/>
              </a:rPr>
              <a:t>。</a:t>
            </a:r>
            <a:endParaRPr lang="en-US" altLang="zh-CN" sz="20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86000"/>
            <a:ext cx="4896544" cy="391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412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zh-CN" altLang="en-US" sz="2400" smtClean="0">
                <a:latin typeface="+mj-lt"/>
              </a:rPr>
              <a:t>。</a:t>
            </a:r>
            <a:r>
              <a:rPr lang="en-US" altLang="zh-CN" sz="2400" smtClean="0">
                <a:latin typeface="+mj-lt"/>
              </a:rPr>
              <a:t/>
            </a:r>
            <a:br>
              <a:rPr lang="en-US" altLang="zh-CN" sz="2400" smtClean="0">
                <a:latin typeface="+mj-lt"/>
              </a:rPr>
            </a:br>
            <a:r>
              <a:rPr lang="zh-CN" altLang="en-US" sz="2400" smtClean="0">
                <a:latin typeface="+mj-lt"/>
              </a:rPr>
              <a:t>在副本模式下，每个消息分区都有</a:t>
            </a:r>
            <a:r>
              <a:rPr lang="en-US" altLang="zh-CN" sz="2400" smtClean="0">
                <a:latin typeface="+mj-lt"/>
              </a:rPr>
              <a:t>n</a:t>
            </a:r>
            <a:r>
              <a:rPr lang="zh-CN" altLang="en-US" sz="2400" smtClean="0">
                <a:latin typeface="+mj-lt"/>
              </a:rPr>
              <a:t>个副本，可以承受</a:t>
            </a:r>
            <a:r>
              <a:rPr lang="en-US" altLang="zh-CN" sz="2400" smtClean="0">
                <a:latin typeface="+mj-lt"/>
              </a:rPr>
              <a:t>n-1</a:t>
            </a:r>
            <a:r>
              <a:rPr lang="zh-CN" altLang="en-US" sz="2400" smtClean="0">
                <a:latin typeface="+mj-lt"/>
              </a:rPr>
              <a:t>故障来继续消息的分发。有一个副本扮演着</a:t>
            </a:r>
            <a:r>
              <a:rPr lang="en-US" altLang="zh-CN" sz="2400" smtClean="0">
                <a:latin typeface="+mj-lt"/>
              </a:rPr>
              <a:t>lead</a:t>
            </a:r>
            <a:r>
              <a:rPr lang="zh-CN" altLang="en-US" sz="2400" smtClean="0">
                <a:latin typeface="+mj-lt"/>
              </a:rPr>
              <a:t>角色。</a:t>
            </a:r>
            <a:r>
              <a:rPr lang="en-US" altLang="zh-CN" sz="2400" smtClean="0">
                <a:latin typeface="+mj-lt"/>
              </a:rPr>
              <a:t>zk</a:t>
            </a:r>
            <a:r>
              <a:rPr lang="zh-CN" altLang="en-US" sz="2400" smtClean="0">
                <a:latin typeface="+mj-lt"/>
              </a:rPr>
              <a:t>中存放着</a:t>
            </a:r>
            <a:r>
              <a:rPr lang="en-US" altLang="zh-CN" sz="2400" smtClean="0">
                <a:latin typeface="+mj-lt"/>
              </a:rPr>
              <a:t>lead</a:t>
            </a:r>
            <a:r>
              <a:rPr lang="zh-CN" altLang="en-US" sz="2400" smtClean="0">
                <a:latin typeface="+mj-lt"/>
              </a:rPr>
              <a:t>的信息。</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每个部分使用本地</a:t>
            </a:r>
            <a:r>
              <a:rPr lang="en-US" altLang="zh-CN" sz="2400" smtClean="0">
                <a:latin typeface="+mj-lt"/>
              </a:rPr>
              <a:t>log</a:t>
            </a:r>
            <a:r>
              <a:rPr lang="zh-CN" altLang="en-US" sz="2400" smtClean="0">
                <a:latin typeface="+mj-lt"/>
              </a:rPr>
              <a:t>和</a:t>
            </a:r>
            <a:r>
              <a:rPr lang="en-US" altLang="zh-CN" sz="2400" smtClean="0">
                <a:latin typeface="+mj-lt"/>
              </a:rPr>
              <a:t>offset</a:t>
            </a:r>
            <a:r>
              <a:rPr lang="zh-CN" altLang="en-US" sz="2400" smtClean="0">
                <a:latin typeface="+mj-lt"/>
              </a:rPr>
              <a:t>存放对应的消息部分并周期性的同步到</a:t>
            </a:r>
            <a:r>
              <a:rPr lang="en-US" altLang="zh-CN" sz="2400" smtClean="0">
                <a:latin typeface="+mj-lt"/>
              </a:rPr>
              <a:t>disk</a:t>
            </a:r>
            <a:r>
              <a:rPr lang="zh-CN" altLang="en-US" sz="2400" smtClean="0">
                <a:latin typeface="+mj-lt"/>
              </a:rPr>
              <a:t>。该过程确保了消息写入到所有副本。</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选择新</a:t>
            </a:r>
            <a:r>
              <a:rPr lang="en-US" altLang="zh-CN" sz="2400" smtClean="0">
                <a:latin typeface="+mj-lt"/>
              </a:rPr>
              <a:t>lead</a:t>
            </a:r>
            <a:r>
              <a:rPr lang="zh-CN" altLang="en-US" sz="2400" smtClean="0">
                <a:latin typeface="+mj-lt"/>
              </a:rPr>
              <a:t>的过程就是所有</a:t>
            </a:r>
            <a:r>
              <a:rPr lang="en-US" altLang="zh-CN" sz="2400" smtClean="0">
                <a:latin typeface="+mj-lt"/>
              </a:rPr>
              <a:t>follow</a:t>
            </a:r>
            <a:r>
              <a:rPr lang="zh-CN" altLang="en-US" sz="2400" smtClean="0">
                <a:latin typeface="+mj-lt"/>
              </a:rPr>
              <a:t>注册副本的过程，第一个注册的</a:t>
            </a:r>
            <a:r>
              <a:rPr lang="en-US" altLang="zh-CN" sz="2400" smtClean="0">
                <a:latin typeface="+mj-lt"/>
              </a:rPr>
              <a:t>follow</a:t>
            </a:r>
            <a:r>
              <a:rPr lang="zh-CN" altLang="en-US" sz="2400">
                <a:latin typeface="+mj-lt"/>
              </a:rPr>
              <a:t>就</a:t>
            </a:r>
            <a:r>
              <a:rPr lang="zh-CN" altLang="en-US" sz="2400" smtClean="0">
                <a:latin typeface="+mj-lt"/>
              </a:rPr>
              <a:t>成为</a:t>
            </a:r>
            <a:r>
              <a:rPr lang="en-US" altLang="zh-CN" sz="2400" smtClean="0">
                <a:latin typeface="+mj-lt"/>
              </a:rPr>
              <a:t>lead</a:t>
            </a:r>
            <a:r>
              <a:rPr lang="zh-CN" altLang="en-US" sz="2400" smtClean="0">
                <a:latin typeface="+mj-lt"/>
              </a:rPr>
              <a:t>。</a:t>
            </a:r>
            <a:r>
              <a:rPr lang="en-US" altLang="zh-CN" sz="2400" smtClean="0">
                <a:latin typeface="+mj-lt"/>
              </a:rPr>
              <a:t/>
            </a:r>
            <a:br>
              <a:rPr lang="en-US" altLang="zh-CN" sz="2400" smtClean="0">
                <a:latin typeface="+mj-lt"/>
              </a:rPr>
            </a:br>
            <a:endParaRPr lang="en-US" altLang="zh-CN" sz="24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spTree>
    <p:extLst>
      <p:ext uri="{BB962C8B-B14F-4D97-AF65-F5344CB8AC3E}">
        <p14:creationId xmlns:p14="http://schemas.microsoft.com/office/powerpoint/2010/main" val="3008468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b="1" smtClean="0">
                <a:latin typeface="+mj-lt"/>
              </a:rPr>
              <a:t>Kafka</a:t>
            </a:r>
            <a:r>
              <a:rPr lang="zh-CN" altLang="en-US" sz="2400" b="1" smtClean="0">
                <a:latin typeface="+mj-lt"/>
              </a:rPr>
              <a:t>副本</a:t>
            </a:r>
            <a:r>
              <a:rPr lang="zh-CN" altLang="en-US" sz="2400" smtClean="0">
                <a:latin typeface="+mj-lt"/>
              </a:rPr>
              <a:t>。</a:t>
            </a:r>
            <a:r>
              <a:rPr lang="en-US" altLang="zh-CN" sz="2400" smtClean="0">
                <a:latin typeface="+mj-lt"/>
              </a:rPr>
              <a:t/>
            </a:r>
            <a:br>
              <a:rPr lang="en-US" altLang="zh-CN" sz="2400" smtClean="0">
                <a:latin typeface="+mj-lt"/>
              </a:rPr>
            </a:br>
            <a:r>
              <a:rPr lang="en-US" altLang="zh-CN" sz="2400" smtClean="0">
                <a:latin typeface="+mj-lt"/>
              </a:rPr>
              <a:t>Kafka</a:t>
            </a:r>
            <a:r>
              <a:rPr lang="zh-CN" altLang="en-US" sz="2400" smtClean="0">
                <a:latin typeface="+mj-lt"/>
              </a:rPr>
              <a:t>支持两种副本模式</a:t>
            </a:r>
            <a:endParaRPr lang="en-US" altLang="zh-CN" sz="2400">
              <a:latin typeface="+mj-lt"/>
            </a:endParaRPr>
          </a:p>
          <a:p>
            <a:pPr lvl="1"/>
            <a:r>
              <a:rPr lang="zh-CN" altLang="en-US" sz="2000" smtClean="0">
                <a:latin typeface="+mj-lt"/>
              </a:rPr>
              <a:t>同步复制</a:t>
            </a:r>
            <a:r>
              <a:rPr lang="en-US" altLang="zh-CN" sz="2000" smtClean="0">
                <a:latin typeface="+mj-lt"/>
              </a:rPr>
              <a:t/>
            </a:r>
            <a:br>
              <a:rPr lang="en-US" altLang="zh-CN" sz="2000" smtClean="0">
                <a:latin typeface="+mj-lt"/>
              </a:rPr>
            </a:br>
            <a:r>
              <a:rPr lang="zh-CN" altLang="en-US" sz="2000" smtClean="0">
                <a:latin typeface="+mj-lt"/>
              </a:rPr>
              <a:t>生产者从</a:t>
            </a:r>
            <a:r>
              <a:rPr lang="en-US" altLang="zh-CN" sz="2000" smtClean="0">
                <a:latin typeface="+mj-lt"/>
              </a:rPr>
              <a:t>zk</a:t>
            </a:r>
            <a:r>
              <a:rPr lang="zh-CN" altLang="en-US" sz="2000" smtClean="0">
                <a:latin typeface="+mj-lt"/>
              </a:rPr>
              <a:t>中找到</a:t>
            </a:r>
            <a:r>
              <a:rPr lang="en-US" altLang="zh-CN" sz="2000" smtClean="0">
                <a:latin typeface="+mj-lt"/>
              </a:rPr>
              <a:t>lead</a:t>
            </a:r>
            <a:r>
              <a:rPr lang="zh-CN" altLang="en-US" sz="2000" smtClean="0">
                <a:latin typeface="+mj-lt"/>
              </a:rPr>
              <a:t>然后发布消息，消息发布后，就写入</a:t>
            </a:r>
            <a:r>
              <a:rPr lang="en-US" altLang="zh-CN" sz="2000" smtClean="0">
                <a:latin typeface="+mj-lt"/>
              </a:rPr>
              <a:t>lead</a:t>
            </a:r>
            <a:r>
              <a:rPr lang="zh-CN" altLang="en-US" sz="2000" smtClean="0">
                <a:latin typeface="+mj-lt"/>
              </a:rPr>
              <a:t>的</a:t>
            </a:r>
            <a:r>
              <a:rPr lang="en-US" altLang="zh-CN" sz="2000" smtClean="0">
                <a:latin typeface="+mj-lt"/>
              </a:rPr>
              <a:t>log</a:t>
            </a:r>
            <a:r>
              <a:rPr lang="zh-CN" altLang="en-US" sz="2000" smtClean="0">
                <a:latin typeface="+mj-lt"/>
              </a:rPr>
              <a:t>中然后所有</a:t>
            </a:r>
            <a:r>
              <a:rPr lang="en-US" altLang="zh-CN" sz="2000" smtClean="0">
                <a:latin typeface="+mj-lt"/>
              </a:rPr>
              <a:t>follow</a:t>
            </a:r>
            <a:r>
              <a:rPr lang="zh-CN" altLang="en-US" sz="2000" smtClean="0">
                <a:latin typeface="+mj-lt"/>
              </a:rPr>
              <a:t>使用一个</a:t>
            </a:r>
            <a:r>
              <a:rPr lang="en-US" altLang="zh-CN" sz="2000" smtClean="0">
                <a:latin typeface="+mj-lt"/>
              </a:rPr>
              <a:t>channel</a:t>
            </a:r>
            <a:r>
              <a:rPr lang="zh-CN" altLang="en-US" sz="2000" smtClean="0">
                <a:latin typeface="+mj-lt"/>
              </a:rPr>
              <a:t>都开始</a:t>
            </a:r>
            <a:r>
              <a:rPr lang="en-US" altLang="zh-CN" sz="2000" smtClean="0">
                <a:latin typeface="+mj-lt"/>
              </a:rPr>
              <a:t>pull</a:t>
            </a:r>
            <a:r>
              <a:rPr lang="zh-CN" altLang="en-US" sz="2000" smtClean="0">
                <a:latin typeface="+mj-lt"/>
              </a:rPr>
              <a:t>消息，确保其顺序的正确性。一旦消息写入到相应的</a:t>
            </a:r>
            <a:r>
              <a:rPr lang="en-US" altLang="zh-CN" sz="2000" smtClean="0">
                <a:latin typeface="+mj-lt"/>
              </a:rPr>
              <a:t>log</a:t>
            </a:r>
            <a:r>
              <a:rPr lang="zh-CN" altLang="en-US" sz="2000" smtClean="0">
                <a:latin typeface="+mj-lt"/>
              </a:rPr>
              <a:t>，</a:t>
            </a:r>
            <a:r>
              <a:rPr lang="en-US" altLang="zh-CN" sz="2000" smtClean="0">
                <a:latin typeface="+mj-lt"/>
              </a:rPr>
              <a:t>follow</a:t>
            </a:r>
            <a:r>
              <a:rPr lang="zh-CN" altLang="en-US" sz="2000" smtClean="0">
                <a:latin typeface="+mj-lt"/>
              </a:rPr>
              <a:t>就向</a:t>
            </a:r>
            <a:r>
              <a:rPr lang="en-US" altLang="zh-CN" sz="2000" smtClean="0">
                <a:latin typeface="+mj-lt"/>
              </a:rPr>
              <a:t>lead</a:t>
            </a:r>
            <a:r>
              <a:rPr lang="zh-CN" altLang="en-US" sz="2000" smtClean="0">
                <a:latin typeface="+mj-lt"/>
              </a:rPr>
              <a:t>发送确认信息。当</a:t>
            </a:r>
            <a:r>
              <a:rPr lang="en-US" altLang="zh-CN" sz="2000" smtClean="0">
                <a:latin typeface="+mj-lt"/>
              </a:rPr>
              <a:t>lead</a:t>
            </a:r>
            <a:r>
              <a:rPr lang="zh-CN" altLang="en-US" sz="2000" smtClean="0">
                <a:latin typeface="+mj-lt"/>
              </a:rPr>
              <a:t>收到所有</a:t>
            </a:r>
            <a:r>
              <a:rPr lang="en-US" altLang="zh-CN" sz="2000" smtClean="0">
                <a:latin typeface="+mj-lt"/>
              </a:rPr>
              <a:t>follow</a:t>
            </a:r>
            <a:r>
              <a:rPr lang="zh-CN" altLang="en-US" sz="2000" smtClean="0">
                <a:latin typeface="+mj-lt"/>
              </a:rPr>
              <a:t>的确认信息后，</a:t>
            </a:r>
            <a:r>
              <a:rPr lang="en-US" altLang="zh-CN" sz="2000" smtClean="0">
                <a:latin typeface="+mj-lt"/>
              </a:rPr>
              <a:t>lead</a:t>
            </a:r>
            <a:r>
              <a:rPr lang="zh-CN" altLang="en-US" sz="2000" smtClean="0">
                <a:latin typeface="+mj-lt"/>
              </a:rPr>
              <a:t>再发送确认信息给生产者。</a:t>
            </a:r>
            <a:endParaRPr lang="en-US" altLang="zh-CN" sz="2000" smtClean="0">
              <a:latin typeface="+mj-lt"/>
            </a:endParaRPr>
          </a:p>
          <a:p>
            <a:pPr lvl="1"/>
            <a:r>
              <a:rPr lang="zh-CN" altLang="en-US" sz="2000" smtClean="0">
                <a:latin typeface="+mj-lt"/>
              </a:rPr>
              <a:t>异步复制</a:t>
            </a:r>
            <a:r>
              <a:rPr lang="en-US" altLang="zh-CN" sz="2000" smtClean="0">
                <a:latin typeface="+mj-lt"/>
              </a:rPr>
              <a:t/>
            </a:r>
            <a:br>
              <a:rPr lang="en-US" altLang="zh-CN" sz="2000" smtClean="0">
                <a:latin typeface="+mj-lt"/>
              </a:rPr>
            </a:br>
            <a:r>
              <a:rPr lang="en-US" altLang="zh-CN" sz="2000" smtClean="0">
                <a:latin typeface="+mj-lt"/>
              </a:rPr>
              <a:t>lead</a:t>
            </a:r>
            <a:r>
              <a:rPr lang="zh-CN" altLang="en-US" sz="2000" smtClean="0">
                <a:latin typeface="+mj-lt"/>
              </a:rPr>
              <a:t>将消息写入到</a:t>
            </a:r>
            <a:r>
              <a:rPr lang="en-US" altLang="zh-CN" sz="2000" smtClean="0">
                <a:latin typeface="+mj-lt"/>
              </a:rPr>
              <a:t>log</a:t>
            </a:r>
            <a:r>
              <a:rPr lang="zh-CN" altLang="en-US" sz="2000" smtClean="0">
                <a:latin typeface="+mj-lt"/>
              </a:rPr>
              <a:t>后，立即发送确认信息给客户端，不需要等待</a:t>
            </a:r>
            <a:r>
              <a:rPr lang="en-US" altLang="zh-CN" sz="2000" smtClean="0">
                <a:latin typeface="+mj-lt"/>
              </a:rPr>
              <a:t>follow</a:t>
            </a:r>
            <a:r>
              <a:rPr lang="zh-CN" altLang="en-US" sz="2000" smtClean="0">
                <a:latin typeface="+mj-lt"/>
              </a:rPr>
              <a:t>的确认过程。该模式无法保证在</a:t>
            </a:r>
            <a:r>
              <a:rPr lang="en-US" altLang="zh-CN" sz="2000" smtClean="0">
                <a:latin typeface="+mj-lt"/>
              </a:rPr>
              <a:t>broker</a:t>
            </a:r>
            <a:r>
              <a:rPr lang="zh-CN" altLang="en-US" sz="2000" smtClean="0">
                <a:latin typeface="+mj-lt"/>
              </a:rPr>
              <a:t>故障时消息的分发。</a:t>
            </a:r>
            <a:endParaRPr lang="en-US" altLang="zh-CN" sz="20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的设计</a:t>
            </a:r>
            <a:endParaRPr lang="zh-CN" altLang="en-US" dirty="0"/>
          </a:p>
        </p:txBody>
      </p:sp>
    </p:spTree>
    <p:extLst>
      <p:ext uri="{BB962C8B-B14F-4D97-AF65-F5344CB8AC3E}">
        <p14:creationId xmlns:p14="http://schemas.microsoft.com/office/powerpoint/2010/main" val="3799190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sz="2800" dirty="0" smtClean="0">
                <a:latin typeface="+mj-lt"/>
              </a:rPr>
              <a:t>生产者是产生消息并发送到</a:t>
            </a:r>
            <a:r>
              <a:rPr lang="en-US" altLang="zh-CN" sz="2800" dirty="0" smtClean="0">
                <a:latin typeface="+mj-lt"/>
              </a:rPr>
              <a:t>broker</a:t>
            </a:r>
            <a:r>
              <a:rPr lang="zh-CN" altLang="en-US" sz="2800" dirty="0" smtClean="0">
                <a:latin typeface="+mj-lt"/>
              </a:rPr>
              <a:t>，供</a:t>
            </a:r>
            <a:r>
              <a:rPr lang="en-US" altLang="zh-CN" sz="2800" dirty="0" smtClean="0">
                <a:latin typeface="+mj-lt"/>
              </a:rPr>
              <a:t>consumer</a:t>
            </a:r>
            <a:r>
              <a:rPr lang="zh-CN" altLang="en-US" sz="2800" dirty="0" smtClean="0">
                <a:latin typeface="+mj-lt"/>
              </a:rPr>
              <a:t>消费。</a:t>
            </a:r>
            <a:endParaRPr lang="en-US" altLang="zh-CN" sz="2800" dirty="0" smtClean="0">
              <a:latin typeface="+mj-lt"/>
            </a:endParaRPr>
          </a:p>
          <a:p>
            <a:r>
              <a:rPr lang="en-US" altLang="zh-CN" sz="2800" dirty="0" smtClean="0">
                <a:latin typeface="+mj-lt"/>
              </a:rPr>
              <a:t>Kafka API</a:t>
            </a:r>
          </a:p>
          <a:p>
            <a:r>
              <a:rPr lang="zh-CN" altLang="en-US" sz="2800" dirty="0" smtClean="0">
                <a:latin typeface="+mj-lt"/>
              </a:rPr>
              <a:t>基于</a:t>
            </a:r>
            <a:r>
              <a:rPr lang="en-US" altLang="zh-CN" sz="2800" dirty="0" smtClean="0">
                <a:latin typeface="+mj-lt"/>
              </a:rPr>
              <a:t>java</a:t>
            </a:r>
            <a:r>
              <a:rPr lang="zh-CN" altLang="en-US" sz="2800" dirty="0" smtClean="0">
                <a:latin typeface="+mj-lt"/>
              </a:rPr>
              <a:t>的简单 </a:t>
            </a:r>
            <a:r>
              <a:rPr lang="en-US" altLang="zh-CN" sz="2800" dirty="0" smtClean="0">
                <a:latin typeface="+mj-lt"/>
              </a:rPr>
              <a:t>Kafka producer</a:t>
            </a:r>
          </a:p>
          <a:p>
            <a:r>
              <a:rPr lang="zh-CN" altLang="en-US" sz="2800" dirty="0" smtClean="0">
                <a:latin typeface="+mj-lt"/>
              </a:rPr>
              <a:t>使用消息分区的基于</a:t>
            </a:r>
            <a:r>
              <a:rPr lang="en-US" altLang="zh-CN" sz="2800" dirty="0" smtClean="0">
                <a:latin typeface="+mj-lt"/>
              </a:rPr>
              <a:t>java</a:t>
            </a:r>
            <a:r>
              <a:rPr lang="zh-CN" altLang="en-US" sz="2800" dirty="0" smtClean="0">
                <a:latin typeface="+mj-lt"/>
              </a:rPr>
              <a:t>的</a:t>
            </a:r>
            <a:r>
              <a:rPr lang="en-US" altLang="zh-CN" sz="2800" dirty="0" smtClean="0">
                <a:latin typeface="+mj-lt"/>
              </a:rPr>
              <a:t>Kafka</a:t>
            </a:r>
            <a:br>
              <a:rPr lang="en-US" altLang="zh-CN" sz="2800" dirty="0" smtClean="0">
                <a:latin typeface="+mj-lt"/>
              </a:rPr>
            </a:br>
            <a:r>
              <a:rPr lang="en-US" altLang="zh-CN" sz="2800" dirty="0" smtClean="0">
                <a:latin typeface="+mj-lt"/>
              </a:rPr>
              <a:t>producer</a:t>
            </a:r>
          </a:p>
          <a:p>
            <a:pPr marL="0" indent="0">
              <a:buNone/>
            </a:pPr>
            <a:endParaRPr lang="en-US" altLang="zh-CN" sz="2000" dirty="0" smtClean="0">
              <a:latin typeface="+mj-lt"/>
            </a:endParaRPr>
          </a:p>
        </p:txBody>
      </p:sp>
      <p:sp>
        <p:nvSpPr>
          <p:cNvPr id="3" name="标题 2"/>
          <p:cNvSpPr>
            <a:spLocks noGrp="1"/>
          </p:cNvSpPr>
          <p:nvPr>
            <p:ph type="title"/>
          </p:nvPr>
        </p:nvSpPr>
        <p:spPr/>
        <p:txBody>
          <a:bodyPr/>
          <a:lstStyle/>
          <a:p>
            <a:r>
              <a:rPr lang="zh-CN" altLang="en-US" dirty="0" smtClean="0"/>
              <a:t>编写生产者</a:t>
            </a:r>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348880"/>
            <a:ext cx="2736304" cy="39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349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b="1" smtClean="0">
                <a:latin typeface="+mj-lt"/>
              </a:rPr>
              <a:t>java Kafka API</a:t>
            </a:r>
            <a:br>
              <a:rPr lang="en-US" altLang="zh-CN" sz="2800" b="1" smtClean="0">
                <a:latin typeface="+mj-lt"/>
              </a:rPr>
            </a:br>
            <a:endParaRPr lang="en-US" altLang="zh-CN" sz="2800" b="1" smtClean="0">
              <a:latin typeface="+mj-lt"/>
            </a:endParaRPr>
          </a:p>
        </p:txBody>
      </p:sp>
      <p:sp>
        <p:nvSpPr>
          <p:cNvPr id="3" name="标题 2"/>
          <p:cNvSpPr>
            <a:spLocks noGrp="1"/>
          </p:cNvSpPr>
          <p:nvPr>
            <p:ph type="title"/>
          </p:nvPr>
        </p:nvSpPr>
        <p:spPr/>
        <p:txBody>
          <a:bodyPr/>
          <a:lstStyle/>
          <a:p>
            <a:r>
              <a:rPr lang="zh-CN" altLang="en-US" dirty="0" smtClean="0"/>
              <a:t>编写生产者</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3"/>
            <a:ext cx="7344816" cy="37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312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Topic</a:t>
            </a:r>
            <a:br>
              <a:rPr lang="en-US" altLang="zh-CN" sz="2800" smtClean="0">
                <a:latin typeface="+mj-lt"/>
              </a:rPr>
            </a:br>
            <a:r>
              <a:rPr lang="zh-CN" altLang="en-US" sz="2800" smtClean="0">
                <a:latin typeface="+mj-lt"/>
              </a:rPr>
              <a:t>消息被发送时依据的目录。每个主题在集群中都维护了分区的</a:t>
            </a:r>
            <a:r>
              <a:rPr lang="en-US" altLang="zh-CN" sz="2800" smtClean="0">
                <a:latin typeface="+mj-lt"/>
              </a:rPr>
              <a:t>log</a:t>
            </a:r>
            <a:r>
              <a:rPr lang="zh-CN" altLang="en-US" sz="2800" smtClean="0">
                <a:latin typeface="+mj-lt"/>
              </a:rPr>
              <a:t>。</a:t>
            </a:r>
            <a:endParaRPr lang="en-US" altLang="zh-CN" sz="28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01008"/>
            <a:ext cx="4464496" cy="286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096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b="1" smtClean="0">
                <a:latin typeface="+mj-lt"/>
              </a:rPr>
              <a:t>java Kafka API</a:t>
            </a:r>
            <a:br>
              <a:rPr lang="en-US" altLang="zh-CN" sz="2800" b="1" smtClean="0">
                <a:latin typeface="+mj-lt"/>
              </a:rPr>
            </a:br>
            <a:r>
              <a:rPr lang="en-US" altLang="zh-CN" sz="2400" smtClean="0">
                <a:latin typeface="+mj-lt"/>
              </a:rPr>
              <a:t>Producer</a:t>
            </a:r>
            <a:r>
              <a:rPr lang="zh-CN" altLang="en-US" sz="2400" smtClean="0">
                <a:latin typeface="+mj-lt"/>
              </a:rPr>
              <a:t>是泛型化类，</a:t>
            </a:r>
            <a:r>
              <a:rPr lang="en-US" altLang="zh-CN" sz="2400" smtClean="0">
                <a:latin typeface="+mj-lt"/>
              </a:rPr>
              <a:t>k</a:t>
            </a:r>
            <a:r>
              <a:rPr lang="zh-CN" altLang="en-US" sz="2400" smtClean="0">
                <a:latin typeface="+mj-lt"/>
              </a:rPr>
              <a:t>是分区的类型，</a:t>
            </a:r>
            <a:r>
              <a:rPr lang="en-US" altLang="zh-CN" sz="2400" smtClean="0">
                <a:latin typeface="+mj-lt"/>
              </a:rPr>
              <a:t>v</a:t>
            </a:r>
            <a:r>
              <a:rPr lang="zh-CN" altLang="en-US" sz="2400" smtClean="0">
                <a:latin typeface="+mj-lt"/>
              </a:rPr>
              <a:t>是分区的值。</a:t>
            </a:r>
            <a:r>
              <a:rPr lang="en-US" altLang="zh-CN" sz="2400" smtClean="0">
                <a:latin typeface="+mj-lt"/>
              </a:rPr>
              <a:t/>
            </a:r>
            <a:br>
              <a:rPr lang="en-US" altLang="zh-CN" sz="2400" smtClean="0">
                <a:latin typeface="+mj-lt"/>
              </a:rPr>
            </a:br>
            <a:r>
              <a:rPr lang="en-US" altLang="zh-CN" sz="2400" smtClean="0">
                <a:solidFill>
                  <a:srgbClr val="00B050"/>
                </a:solidFill>
                <a:latin typeface="+mj-lt"/>
              </a:rPr>
              <a:t>//</a:t>
            </a:r>
            <a:r>
              <a:rPr lang="zh-CN" altLang="en-US" sz="2400" smtClean="0">
                <a:solidFill>
                  <a:srgbClr val="00B050"/>
                </a:solidFill>
                <a:latin typeface="+mj-lt"/>
              </a:rPr>
              <a:t>主题、</a:t>
            </a:r>
            <a:r>
              <a:rPr lang="en-US" altLang="zh-CN" sz="2400" smtClean="0">
                <a:solidFill>
                  <a:srgbClr val="00B050"/>
                </a:solidFill>
                <a:latin typeface="+mj-lt"/>
              </a:rPr>
              <a:t>key</a:t>
            </a:r>
            <a:r>
              <a:rPr lang="zh-CN" altLang="en-US" sz="2400" smtClean="0">
                <a:solidFill>
                  <a:srgbClr val="00B050"/>
                </a:solidFill>
                <a:latin typeface="+mj-lt"/>
              </a:rPr>
              <a:t>、</a:t>
            </a:r>
            <a:r>
              <a:rPr lang="en-US" altLang="zh-CN" sz="2400" smtClean="0">
                <a:solidFill>
                  <a:srgbClr val="00B050"/>
                </a:solidFill>
                <a:latin typeface="+mj-lt"/>
              </a:rPr>
              <a:t>value</a:t>
            </a:r>
            <a:r>
              <a:rPr lang="en-US" altLang="zh-CN" sz="2400" smtClean="0">
                <a:latin typeface="+mj-lt"/>
              </a:rPr>
              <a:t/>
            </a:r>
            <a:br>
              <a:rPr lang="en-US" altLang="zh-CN" sz="2400" smtClean="0">
                <a:latin typeface="+mj-lt"/>
              </a:rPr>
            </a:br>
            <a:r>
              <a:rPr lang="en-US" altLang="zh-CN" sz="2400" smtClean="0">
                <a:latin typeface="+mj-lt"/>
              </a:rPr>
              <a:t>class KeyedMessage[K,V](val top:String,val key:K,val m:V)</a:t>
            </a:r>
            <a:r>
              <a:rPr lang="en-US" altLang="zh-CN" sz="2800" b="1" smtClean="0">
                <a:latin typeface="+mj-lt"/>
              </a:rPr>
              <a:t/>
            </a:r>
            <a:br>
              <a:rPr lang="en-US" altLang="zh-CN" sz="2800" b="1" smtClean="0">
                <a:latin typeface="+mj-lt"/>
              </a:rPr>
            </a:br>
            <a:r>
              <a:rPr lang="en-US" altLang="zh-CN" sz="2800" smtClean="0">
                <a:solidFill>
                  <a:srgbClr val="00B050"/>
                </a:solidFill>
                <a:latin typeface="+mj-lt"/>
              </a:rPr>
              <a:t>//</a:t>
            </a:r>
            <a:r>
              <a:rPr lang="zh-CN" altLang="en-US" sz="2800">
                <a:solidFill>
                  <a:srgbClr val="00B050"/>
                </a:solidFill>
              </a:rPr>
              <a:t>封装诸如</a:t>
            </a:r>
            <a:r>
              <a:rPr lang="en-US" altLang="zh-CN" sz="2800">
                <a:solidFill>
                  <a:srgbClr val="00B050"/>
                </a:solidFill>
              </a:rPr>
              <a:t>BrokerList</a:t>
            </a:r>
            <a:r>
              <a:rPr lang="zh-CN" altLang="en-US" sz="2800">
                <a:solidFill>
                  <a:srgbClr val="00B050"/>
                </a:solidFill>
              </a:rPr>
              <a:t>、分区类、串行化类等</a:t>
            </a:r>
            <a:r>
              <a:rPr lang="zh-CN" altLang="en-US" sz="2800" smtClean="0">
                <a:solidFill>
                  <a:srgbClr val="00B050"/>
                </a:solidFill>
              </a:rPr>
              <a:t>信</a:t>
            </a:r>
            <a:r>
              <a:rPr lang="en-US" altLang="zh-CN" sz="2800" smtClean="0">
                <a:solidFill>
                  <a:srgbClr val="00B050"/>
                </a:solidFill>
              </a:rPr>
              <a:t/>
            </a:r>
            <a:br>
              <a:rPr lang="en-US" altLang="zh-CN" sz="2800" smtClean="0">
                <a:solidFill>
                  <a:srgbClr val="00B050"/>
                </a:solidFill>
              </a:rPr>
            </a:br>
            <a:r>
              <a:rPr lang="en-US" altLang="zh-CN" sz="2800" smtClean="0">
                <a:solidFill>
                  <a:srgbClr val="00B050"/>
                </a:solidFill>
              </a:rPr>
              <a:t>//</a:t>
            </a:r>
            <a:r>
              <a:rPr lang="zh-CN" altLang="en-US" sz="2800" smtClean="0">
                <a:solidFill>
                  <a:srgbClr val="00B050"/>
                </a:solidFill>
              </a:rPr>
              <a:t>息</a:t>
            </a:r>
            <a:r>
              <a:rPr lang="en-US" altLang="zh-CN" sz="2800" b="1" smtClean="0">
                <a:latin typeface="+mj-lt"/>
              </a:rPr>
              <a:t/>
            </a:r>
            <a:br>
              <a:rPr lang="en-US" altLang="zh-CN" sz="2800" b="1" smtClean="0">
                <a:latin typeface="+mj-lt"/>
              </a:rPr>
            </a:br>
            <a:r>
              <a:rPr lang="en-US" altLang="zh-CN" sz="2800" smtClean="0">
                <a:latin typeface="+mj-lt"/>
              </a:rPr>
              <a:t>class ProducerConfig</a:t>
            </a:r>
          </a:p>
        </p:txBody>
      </p:sp>
      <p:sp>
        <p:nvSpPr>
          <p:cNvPr id="3" name="标题 2"/>
          <p:cNvSpPr>
            <a:spLocks noGrp="1"/>
          </p:cNvSpPr>
          <p:nvPr>
            <p:ph type="title"/>
          </p:nvPr>
        </p:nvSpPr>
        <p:spPr/>
        <p:txBody>
          <a:bodyPr/>
          <a:lstStyle/>
          <a:p>
            <a:r>
              <a:rPr lang="zh-CN" altLang="en-US" dirty="0" smtClean="0"/>
              <a:t>编写生产者</a:t>
            </a:r>
            <a:endParaRPr lang="zh-CN" altLang="en-US" dirty="0"/>
          </a:p>
        </p:txBody>
      </p:sp>
    </p:spTree>
    <p:extLst>
      <p:ext uri="{BB962C8B-B14F-4D97-AF65-F5344CB8AC3E}">
        <p14:creationId xmlns:p14="http://schemas.microsoft.com/office/powerpoint/2010/main" val="93408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sz="2800" b="1" smtClean="0">
                <a:latin typeface="+mj-lt"/>
              </a:rPr>
              <a:t>java Kafka API</a:t>
            </a:r>
            <a:br>
              <a:rPr lang="en-US" altLang="zh-CN" sz="2800" b="1" smtClean="0">
                <a:latin typeface="+mj-lt"/>
              </a:rPr>
            </a:br>
            <a:r>
              <a:rPr lang="zh-CN" altLang="en-US" sz="2400" smtClean="0">
                <a:latin typeface="+mj-lt"/>
              </a:rPr>
              <a:t>构建消息并进行发送</a:t>
            </a:r>
            <a:endParaRPr lang="en-US" altLang="zh-CN" sz="2400" smtClean="0">
              <a:latin typeface="+mj-lt"/>
            </a:endParaRPr>
          </a:p>
          <a:p>
            <a:pPr marL="0" indent="0">
              <a:buNone/>
            </a:pPr>
            <a:r>
              <a:rPr lang="en-US" altLang="zh-CN" sz="2000">
                <a:latin typeface="+mj-lt"/>
              </a:rPr>
              <a:t>props.put("broker.list", "localhost:9092");</a:t>
            </a:r>
          </a:p>
          <a:p>
            <a:pPr marL="0" indent="0">
              <a:buNone/>
            </a:pPr>
            <a:r>
              <a:rPr lang="en-US" altLang="zh-CN" sz="2000">
                <a:latin typeface="+mj-lt"/>
              </a:rPr>
              <a:t>props.put("serializer.class", "kafka.serializer.StringEncoder");</a:t>
            </a:r>
          </a:p>
          <a:p>
            <a:pPr marL="0" indent="0">
              <a:buNone/>
            </a:pPr>
            <a:r>
              <a:rPr lang="en-US" altLang="zh-CN" sz="2000">
                <a:latin typeface="+mj-lt"/>
              </a:rPr>
              <a:t>props.put("request.required.acks", "1");</a:t>
            </a:r>
          </a:p>
          <a:p>
            <a:pPr marL="0" indent="0">
              <a:buNone/>
            </a:pPr>
            <a:r>
              <a:rPr lang="en-US" altLang="zh-CN" sz="2000">
                <a:latin typeface="+mj-lt"/>
              </a:rPr>
              <a:t>producer = new Producer&lt;Integer, String&gt;(new ProducerConfig(props</a:t>
            </a:r>
            <a:r>
              <a:rPr lang="en-US" altLang="zh-CN" sz="2000" smtClean="0">
                <a:latin typeface="+mj-lt"/>
              </a:rPr>
              <a:t>));</a:t>
            </a:r>
          </a:p>
          <a:p>
            <a:pPr marL="0" indent="0">
              <a:buNone/>
            </a:pPr>
            <a:endParaRPr lang="en-US" altLang="zh-CN" sz="2000">
              <a:latin typeface="+mj-lt"/>
            </a:endParaRPr>
          </a:p>
          <a:p>
            <a:pPr marL="0" indent="0">
              <a:buNone/>
            </a:pPr>
            <a:r>
              <a:rPr lang="en-US" altLang="zh-CN" sz="2000" smtClean="0">
                <a:latin typeface="+mj-lt"/>
              </a:rPr>
              <a:t>String messageStr = new String("Hello from Java Producer");</a:t>
            </a:r>
          </a:p>
          <a:p>
            <a:pPr marL="0" indent="0">
              <a:buNone/>
            </a:pPr>
            <a:r>
              <a:rPr lang="en-US" altLang="zh-CN" sz="2000" smtClean="0">
                <a:latin typeface="+mj-lt"/>
              </a:rPr>
              <a:t>KeyedMessage&lt;Integer, String&gt; data</a:t>
            </a:r>
            <a:br>
              <a:rPr lang="en-US" altLang="zh-CN" sz="2000" smtClean="0">
                <a:latin typeface="+mj-lt"/>
              </a:rPr>
            </a:br>
            <a:r>
              <a:rPr lang="en-US" altLang="zh-CN" sz="2000" smtClean="0">
                <a:latin typeface="+mj-lt"/>
              </a:rPr>
              <a:t>            = new KeyedMessage&lt;Integer,String&gt;(topic, messageStr);</a:t>
            </a:r>
          </a:p>
          <a:p>
            <a:pPr marL="0" indent="0">
              <a:buNone/>
            </a:pPr>
            <a:r>
              <a:rPr lang="en-US" altLang="zh-CN" sz="2000" smtClean="0">
                <a:latin typeface="+mj-lt"/>
              </a:rPr>
              <a:t>producer.send(data);</a:t>
            </a:r>
            <a:br>
              <a:rPr lang="en-US" altLang="zh-CN" sz="2000" smtClean="0">
                <a:latin typeface="+mj-lt"/>
              </a:rPr>
            </a:br>
            <a:r>
              <a:rPr lang="zh-CN" altLang="en-US" sz="2000" smtClean="0">
                <a:latin typeface="+mj-lt"/>
              </a:rPr>
              <a:t>完整代码见备注。</a:t>
            </a:r>
            <a:endParaRPr lang="en-US" altLang="zh-CN" sz="2000" smtClean="0">
              <a:latin typeface="+mj-lt"/>
            </a:endParaRPr>
          </a:p>
        </p:txBody>
      </p:sp>
      <p:sp>
        <p:nvSpPr>
          <p:cNvPr id="3" name="标题 2"/>
          <p:cNvSpPr>
            <a:spLocks noGrp="1"/>
          </p:cNvSpPr>
          <p:nvPr>
            <p:ph type="title"/>
          </p:nvPr>
        </p:nvSpPr>
        <p:spPr/>
        <p:txBody>
          <a:bodyPr/>
          <a:lstStyle/>
          <a:p>
            <a:r>
              <a:rPr lang="zh-CN" altLang="en-US" dirty="0" smtClean="0"/>
              <a:t>编写生产者</a:t>
            </a:r>
            <a:endParaRPr lang="zh-CN" altLang="en-US" dirty="0"/>
          </a:p>
        </p:txBody>
      </p:sp>
    </p:spTree>
    <p:extLst>
      <p:ext uri="{BB962C8B-B14F-4D97-AF65-F5344CB8AC3E}">
        <p14:creationId xmlns:p14="http://schemas.microsoft.com/office/powerpoint/2010/main" val="1336650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sz="2800" b="1" dirty="0" smtClean="0">
                <a:latin typeface="+mj-lt"/>
              </a:rPr>
              <a:t>消息分区的</a:t>
            </a:r>
            <a:r>
              <a:rPr lang="en-US" altLang="zh-CN" sz="2800" b="1" dirty="0">
                <a:latin typeface="+mj-lt"/>
              </a:rPr>
              <a:t>Producer</a:t>
            </a:r>
            <a:br>
              <a:rPr lang="en-US" altLang="zh-CN" sz="2800" b="1" dirty="0">
                <a:latin typeface="+mj-lt"/>
              </a:rPr>
            </a:br>
            <a:r>
              <a:rPr lang="en-US" altLang="zh-CN" sz="2000" dirty="0" err="1">
                <a:latin typeface="+mj-lt"/>
              </a:rPr>
              <a:t>props.put</a:t>
            </a:r>
            <a:r>
              <a:rPr lang="en-US" altLang="zh-CN" sz="2000" dirty="0">
                <a:latin typeface="+mj-lt"/>
              </a:rPr>
              <a:t>("</a:t>
            </a:r>
            <a:r>
              <a:rPr lang="en-US" altLang="zh-CN" sz="2000" dirty="0" err="1">
                <a:latin typeface="+mj-lt"/>
              </a:rPr>
              <a:t>partitioner.class</a:t>
            </a:r>
            <a:r>
              <a:rPr lang="en-US" altLang="zh-CN" sz="2000" dirty="0">
                <a:latin typeface="+mj-lt"/>
              </a:rPr>
              <a:t>", "</a:t>
            </a:r>
            <a:r>
              <a:rPr lang="en-US" altLang="zh-CN" sz="2000" dirty="0" err="1">
                <a:latin typeface="+mj-lt"/>
              </a:rPr>
              <a:t>test.kafka.SimplePartitioner</a:t>
            </a:r>
            <a:r>
              <a:rPr lang="en-US" altLang="zh-CN" sz="2000" dirty="0">
                <a:latin typeface="+mj-lt"/>
              </a:rPr>
              <a:t>");</a:t>
            </a:r>
          </a:p>
          <a:p>
            <a:pPr marL="0" indent="0">
              <a:buNone/>
            </a:pPr>
            <a:r>
              <a:rPr lang="en-US" altLang="zh-CN" sz="2000" dirty="0" err="1">
                <a:latin typeface="+mj-lt"/>
              </a:rPr>
              <a:t>props.put</a:t>
            </a:r>
            <a:r>
              <a:rPr lang="en-US" altLang="zh-CN" sz="2000" dirty="0">
                <a:latin typeface="+mj-lt"/>
              </a:rPr>
              <a:t>("</a:t>
            </a:r>
            <a:r>
              <a:rPr lang="en-US" altLang="zh-CN" sz="2000" dirty="0" err="1">
                <a:latin typeface="+mj-lt"/>
              </a:rPr>
              <a:t>request.required.acks</a:t>
            </a:r>
            <a:r>
              <a:rPr lang="en-US" altLang="zh-CN" sz="2000" dirty="0">
                <a:latin typeface="+mj-lt"/>
              </a:rPr>
              <a:t>", "1</a:t>
            </a:r>
            <a:r>
              <a:rPr lang="en-US" altLang="zh-CN" sz="2000" dirty="0" smtClean="0">
                <a:latin typeface="+mj-lt"/>
              </a:rPr>
              <a:t>");</a:t>
            </a:r>
          </a:p>
          <a:p>
            <a:pPr marL="0" indent="0">
              <a:buNone/>
            </a:pPr>
            <a:r>
              <a:rPr lang="en-US" altLang="zh-CN" sz="2000" dirty="0" smtClean="0">
                <a:latin typeface="+mj-lt"/>
              </a:rPr>
              <a:t>Producer p = new Producer&lt;</a:t>
            </a:r>
            <a:r>
              <a:rPr lang="en-US" altLang="zh-CN" sz="2000" dirty="0" err="1" smtClean="0">
                <a:latin typeface="+mj-lt"/>
              </a:rPr>
              <a:t>Integer,String</a:t>
            </a:r>
            <a:r>
              <a:rPr lang="en-US" altLang="zh-CN" sz="2000" dirty="0">
                <a:latin typeface="+mj-lt"/>
              </a:rPr>
              <a:t>&gt;(</a:t>
            </a:r>
            <a:r>
              <a:rPr lang="en-US" altLang="zh-CN" sz="2000" dirty="0" err="1">
                <a:latin typeface="+mj-lt"/>
              </a:rPr>
              <a:t>config</a:t>
            </a:r>
            <a:r>
              <a:rPr lang="en-US" altLang="zh-CN" sz="2000" dirty="0" smtClean="0">
                <a:latin typeface="+mj-lt"/>
              </a:rPr>
              <a:t>);</a:t>
            </a:r>
          </a:p>
          <a:p>
            <a:pPr marL="0" indent="0">
              <a:buNone/>
            </a:pPr>
            <a:r>
              <a:rPr lang="en-US" altLang="zh-CN" sz="2000" dirty="0" smtClean="0">
                <a:latin typeface="+mj-lt"/>
              </a:rPr>
              <a:t>package </a:t>
            </a:r>
            <a:r>
              <a:rPr lang="en-US" altLang="zh-CN" sz="2000" dirty="0" err="1">
                <a:latin typeface="+mj-lt"/>
              </a:rPr>
              <a:t>test.kafka</a:t>
            </a:r>
            <a:r>
              <a:rPr lang="en-US" altLang="zh-CN" sz="2000" dirty="0">
                <a:latin typeface="+mj-lt"/>
              </a:rPr>
              <a:t>;</a:t>
            </a:r>
          </a:p>
          <a:p>
            <a:pPr marL="0" indent="0">
              <a:buNone/>
            </a:pPr>
            <a:r>
              <a:rPr lang="en-US" altLang="zh-CN" sz="2000" dirty="0">
                <a:latin typeface="+mj-lt"/>
              </a:rPr>
              <a:t>import </a:t>
            </a:r>
            <a:r>
              <a:rPr lang="en-US" altLang="zh-CN" sz="2000" dirty="0" err="1">
                <a:latin typeface="+mj-lt"/>
              </a:rPr>
              <a:t>kafka.producer.Partitioner</a:t>
            </a:r>
            <a:r>
              <a:rPr lang="en-US" altLang="zh-CN" sz="2000" dirty="0">
                <a:latin typeface="+mj-lt"/>
              </a:rPr>
              <a:t>;</a:t>
            </a:r>
          </a:p>
          <a:p>
            <a:pPr marL="0" indent="0">
              <a:buNone/>
            </a:pPr>
            <a:r>
              <a:rPr lang="en-US" altLang="zh-CN" sz="2000" dirty="0">
                <a:latin typeface="+mj-lt"/>
              </a:rPr>
              <a:t>public class </a:t>
            </a:r>
            <a:r>
              <a:rPr lang="en-US" altLang="zh-CN" sz="2000" dirty="0" err="1">
                <a:latin typeface="+mj-lt"/>
              </a:rPr>
              <a:t>SimplePartitioner</a:t>
            </a:r>
            <a:r>
              <a:rPr lang="en-US" altLang="zh-CN" sz="2000" dirty="0">
                <a:latin typeface="+mj-lt"/>
              </a:rPr>
              <a:t> implements </a:t>
            </a:r>
            <a:r>
              <a:rPr lang="en-US" altLang="zh-CN" sz="2000" dirty="0" err="1">
                <a:latin typeface="+mj-lt"/>
              </a:rPr>
              <a:t>Partitioner</a:t>
            </a:r>
            <a:r>
              <a:rPr lang="en-US" altLang="zh-CN" sz="2000" dirty="0">
                <a:latin typeface="+mj-lt"/>
              </a:rPr>
              <a:t>&lt;Integer&gt; {</a:t>
            </a:r>
          </a:p>
          <a:p>
            <a:pPr marL="457200" lvl="1" indent="0">
              <a:buNone/>
            </a:pPr>
            <a:r>
              <a:rPr lang="en-US" altLang="zh-CN" sz="2000" dirty="0">
                <a:latin typeface="+mj-lt"/>
              </a:rPr>
              <a:t>public </a:t>
            </a:r>
            <a:r>
              <a:rPr lang="en-US" altLang="zh-CN" sz="2000" dirty="0" err="1">
                <a:latin typeface="+mj-lt"/>
              </a:rPr>
              <a:t>int</a:t>
            </a:r>
            <a:r>
              <a:rPr lang="en-US" altLang="zh-CN" sz="2000" dirty="0">
                <a:latin typeface="+mj-lt"/>
              </a:rPr>
              <a:t> partition(Integer key, </a:t>
            </a:r>
            <a:r>
              <a:rPr lang="en-US" altLang="zh-CN" sz="2000" dirty="0" err="1">
                <a:latin typeface="+mj-lt"/>
              </a:rPr>
              <a:t>int</a:t>
            </a:r>
            <a:r>
              <a:rPr lang="en-US" altLang="zh-CN" sz="2000" dirty="0">
                <a:latin typeface="+mj-lt"/>
              </a:rPr>
              <a:t> </a:t>
            </a:r>
            <a:r>
              <a:rPr lang="en-US" altLang="zh-CN" sz="2000" dirty="0" err="1">
                <a:latin typeface="+mj-lt"/>
              </a:rPr>
              <a:t>numPartitions</a:t>
            </a:r>
            <a:r>
              <a:rPr lang="en-US" altLang="zh-CN" sz="2000" dirty="0">
                <a:latin typeface="+mj-lt"/>
              </a:rPr>
              <a:t>) {</a:t>
            </a:r>
          </a:p>
          <a:p>
            <a:pPr marL="457200" lvl="1" indent="0">
              <a:buNone/>
            </a:pPr>
            <a:r>
              <a:rPr lang="en-US" altLang="zh-CN" sz="2000" dirty="0" smtClean="0">
                <a:latin typeface="+mj-lt"/>
              </a:rPr>
              <a:t>	return key </a:t>
            </a:r>
            <a:r>
              <a:rPr lang="en-US" altLang="zh-CN" sz="2000" dirty="0">
                <a:latin typeface="+mj-lt"/>
              </a:rPr>
              <a:t>% </a:t>
            </a:r>
            <a:r>
              <a:rPr lang="en-US" altLang="zh-CN" sz="2000" dirty="0" err="1">
                <a:latin typeface="+mj-lt"/>
              </a:rPr>
              <a:t>numPartitions</a:t>
            </a:r>
            <a:r>
              <a:rPr lang="en-US" altLang="zh-CN" sz="2000" dirty="0">
                <a:latin typeface="+mj-lt"/>
              </a:rPr>
              <a:t>;</a:t>
            </a:r>
          </a:p>
          <a:p>
            <a:pPr marL="457200" lvl="1" indent="0">
              <a:buNone/>
            </a:pPr>
            <a:r>
              <a:rPr lang="en-US" altLang="zh-CN" sz="2000" dirty="0" smtClean="0">
                <a:latin typeface="+mj-lt"/>
              </a:rPr>
              <a:t>}</a:t>
            </a:r>
            <a:endParaRPr lang="en-US" altLang="zh-CN" sz="2000" dirty="0">
              <a:latin typeface="+mj-lt"/>
            </a:endParaRPr>
          </a:p>
          <a:p>
            <a:pPr marL="0" indent="0">
              <a:buNone/>
            </a:pPr>
            <a:r>
              <a:rPr lang="en-US" altLang="zh-CN" sz="2000" dirty="0">
                <a:latin typeface="+mj-lt"/>
              </a:rPr>
              <a:t>}</a:t>
            </a:r>
          </a:p>
          <a:p>
            <a:pPr marL="0" indent="0">
              <a:buNone/>
            </a:pPr>
            <a:r>
              <a:rPr lang="zh-CN" altLang="en-US" sz="2000" b="1" dirty="0" smtClean="0">
                <a:latin typeface="+mj-lt"/>
              </a:rPr>
              <a:t>完整代码见备注。</a:t>
            </a:r>
            <a:endParaRPr lang="en-US" altLang="zh-CN" sz="2000" b="1" dirty="0">
              <a:latin typeface="+mj-lt"/>
            </a:endParaRPr>
          </a:p>
          <a:p>
            <a:pPr marL="0" indent="0">
              <a:buNone/>
            </a:pPr>
            <a:endParaRPr lang="en-US" altLang="zh-CN" sz="2000" dirty="0">
              <a:latin typeface="+mj-lt"/>
            </a:endParaRPr>
          </a:p>
        </p:txBody>
      </p:sp>
      <p:sp>
        <p:nvSpPr>
          <p:cNvPr id="3" name="标题 2"/>
          <p:cNvSpPr>
            <a:spLocks noGrp="1"/>
          </p:cNvSpPr>
          <p:nvPr>
            <p:ph type="title"/>
          </p:nvPr>
        </p:nvSpPr>
        <p:spPr/>
        <p:txBody>
          <a:bodyPr/>
          <a:lstStyle/>
          <a:p>
            <a:r>
              <a:rPr lang="zh-CN" altLang="en-US" dirty="0" smtClean="0"/>
              <a:t>编写生产者</a:t>
            </a:r>
            <a:endParaRPr lang="zh-CN" altLang="en-US" dirty="0"/>
          </a:p>
        </p:txBody>
      </p:sp>
    </p:spTree>
    <p:extLst>
      <p:ext uri="{BB962C8B-B14F-4D97-AF65-F5344CB8AC3E}">
        <p14:creationId xmlns:p14="http://schemas.microsoft.com/office/powerpoint/2010/main" val="2420808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sz="2800" dirty="0"/>
              <a:t>消费者</a:t>
            </a:r>
            <a:r>
              <a:rPr lang="zh-CN" altLang="en-US" sz="2800" dirty="0" smtClean="0"/>
              <a:t>是消费消息的，所消费的消息是由</a:t>
            </a:r>
            <a:r>
              <a:rPr lang="en-US" altLang="zh-CN" sz="2800" dirty="0"/>
              <a:t>producer</a:t>
            </a:r>
          </a:p>
          <a:p>
            <a:pPr marL="0" indent="0">
              <a:buNone/>
            </a:pPr>
            <a:r>
              <a:rPr lang="zh-CN" altLang="en-US" sz="2800" dirty="0" smtClean="0"/>
              <a:t>生产的。</a:t>
            </a:r>
            <a:endParaRPr lang="en-US" altLang="zh-CN" sz="2800" dirty="0"/>
          </a:p>
          <a:p>
            <a:r>
              <a:rPr lang="en-US" altLang="zh-CN" sz="2800" dirty="0"/>
              <a:t>Kafka API</a:t>
            </a:r>
          </a:p>
          <a:p>
            <a:r>
              <a:rPr lang="zh-CN" altLang="en-US" sz="2800" dirty="0"/>
              <a:t>基于</a:t>
            </a:r>
            <a:r>
              <a:rPr lang="en-US" altLang="zh-CN" sz="2800" dirty="0"/>
              <a:t>java</a:t>
            </a:r>
            <a:r>
              <a:rPr lang="zh-CN" altLang="en-US" sz="2800" dirty="0"/>
              <a:t>的简单 </a:t>
            </a:r>
            <a:r>
              <a:rPr lang="en-US" altLang="zh-CN" sz="2800" dirty="0"/>
              <a:t>Kafka consumers</a:t>
            </a:r>
          </a:p>
          <a:p>
            <a:r>
              <a:rPr lang="zh-CN" altLang="en-US" sz="2800" dirty="0"/>
              <a:t>使用消息分区的基于</a:t>
            </a:r>
            <a:r>
              <a:rPr lang="en-US" altLang="zh-CN" sz="2800" dirty="0"/>
              <a:t>java</a:t>
            </a:r>
            <a:r>
              <a:rPr lang="zh-CN" altLang="en-US" sz="2800" dirty="0"/>
              <a:t>的</a:t>
            </a:r>
            <a:r>
              <a:rPr lang="en-US" altLang="zh-CN" sz="2800" dirty="0"/>
              <a:t>Kafka</a:t>
            </a:r>
            <a:br>
              <a:rPr lang="en-US" altLang="zh-CN" sz="2800" dirty="0"/>
            </a:br>
            <a:r>
              <a:rPr lang="en-US" altLang="zh-CN" sz="2800" dirty="0"/>
              <a:t>consumers</a:t>
            </a:r>
          </a:p>
          <a:p>
            <a:endParaRPr lang="zh-CN" altLang="en-US" sz="28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055" y="2448474"/>
            <a:ext cx="245745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951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smtClean="0"/>
              <a:t>Kafka</a:t>
            </a:r>
            <a:r>
              <a:rPr lang="zh-CN" altLang="en-US" sz="2800" dirty="0" smtClean="0"/>
              <a:t>提供两种类型的</a:t>
            </a:r>
            <a:r>
              <a:rPr lang="en-US" altLang="zh-CN" sz="2800" dirty="0" smtClean="0"/>
              <a:t>Java API</a:t>
            </a:r>
          </a:p>
          <a:p>
            <a:pPr lvl="1"/>
            <a:r>
              <a:rPr lang="en-US" altLang="zh-CN" sz="2400" dirty="0"/>
              <a:t>The high-level consumer </a:t>
            </a:r>
            <a:r>
              <a:rPr lang="en-US" altLang="zh-CN" sz="2400" dirty="0" smtClean="0"/>
              <a:t>API</a:t>
            </a:r>
          </a:p>
          <a:p>
            <a:pPr lvl="1"/>
            <a:r>
              <a:rPr lang="en-US" altLang="zh-CN" sz="2400" dirty="0"/>
              <a:t>The simple consumer API</a:t>
            </a:r>
            <a:endParaRPr lang="zh-CN" altLang="en-US" sz="24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120538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High-level consumer API</a:t>
            </a:r>
          </a:p>
          <a:p>
            <a:pPr marL="0" indent="0">
              <a:buNone/>
            </a:pPr>
            <a:endParaRPr lang="zh-CN" altLang="en-US" sz="28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03241"/>
            <a:ext cx="66484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004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High-level consumer </a:t>
            </a:r>
            <a:r>
              <a:rPr lang="en-US" altLang="zh-CN" sz="2800" dirty="0" smtClean="0"/>
              <a:t>API</a:t>
            </a:r>
          </a:p>
          <a:p>
            <a:pPr marL="457200" lvl="1" indent="0">
              <a:buNone/>
            </a:pPr>
            <a:r>
              <a:rPr lang="zh-CN" altLang="en-US" sz="2400" dirty="0" smtClean="0"/>
              <a:t>当只需要数据，而不需要处理消息</a:t>
            </a:r>
            <a:r>
              <a:rPr lang="en-US" altLang="zh-CN" sz="2400" dirty="0" smtClean="0"/>
              <a:t>offsets</a:t>
            </a:r>
            <a:r>
              <a:rPr lang="zh-CN" altLang="en-US" sz="2400" dirty="0" smtClean="0"/>
              <a:t>时，使用该</a:t>
            </a:r>
            <a:r>
              <a:rPr lang="en-US" altLang="zh-CN" sz="2400" dirty="0" smtClean="0"/>
              <a:t>API.</a:t>
            </a:r>
          </a:p>
          <a:p>
            <a:pPr marL="457200" lvl="1" indent="0">
              <a:buNone/>
            </a:pPr>
            <a:r>
              <a:rPr lang="en-US" altLang="zh-CN" sz="2400" dirty="0"/>
              <a:t>class </a:t>
            </a:r>
            <a:r>
              <a:rPr lang="en-US" altLang="zh-CN" sz="2400" dirty="0" err="1"/>
              <a:t>KafkaStream</a:t>
            </a:r>
            <a:r>
              <a:rPr lang="en-US" altLang="zh-CN" sz="2400" dirty="0"/>
              <a:t>[K,V</a:t>
            </a:r>
            <a:r>
              <a:rPr lang="en-US" altLang="zh-CN" sz="2400" dirty="0" smtClean="0"/>
              <a:t>]</a:t>
            </a:r>
          </a:p>
          <a:p>
            <a:pPr marL="457200" lvl="1" indent="0">
              <a:buNone/>
            </a:pPr>
            <a:r>
              <a:rPr lang="en-US" altLang="zh-CN" sz="2400" dirty="0" err="1" smtClean="0"/>
              <a:t>kafka.consumer.ConsumerConfig</a:t>
            </a:r>
            <a:endParaRPr lang="en-US" altLang="zh-CN" sz="2400" dirty="0" smtClean="0"/>
          </a:p>
          <a:p>
            <a:pPr marL="457200" lvl="1" indent="0">
              <a:buNone/>
            </a:pPr>
            <a:r>
              <a:rPr lang="en-US" altLang="zh-CN" sz="2400" dirty="0"/>
              <a:t>interface </a:t>
            </a:r>
            <a:r>
              <a:rPr lang="en-US" altLang="zh-CN" sz="2400" dirty="0" err="1"/>
              <a:t>ConsumerConnector</a:t>
            </a:r>
            <a:endParaRPr lang="zh-CN" altLang="en-US" sz="24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1740004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Simple consumer API</a:t>
            </a:r>
            <a:endParaRPr lang="zh-CN" altLang="en-US" sz="28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488" y="2420888"/>
            <a:ext cx="674370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004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Simple consumer </a:t>
            </a:r>
            <a:r>
              <a:rPr lang="en-US" altLang="zh-CN" sz="2800" dirty="0" smtClean="0"/>
              <a:t>API</a:t>
            </a:r>
          </a:p>
          <a:p>
            <a:pPr marL="457200" lvl="1" indent="0">
              <a:buNone/>
            </a:pPr>
            <a:r>
              <a:rPr lang="en-US" altLang="zh-CN" sz="2100" dirty="0" err="1"/>
              <a:t>FetchRequest</a:t>
            </a:r>
            <a:r>
              <a:rPr lang="en-US" altLang="zh-CN" sz="2100" dirty="0"/>
              <a:t> (</a:t>
            </a:r>
            <a:r>
              <a:rPr lang="en-US" altLang="zh-CN" sz="2100" dirty="0" err="1"/>
              <a:t>kafka.api.FetchRequest</a:t>
            </a:r>
            <a:r>
              <a:rPr lang="en-US" altLang="zh-CN" sz="2100" dirty="0"/>
              <a:t>), </a:t>
            </a:r>
            <a:endParaRPr lang="en-US" altLang="zh-CN" sz="2100" dirty="0" smtClean="0"/>
          </a:p>
          <a:p>
            <a:pPr marL="457200" lvl="1" indent="0">
              <a:buNone/>
            </a:pPr>
            <a:r>
              <a:rPr lang="en-US" altLang="zh-CN" sz="2100" dirty="0" err="1" smtClean="0"/>
              <a:t>OffsetRequest</a:t>
            </a:r>
            <a:r>
              <a:rPr lang="en-US" altLang="zh-CN" sz="2100" dirty="0" smtClean="0"/>
              <a:t> </a:t>
            </a:r>
            <a:r>
              <a:rPr lang="en-US" altLang="zh-CN" sz="2100" dirty="0"/>
              <a:t>(</a:t>
            </a:r>
            <a:r>
              <a:rPr lang="en-US" altLang="zh-CN" sz="2100" dirty="0" err="1" smtClean="0"/>
              <a:t>kafka.javaapi.OffsetRequest</a:t>
            </a:r>
            <a:r>
              <a:rPr lang="en-US" altLang="zh-CN" sz="2100" dirty="0"/>
              <a:t>), </a:t>
            </a:r>
            <a:r>
              <a:rPr lang="en-US" altLang="zh-CN" sz="2100" dirty="0" err="1"/>
              <a:t>OffsetFetchRequest</a:t>
            </a:r>
            <a:r>
              <a:rPr lang="en-US" altLang="zh-CN" sz="2100" dirty="0"/>
              <a:t> (</a:t>
            </a:r>
            <a:r>
              <a:rPr lang="en-US" altLang="zh-CN" sz="2100" dirty="0" err="1"/>
              <a:t>kafka.javaapi.OffsetFetchRequest</a:t>
            </a:r>
            <a:r>
              <a:rPr lang="en-US" altLang="zh-CN" sz="2100" dirty="0"/>
              <a:t>),</a:t>
            </a:r>
          </a:p>
          <a:p>
            <a:pPr marL="457200" lvl="1" indent="0">
              <a:buNone/>
            </a:pPr>
            <a:r>
              <a:rPr lang="en-US" altLang="zh-CN" sz="2100" dirty="0" err="1" smtClean="0"/>
              <a:t>OffsetCommitRequest</a:t>
            </a:r>
            <a:r>
              <a:rPr lang="en-US" altLang="zh-CN" sz="2100" dirty="0" smtClean="0"/>
              <a:t>(</a:t>
            </a:r>
            <a:r>
              <a:rPr lang="en-US" altLang="zh-CN" sz="2100" dirty="0" err="1" smtClean="0"/>
              <a:t>kafka.javaapi.OffsetCommitRequest</a:t>
            </a:r>
            <a:r>
              <a:rPr lang="en-US" altLang="zh-CN" sz="2100" dirty="0"/>
              <a:t>), </a:t>
            </a:r>
            <a:r>
              <a:rPr lang="en-US" altLang="zh-CN" sz="2100" dirty="0" err="1" smtClean="0"/>
              <a:t>TopicMetadataRequest</a:t>
            </a:r>
            <a:r>
              <a:rPr lang="en-US" altLang="zh-CN" sz="2100" dirty="0" smtClean="0"/>
              <a:t>(</a:t>
            </a:r>
            <a:r>
              <a:rPr lang="en-US" altLang="zh-CN" sz="2100" dirty="0" err="1" smtClean="0"/>
              <a:t>kafka.javaapi.TopicMetadataRequest</a:t>
            </a:r>
            <a:r>
              <a:rPr lang="en-US" altLang="zh-CN" sz="2100" dirty="0"/>
              <a:t>).</a:t>
            </a:r>
            <a:endParaRPr lang="zh-CN" altLang="en-US" sz="21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279404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Simple high-level Java </a:t>
            </a:r>
            <a:r>
              <a:rPr lang="en-US" altLang="zh-CN" sz="2800" dirty="0" smtClean="0"/>
              <a:t>consumer</a:t>
            </a:r>
          </a:p>
          <a:p>
            <a:pPr lvl="1"/>
            <a:r>
              <a:rPr lang="zh-CN" altLang="en-US" sz="2400" dirty="0" smtClean="0"/>
              <a:t>导包</a:t>
            </a:r>
            <a:endParaRPr lang="en-US" altLang="zh-CN" sz="2400" dirty="0" smtClean="0"/>
          </a:p>
          <a:p>
            <a:pPr lvl="1"/>
            <a:r>
              <a:rPr lang="zh-CN" altLang="en-US" sz="2400" dirty="0" smtClean="0"/>
              <a:t>定义属性</a:t>
            </a:r>
            <a:endParaRPr lang="en-US" altLang="zh-CN" sz="2400" dirty="0" smtClean="0"/>
          </a:p>
          <a:p>
            <a:pPr marL="457200" lvl="1" indent="0">
              <a:buNone/>
            </a:pPr>
            <a:r>
              <a:rPr lang="en-US" altLang="zh-CN" sz="2200" dirty="0"/>
              <a:t>Properties props = new Properties();</a:t>
            </a:r>
          </a:p>
          <a:p>
            <a:pPr marL="457200" lvl="1" indent="0">
              <a:buNone/>
            </a:pPr>
            <a:r>
              <a:rPr lang="en-US" altLang="zh-CN" sz="2200" dirty="0" err="1"/>
              <a:t>props.put</a:t>
            </a:r>
            <a:r>
              <a:rPr lang="en-US" altLang="zh-CN" sz="2200" dirty="0"/>
              <a:t>("</a:t>
            </a:r>
            <a:r>
              <a:rPr lang="en-US" altLang="zh-CN" sz="2200" dirty="0" err="1"/>
              <a:t>zookeeper.connect</a:t>
            </a:r>
            <a:r>
              <a:rPr lang="en-US" altLang="zh-CN" sz="2200" dirty="0"/>
              <a:t>", "localhost:2181");</a:t>
            </a:r>
          </a:p>
          <a:p>
            <a:pPr marL="457200" lvl="1" indent="0">
              <a:buNone/>
            </a:pPr>
            <a:r>
              <a:rPr lang="en-US" altLang="zh-CN" sz="2200" dirty="0" err="1"/>
              <a:t>props.put</a:t>
            </a:r>
            <a:r>
              <a:rPr lang="en-US" altLang="zh-CN" sz="2200" dirty="0"/>
              <a:t>("group.id", "</a:t>
            </a:r>
            <a:r>
              <a:rPr lang="en-US" altLang="zh-CN" sz="2200" dirty="0" err="1"/>
              <a:t>testgroup</a:t>
            </a:r>
            <a:r>
              <a:rPr lang="en-US" altLang="zh-CN" sz="2200" dirty="0"/>
              <a:t>");</a:t>
            </a:r>
          </a:p>
          <a:p>
            <a:pPr marL="457200" lvl="1" indent="0">
              <a:buNone/>
            </a:pPr>
            <a:r>
              <a:rPr lang="en-US" altLang="zh-CN" sz="2200" dirty="0" err="1"/>
              <a:t>props.put</a:t>
            </a:r>
            <a:r>
              <a:rPr lang="en-US" altLang="zh-CN" sz="2200" dirty="0"/>
              <a:t>("zookeeper.session.timeout.ms", "500");</a:t>
            </a:r>
          </a:p>
          <a:p>
            <a:pPr marL="457200" lvl="1" indent="0">
              <a:buNone/>
            </a:pPr>
            <a:r>
              <a:rPr lang="en-US" altLang="zh-CN" sz="2200" dirty="0" err="1"/>
              <a:t>props.put</a:t>
            </a:r>
            <a:r>
              <a:rPr lang="en-US" altLang="zh-CN" sz="2200" dirty="0"/>
              <a:t>("zookeeper.sync.time.ms", "250");</a:t>
            </a:r>
          </a:p>
          <a:p>
            <a:pPr marL="457200" lvl="1" indent="0">
              <a:buNone/>
            </a:pPr>
            <a:r>
              <a:rPr lang="en-US" altLang="zh-CN" sz="2200" dirty="0" err="1"/>
              <a:t>props.put</a:t>
            </a:r>
            <a:r>
              <a:rPr lang="en-US" altLang="zh-CN" sz="2200" dirty="0"/>
              <a:t>("auto.commit.interval.ms", "1000");</a:t>
            </a:r>
          </a:p>
          <a:p>
            <a:pPr marL="457200" lvl="1" indent="0">
              <a:buNone/>
            </a:pPr>
            <a:r>
              <a:rPr lang="en-US" altLang="zh-CN" sz="2200" dirty="0"/>
              <a:t>new </a:t>
            </a:r>
            <a:r>
              <a:rPr lang="en-US" altLang="zh-CN" sz="2200" dirty="0" err="1"/>
              <a:t>ConsumerConfig</a:t>
            </a:r>
            <a:r>
              <a:rPr lang="en-US" altLang="zh-CN" sz="2200" dirty="0"/>
              <a:t>(props);</a:t>
            </a:r>
          </a:p>
          <a:p>
            <a:pPr lvl="1"/>
            <a:endParaRPr lang="zh-CN" altLang="en-US" sz="24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174000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Topic</a:t>
            </a:r>
            <a:br>
              <a:rPr lang="en-US" altLang="zh-CN" sz="2800" smtClean="0">
                <a:latin typeface="+mj-lt"/>
              </a:rPr>
            </a:br>
            <a:r>
              <a:rPr lang="zh-CN" altLang="en-US" sz="2400" smtClean="0">
                <a:latin typeface="+mj-lt"/>
              </a:rPr>
              <a:t>每个分区都是有序、不可变的消息序列，持续追加在提交</a:t>
            </a:r>
            <a:r>
              <a:rPr lang="en-US" altLang="zh-CN" sz="2400" smtClean="0">
                <a:latin typeface="+mj-lt"/>
              </a:rPr>
              <a:t>log</a:t>
            </a:r>
            <a:r>
              <a:rPr lang="zh-CN" altLang="en-US" sz="2400" smtClean="0">
                <a:latin typeface="+mj-lt"/>
              </a:rPr>
              <a:t>末端。分区中的消息都指定了序列号称为</a:t>
            </a:r>
            <a:r>
              <a:rPr lang="en-US" altLang="zh-CN" sz="2400" smtClean="0">
                <a:latin typeface="+mj-lt"/>
              </a:rPr>
              <a:t>offset</a:t>
            </a:r>
            <a:r>
              <a:rPr lang="zh-CN" altLang="en-US" sz="2400" smtClean="0">
                <a:latin typeface="+mj-lt"/>
              </a:rPr>
              <a:t>，唯一标识分区中的消息。</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en-US" altLang="zh-CN" sz="2400" smtClean="0">
                <a:latin typeface="+mj-lt"/>
              </a:rPr>
              <a:t>kafka</a:t>
            </a:r>
            <a:r>
              <a:rPr lang="zh-CN" altLang="en-US" sz="2400" smtClean="0">
                <a:latin typeface="+mj-lt"/>
              </a:rPr>
              <a:t>集群保留所有已发布消息，不论是否消费，可以通过配置时间周期进行控制。</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en-US" altLang="zh-CN" sz="2400" smtClean="0">
                <a:latin typeface="+mj-lt"/>
              </a:rPr>
              <a:t>consumer</a:t>
            </a:r>
            <a:r>
              <a:rPr lang="zh-CN" altLang="en-US" sz="2400" smtClean="0">
                <a:latin typeface="+mj-lt"/>
              </a:rPr>
              <a:t>中唯一保留的元数据就是位置，称为</a:t>
            </a:r>
            <a:r>
              <a:rPr lang="en-US" altLang="zh-CN" sz="2400" smtClean="0">
                <a:latin typeface="+mj-lt"/>
              </a:rPr>
              <a:t>offset</a:t>
            </a:r>
            <a:r>
              <a:rPr lang="zh-CN" altLang="en-US" sz="2400" smtClean="0">
                <a:latin typeface="+mj-lt"/>
              </a:rPr>
              <a:t>。</a:t>
            </a:r>
            <a:r>
              <a:rPr lang="en-US" altLang="zh-CN" sz="2400" smtClean="0">
                <a:latin typeface="+mj-lt"/>
              </a:rPr>
              <a:t>offset</a:t>
            </a:r>
            <a:r>
              <a:rPr lang="zh-CN" altLang="en-US" sz="2400">
                <a:latin typeface="+mj-lt"/>
              </a:rPr>
              <a:t>由</a:t>
            </a:r>
            <a:r>
              <a:rPr lang="en-US" altLang="zh-CN" sz="2400" smtClean="0">
                <a:latin typeface="+mj-lt"/>
              </a:rPr>
              <a:t>consumer</a:t>
            </a:r>
            <a:r>
              <a:rPr lang="zh-CN" altLang="en-US" sz="2400" smtClean="0">
                <a:latin typeface="+mj-lt"/>
              </a:rPr>
              <a:t>控制，通常</a:t>
            </a:r>
            <a:r>
              <a:rPr lang="en-US" altLang="zh-CN" sz="2400" smtClean="0">
                <a:latin typeface="+mj-lt"/>
              </a:rPr>
              <a:t>consumer</a:t>
            </a:r>
            <a:r>
              <a:rPr lang="zh-CN" altLang="en-US" sz="2400" smtClean="0">
                <a:latin typeface="+mj-lt"/>
              </a:rPr>
              <a:t>在读取消息时早于</a:t>
            </a:r>
            <a:r>
              <a:rPr lang="en-US" altLang="zh-CN" sz="2400" smtClean="0">
                <a:latin typeface="+mj-lt"/>
              </a:rPr>
              <a:t>offset</a:t>
            </a:r>
            <a:r>
              <a:rPr lang="zh-CN" altLang="en-US" sz="2400" smtClean="0">
                <a:latin typeface="+mj-lt"/>
              </a:rPr>
              <a:t>，但实际上可以任何顺序处理消息。</a:t>
            </a:r>
            <a:endParaRPr lang="en-US" altLang="zh-CN" sz="24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spTree>
    <p:extLst>
      <p:ext uri="{BB962C8B-B14F-4D97-AF65-F5344CB8AC3E}">
        <p14:creationId xmlns:p14="http://schemas.microsoft.com/office/powerpoint/2010/main" val="3782208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Simple high-level Java </a:t>
            </a:r>
            <a:r>
              <a:rPr lang="en-US" altLang="zh-CN" sz="2800" dirty="0" smtClean="0"/>
              <a:t>consumer</a:t>
            </a:r>
          </a:p>
          <a:p>
            <a:pPr lvl="1"/>
            <a:r>
              <a:rPr lang="zh-CN" altLang="en-US" sz="2400" dirty="0" smtClean="0"/>
              <a:t>读取消息并打印</a:t>
            </a:r>
            <a:endParaRPr lang="en-US" altLang="zh-CN" sz="2400" dirty="0" smtClean="0"/>
          </a:p>
          <a:p>
            <a:pPr marL="457200" lvl="1" indent="0">
              <a:buNone/>
            </a:pPr>
            <a:r>
              <a:rPr lang="en-US" altLang="zh-CN" sz="1600" dirty="0" smtClean="0"/>
              <a:t>Map&lt;String</a:t>
            </a:r>
            <a:r>
              <a:rPr lang="en-US" altLang="zh-CN" sz="1600" dirty="0"/>
              <a:t>, List&lt;</a:t>
            </a:r>
            <a:r>
              <a:rPr lang="en-US" altLang="zh-CN" sz="1600" dirty="0" err="1"/>
              <a:t>KafkaStream</a:t>
            </a:r>
            <a:r>
              <a:rPr lang="en-US" altLang="zh-CN" sz="1600" dirty="0"/>
              <a:t>&lt;byte[], byte[]&gt;&gt;&gt; </a:t>
            </a:r>
            <a:r>
              <a:rPr lang="en-US" altLang="zh-CN" sz="1600" dirty="0" err="1"/>
              <a:t>consumerStreams</a:t>
            </a:r>
            <a:r>
              <a:rPr lang="en-US" altLang="zh-CN" sz="1600" dirty="0"/>
              <a:t> =</a:t>
            </a:r>
          </a:p>
          <a:p>
            <a:pPr marL="457200" lvl="1" indent="0">
              <a:buNone/>
            </a:pPr>
            <a:r>
              <a:rPr lang="en-US" altLang="zh-CN" sz="1600" dirty="0" err="1"/>
              <a:t>consumer.createMessageStreams</a:t>
            </a:r>
            <a:r>
              <a:rPr lang="en-US" altLang="zh-CN" sz="1600" dirty="0"/>
              <a:t>(</a:t>
            </a:r>
            <a:r>
              <a:rPr lang="en-US" altLang="zh-CN" sz="1600" dirty="0" err="1"/>
              <a:t>topicCount</a:t>
            </a:r>
            <a:r>
              <a:rPr lang="en-US" altLang="zh-CN" sz="1600" dirty="0" smtClean="0"/>
              <a:t>);</a:t>
            </a:r>
          </a:p>
          <a:p>
            <a:pPr marL="457200" lvl="1" indent="0">
              <a:buNone/>
            </a:pPr>
            <a:endParaRPr lang="en-US" altLang="zh-CN" sz="1600" dirty="0"/>
          </a:p>
          <a:p>
            <a:pPr marL="457200" lvl="1" indent="0">
              <a:buNone/>
            </a:pPr>
            <a:r>
              <a:rPr lang="en-US" altLang="zh-CN" sz="1600" dirty="0"/>
              <a:t>List&lt;</a:t>
            </a:r>
            <a:r>
              <a:rPr lang="en-US" altLang="zh-CN" sz="1600" dirty="0" err="1"/>
              <a:t>KafkaStream</a:t>
            </a:r>
            <a:r>
              <a:rPr lang="en-US" altLang="zh-CN" sz="1600" dirty="0"/>
              <a:t>&lt;byte[], byte[]&gt;&gt; streams = </a:t>
            </a:r>
            <a:r>
              <a:rPr lang="en-US" altLang="zh-CN" sz="1600" dirty="0" err="1"/>
              <a:t>consumerStreams</a:t>
            </a:r>
            <a:r>
              <a:rPr lang="en-US" altLang="zh-CN" sz="1600" dirty="0"/>
              <a:t>.</a:t>
            </a:r>
          </a:p>
          <a:p>
            <a:pPr marL="457200" lvl="1" indent="0">
              <a:buNone/>
            </a:pPr>
            <a:r>
              <a:rPr lang="en-US" altLang="zh-CN" sz="1600" dirty="0"/>
              <a:t>get(topic);</a:t>
            </a:r>
          </a:p>
          <a:p>
            <a:pPr marL="457200" lvl="1" indent="0">
              <a:buNone/>
            </a:pPr>
            <a:endParaRPr lang="en-US" altLang="zh-CN" sz="2200" dirty="0" smtClean="0"/>
          </a:p>
          <a:p>
            <a:pPr marL="457200" lvl="1" indent="0">
              <a:buNone/>
            </a:pPr>
            <a:r>
              <a:rPr lang="zh-CN" altLang="en-US" sz="2200" dirty="0" smtClean="0"/>
              <a:t>完整代码见备注</a:t>
            </a:r>
            <a:endParaRPr lang="zh-CN" altLang="en-US" sz="22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3713862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Simple high-level Java </a:t>
            </a:r>
            <a:r>
              <a:rPr lang="en-US" altLang="zh-CN" sz="2800" dirty="0" smtClean="0"/>
              <a:t>consumer</a:t>
            </a:r>
          </a:p>
          <a:p>
            <a:pPr lvl="1"/>
            <a:r>
              <a:rPr lang="zh-CN" altLang="en-US" sz="2200" dirty="0" smtClean="0"/>
              <a:t>运行</a:t>
            </a:r>
            <a:endParaRPr lang="en-US" altLang="zh-CN" sz="2200" dirty="0" smtClean="0"/>
          </a:p>
          <a:p>
            <a:pPr marL="457200" lvl="1" indent="0">
              <a:buNone/>
            </a:pPr>
            <a:r>
              <a:rPr lang="en-US" altLang="zh-CN" sz="2400" dirty="0" smtClean="0"/>
              <a:t># </a:t>
            </a:r>
            <a:r>
              <a:rPr lang="en-US" altLang="zh-CN" sz="2400" dirty="0"/>
              <a:t>java </a:t>
            </a:r>
            <a:r>
              <a:rPr lang="en-US" altLang="zh-CN" sz="2400" dirty="0" err="1"/>
              <a:t>SimpleHLConsumer</a:t>
            </a:r>
            <a:r>
              <a:rPr lang="en-US" altLang="zh-CN" sz="2400" dirty="0"/>
              <a:t> </a:t>
            </a:r>
            <a:r>
              <a:rPr lang="en-US" altLang="zh-CN" sz="2400" dirty="0" err="1"/>
              <a:t>kafkatopic</a:t>
            </a:r>
            <a:endParaRPr lang="zh-CN" altLang="en-US" sz="2200" dirty="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26131851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400" dirty="0"/>
              <a:t>Multithreaded consumer for </a:t>
            </a:r>
            <a:r>
              <a:rPr lang="en-US" altLang="zh-CN" sz="2400" dirty="0" err="1"/>
              <a:t>multipartition</a:t>
            </a:r>
            <a:r>
              <a:rPr lang="en-US" altLang="zh-CN" sz="2400" dirty="0"/>
              <a:t> </a:t>
            </a:r>
            <a:r>
              <a:rPr lang="en-US" altLang="zh-CN" sz="2400" dirty="0" smtClean="0"/>
              <a:t>topics</a:t>
            </a:r>
          </a:p>
          <a:p>
            <a:pPr lvl="1"/>
            <a:r>
              <a:rPr lang="zh-CN" altLang="en-US" sz="2000" dirty="0" smtClean="0"/>
              <a:t>导包</a:t>
            </a:r>
            <a:endParaRPr lang="en-US" altLang="zh-CN" sz="2000" dirty="0" smtClean="0"/>
          </a:p>
          <a:p>
            <a:pPr lvl="1"/>
            <a:r>
              <a:rPr lang="zh-CN" altLang="en-US" sz="2000" dirty="0" smtClean="0"/>
              <a:t>定义属性</a:t>
            </a:r>
            <a:endParaRPr lang="en-US" altLang="zh-CN" sz="2000" dirty="0"/>
          </a:p>
          <a:p>
            <a:pPr lvl="1"/>
            <a:r>
              <a:rPr lang="zh-CN" altLang="en-US" sz="2000" dirty="0" smtClean="0"/>
              <a:t>从多线程中读取消息并打印</a:t>
            </a:r>
            <a:endParaRPr lang="en-US" altLang="zh-CN" sz="2000" dirty="0" smtClean="0"/>
          </a:p>
          <a:p>
            <a:pPr marL="457200" lvl="1" indent="0">
              <a:buNone/>
            </a:pPr>
            <a:r>
              <a:rPr lang="en-US" altLang="zh-CN" sz="2000" dirty="0" smtClean="0"/>
              <a:t>// Launching the thread pool</a:t>
            </a:r>
          </a:p>
          <a:p>
            <a:pPr marL="457200" lvl="1" indent="0">
              <a:buNone/>
            </a:pPr>
            <a:r>
              <a:rPr lang="en-US" altLang="zh-CN" sz="2000" dirty="0" smtClean="0"/>
              <a:t>executor = </a:t>
            </a:r>
            <a:r>
              <a:rPr lang="en-US" altLang="zh-CN" sz="2000" dirty="0" err="1" smtClean="0"/>
              <a:t>Executors.newFixedThreadPool</a:t>
            </a:r>
            <a:r>
              <a:rPr lang="en-US" altLang="zh-CN" sz="2000" dirty="0" smtClean="0"/>
              <a:t>(</a:t>
            </a:r>
            <a:r>
              <a:rPr lang="en-US" altLang="zh-CN" sz="2000" dirty="0" err="1" smtClean="0"/>
              <a:t>threadCount</a:t>
            </a:r>
            <a:r>
              <a:rPr lang="en-US" altLang="zh-CN" sz="2000" dirty="0" smtClean="0"/>
              <a:t>);</a:t>
            </a:r>
          </a:p>
          <a:p>
            <a:pPr lvl="1"/>
            <a:r>
              <a:rPr lang="zh-CN" altLang="en-US" sz="2000" dirty="0" smtClean="0"/>
              <a:t>确保运行的是多</a:t>
            </a:r>
            <a:r>
              <a:rPr lang="en-US" altLang="zh-CN" sz="2000" dirty="0" smtClean="0"/>
              <a:t>broker</a:t>
            </a:r>
            <a:r>
              <a:rPr lang="zh-CN" altLang="en-US" sz="2000" dirty="0" smtClean="0"/>
              <a:t>集群</a:t>
            </a:r>
            <a:endParaRPr lang="en-US" altLang="zh-CN" sz="2000" dirty="0" smtClean="0"/>
          </a:p>
          <a:p>
            <a:pPr lvl="1"/>
            <a:r>
              <a:rPr lang="zh-CN" altLang="en-US" sz="2000" dirty="0" smtClean="0"/>
              <a:t>运行</a:t>
            </a:r>
            <a:endParaRPr lang="en-US" altLang="zh-CN" sz="2000" dirty="0" smtClean="0"/>
          </a:p>
          <a:p>
            <a:pPr marL="457200" lvl="1" indent="0">
              <a:buNone/>
            </a:pPr>
            <a:r>
              <a:rPr lang="en-US" altLang="zh-CN" sz="2000" dirty="0"/>
              <a:t># bin/kafka-topics.sh --zookeeper localhost:2181 --create --topic </a:t>
            </a:r>
            <a:r>
              <a:rPr lang="en-US" altLang="zh-CN" sz="2000" dirty="0" err="1"/>
              <a:t>kafkatopic</a:t>
            </a:r>
            <a:r>
              <a:rPr lang="en-US" altLang="zh-CN" sz="2000" dirty="0"/>
              <a:t> --partitions 4 --</a:t>
            </a:r>
            <a:r>
              <a:rPr lang="en-US" altLang="zh-CN" sz="2000" dirty="0" err="1"/>
              <a:t>replicationfactor</a:t>
            </a:r>
            <a:r>
              <a:rPr lang="en-US" altLang="zh-CN" sz="2000" dirty="0"/>
              <a:t> </a:t>
            </a:r>
            <a:r>
              <a:rPr lang="en-US" altLang="zh-CN" sz="2000" dirty="0" smtClean="0"/>
              <a:t>2</a:t>
            </a:r>
          </a:p>
          <a:p>
            <a:pPr marL="457200" lvl="1" indent="0">
              <a:buNone/>
            </a:pPr>
            <a:r>
              <a:rPr lang="en-US" altLang="zh-CN" sz="2000" dirty="0"/>
              <a:t># java </a:t>
            </a:r>
            <a:r>
              <a:rPr lang="en-US" altLang="zh-CN" sz="2000" dirty="0" err="1"/>
              <a:t>MultiThreadHLConsumer</a:t>
            </a:r>
            <a:r>
              <a:rPr lang="en-US" altLang="zh-CN" sz="2000" dirty="0"/>
              <a:t> </a:t>
            </a:r>
            <a:r>
              <a:rPr lang="en-US" altLang="zh-CN" sz="2000" dirty="0" err="1"/>
              <a:t>kafkatopic</a:t>
            </a:r>
            <a:r>
              <a:rPr lang="en-US" altLang="zh-CN" sz="2000" dirty="0"/>
              <a:t> </a:t>
            </a:r>
            <a:r>
              <a:rPr lang="en-US" altLang="zh-CN" sz="2000" dirty="0" smtClean="0"/>
              <a:t>4</a:t>
            </a:r>
            <a:endParaRPr lang="en-US" altLang="zh-CN" sz="2200" dirty="0"/>
          </a:p>
          <a:p>
            <a:pPr marL="457200" lvl="1" indent="0">
              <a:buNone/>
            </a:pPr>
            <a:r>
              <a:rPr lang="zh-CN" altLang="en-US" sz="2200" dirty="0" smtClean="0"/>
              <a:t>完整例子详见备注</a:t>
            </a:r>
            <a:endParaRPr lang="en-US" altLang="zh-CN" sz="2200" dirty="0" smtClean="0"/>
          </a:p>
        </p:txBody>
      </p:sp>
      <p:sp>
        <p:nvSpPr>
          <p:cNvPr id="3" name="标题 2"/>
          <p:cNvSpPr>
            <a:spLocks noGrp="1"/>
          </p:cNvSpPr>
          <p:nvPr>
            <p:ph type="title"/>
          </p:nvPr>
        </p:nvSpPr>
        <p:spPr/>
        <p:txBody>
          <a:bodyPr/>
          <a:lstStyle/>
          <a:p>
            <a:r>
              <a:rPr lang="zh-CN" altLang="en-US" dirty="0" smtClean="0"/>
              <a:t>编写消费者</a:t>
            </a:r>
            <a:endParaRPr lang="zh-CN" altLang="en-US" dirty="0"/>
          </a:p>
        </p:txBody>
      </p:sp>
    </p:spTree>
    <p:extLst>
      <p:ext uri="{BB962C8B-B14F-4D97-AF65-F5344CB8AC3E}">
        <p14:creationId xmlns:p14="http://schemas.microsoft.com/office/powerpoint/2010/main" val="1740004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smtClean="0"/>
              <a:t>Storm</a:t>
            </a:r>
          </a:p>
        </p:txBody>
      </p:sp>
      <p:sp>
        <p:nvSpPr>
          <p:cNvPr id="3" name="标题 2"/>
          <p:cNvSpPr>
            <a:spLocks noGrp="1"/>
          </p:cNvSpPr>
          <p:nvPr>
            <p:ph type="title"/>
          </p:nvPr>
        </p:nvSpPr>
        <p:spPr/>
        <p:txBody>
          <a:bodyPr/>
          <a:lstStyle/>
          <a:p>
            <a:r>
              <a:rPr lang="en-US" altLang="zh-CN" dirty="0"/>
              <a:t>Kafka Integrations</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68960"/>
            <a:ext cx="46767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628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smtClean="0"/>
              <a:t>Kafka integration with Storm</a:t>
            </a:r>
          </a:p>
          <a:p>
            <a:pPr marL="457200" lvl="1" indent="0">
              <a:buNone/>
            </a:pPr>
            <a:r>
              <a:rPr lang="en-US" altLang="zh-CN" dirty="0"/>
              <a:t>Kafka </a:t>
            </a:r>
            <a:r>
              <a:rPr lang="en-US" altLang="zh-CN" dirty="0" smtClean="0"/>
              <a:t>Spout</a:t>
            </a:r>
            <a:r>
              <a:rPr lang="zh-CN" altLang="en-US" dirty="0" smtClean="0"/>
              <a:t>可以将</a:t>
            </a:r>
            <a:r>
              <a:rPr lang="en-US" altLang="zh-CN" dirty="0" smtClean="0"/>
              <a:t>Storm</a:t>
            </a:r>
            <a:r>
              <a:rPr lang="zh-CN" altLang="en-US" dirty="0" smtClean="0"/>
              <a:t>和</a:t>
            </a:r>
            <a:r>
              <a:rPr lang="en-US" altLang="zh-CN" dirty="0" smtClean="0"/>
              <a:t>Kafka</a:t>
            </a:r>
            <a:r>
              <a:rPr lang="zh-CN" altLang="en-US" dirty="0"/>
              <a:t>整合</a:t>
            </a:r>
            <a:endParaRPr lang="en-US" altLang="zh-CN" dirty="0" smtClean="0"/>
          </a:p>
        </p:txBody>
      </p:sp>
      <p:sp>
        <p:nvSpPr>
          <p:cNvPr id="3" name="标题 2"/>
          <p:cNvSpPr>
            <a:spLocks noGrp="1"/>
          </p:cNvSpPr>
          <p:nvPr>
            <p:ph type="title"/>
          </p:nvPr>
        </p:nvSpPr>
        <p:spPr/>
        <p:txBody>
          <a:bodyPr/>
          <a:lstStyle/>
          <a:p>
            <a:r>
              <a:rPr lang="en-US" altLang="zh-CN" dirty="0"/>
              <a:t>Kafka </a:t>
            </a:r>
            <a:r>
              <a:rPr lang="en-US" altLang="zh-CN" dirty="0" smtClean="0"/>
              <a:t>Integrations</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28020"/>
            <a:ext cx="572452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75533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Kafka </a:t>
            </a:r>
            <a:r>
              <a:rPr lang="en-US" altLang="zh-CN" sz="2800" dirty="0" smtClean="0"/>
              <a:t>Spout</a:t>
            </a:r>
          </a:p>
          <a:p>
            <a:pPr marL="457200" lvl="1" indent="0">
              <a:buNone/>
            </a:pPr>
            <a:r>
              <a:rPr lang="zh-CN" altLang="en-US" sz="2400" dirty="0" smtClean="0"/>
              <a:t>源码地址：</a:t>
            </a:r>
            <a:endParaRPr lang="en-US" altLang="zh-CN" sz="2400" dirty="0" smtClean="0"/>
          </a:p>
          <a:p>
            <a:pPr marL="457200" lvl="1" indent="0">
              <a:buNone/>
            </a:pPr>
            <a:r>
              <a:rPr lang="en-US" altLang="zh-CN" sz="1800" dirty="0" smtClean="0"/>
              <a:t>https://github.com/nathanmarz/storm-contrib/tree/master/storm-kafka</a:t>
            </a:r>
          </a:p>
          <a:p>
            <a:pPr marL="457200" lvl="1" indent="0">
              <a:buNone/>
            </a:pPr>
            <a:endParaRPr lang="en-US" altLang="zh-CN" sz="1800" dirty="0" smtClean="0"/>
          </a:p>
          <a:p>
            <a:pPr marL="457200" lvl="1" indent="0">
              <a:buNone/>
            </a:pPr>
            <a:r>
              <a:rPr lang="zh-CN" altLang="en-US" sz="2400" dirty="0" smtClean="0"/>
              <a:t>需要定义以下参数：</a:t>
            </a:r>
            <a:endParaRPr lang="en-US" altLang="zh-CN" sz="2400" dirty="0" smtClean="0"/>
          </a:p>
          <a:p>
            <a:pPr lvl="1"/>
            <a:r>
              <a:rPr lang="en-US" altLang="zh-CN" sz="2400" dirty="0" smtClean="0"/>
              <a:t>Kafka brokers</a:t>
            </a:r>
            <a:r>
              <a:rPr lang="zh-CN" altLang="en-US" sz="2400" dirty="0" smtClean="0"/>
              <a:t>列表</a:t>
            </a:r>
            <a:endParaRPr lang="en-US" altLang="zh-CN" sz="2400" dirty="0" smtClean="0"/>
          </a:p>
          <a:p>
            <a:pPr lvl="1"/>
            <a:r>
              <a:rPr lang="zh-CN" altLang="en-US" sz="2400" dirty="0" smtClean="0"/>
              <a:t>每个主机的分区数</a:t>
            </a:r>
            <a:endParaRPr lang="en-US" altLang="zh-CN" sz="2400" dirty="0" smtClean="0"/>
          </a:p>
          <a:p>
            <a:pPr lvl="1"/>
            <a:r>
              <a:rPr lang="en-US" altLang="zh-CN" sz="2400" dirty="0" smtClean="0"/>
              <a:t>Topic</a:t>
            </a:r>
            <a:r>
              <a:rPr lang="zh-CN" altLang="en-US" sz="2400" dirty="0" smtClean="0"/>
              <a:t>名字</a:t>
            </a:r>
            <a:endParaRPr lang="en-US" altLang="zh-CN" sz="2400" dirty="0"/>
          </a:p>
          <a:p>
            <a:pPr lvl="1"/>
            <a:r>
              <a:rPr lang="zh-CN" altLang="en-US" sz="2400" dirty="0" smtClean="0"/>
              <a:t>在</a:t>
            </a:r>
            <a:r>
              <a:rPr lang="en-US" altLang="zh-CN" sz="2400" dirty="0" smtClean="0"/>
              <a:t>Zookeeper</a:t>
            </a:r>
            <a:r>
              <a:rPr lang="zh-CN" altLang="en-US" sz="2400" dirty="0" smtClean="0"/>
              <a:t>的根路径</a:t>
            </a:r>
            <a:endParaRPr lang="en-US" altLang="zh-CN" sz="2400" dirty="0" smtClean="0"/>
          </a:p>
          <a:p>
            <a:pPr lvl="1"/>
            <a:r>
              <a:rPr lang="en-US" altLang="zh-CN" sz="2400" dirty="0"/>
              <a:t>ID</a:t>
            </a:r>
            <a:endParaRPr lang="en-US" altLang="zh-CN" sz="2400" dirty="0" smtClean="0"/>
          </a:p>
        </p:txBody>
      </p:sp>
      <p:sp>
        <p:nvSpPr>
          <p:cNvPr id="3" name="标题 2"/>
          <p:cNvSpPr>
            <a:spLocks noGrp="1"/>
          </p:cNvSpPr>
          <p:nvPr>
            <p:ph type="title"/>
          </p:nvPr>
        </p:nvSpPr>
        <p:spPr/>
        <p:txBody>
          <a:bodyPr/>
          <a:lstStyle/>
          <a:p>
            <a:r>
              <a:rPr lang="en-US" altLang="zh-CN" dirty="0"/>
              <a:t>Kafka Integrations</a:t>
            </a:r>
            <a:endParaRPr lang="zh-CN" altLang="en-US" dirty="0"/>
          </a:p>
        </p:txBody>
      </p:sp>
    </p:spTree>
    <p:extLst>
      <p:ext uri="{BB962C8B-B14F-4D97-AF65-F5344CB8AC3E}">
        <p14:creationId xmlns:p14="http://schemas.microsoft.com/office/powerpoint/2010/main" val="419538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Kafka </a:t>
            </a:r>
            <a:r>
              <a:rPr lang="en-US" altLang="zh-CN" sz="2800" dirty="0" smtClean="0"/>
              <a:t>Spout</a:t>
            </a:r>
          </a:p>
          <a:p>
            <a:pPr marL="457200" lvl="1" indent="0">
              <a:buNone/>
            </a:pPr>
            <a:r>
              <a:rPr lang="zh-CN" altLang="en-US" sz="2400" dirty="0" smtClean="0"/>
              <a:t>例：</a:t>
            </a:r>
            <a:endParaRPr lang="en-US" altLang="zh-CN" sz="2400" dirty="0" smtClean="0"/>
          </a:p>
          <a:p>
            <a:pPr marL="457200" lvl="1" indent="0">
              <a:buNone/>
            </a:pPr>
            <a:r>
              <a:rPr lang="en-US" altLang="zh-CN" sz="2200" dirty="0" err="1"/>
              <a:t>SpoutConfig</a:t>
            </a:r>
            <a:r>
              <a:rPr lang="en-US" altLang="zh-CN" sz="2200" dirty="0"/>
              <a:t> </a:t>
            </a:r>
            <a:r>
              <a:rPr lang="en-US" altLang="zh-CN" sz="2200" dirty="0" err="1"/>
              <a:t>spoutConfig</a:t>
            </a:r>
            <a:r>
              <a:rPr lang="en-US" altLang="zh-CN" sz="2200" dirty="0"/>
              <a:t> = new </a:t>
            </a:r>
            <a:r>
              <a:rPr lang="en-US" altLang="zh-CN" sz="2200" dirty="0" err="1"/>
              <a:t>SpoutConfig</a:t>
            </a:r>
            <a:r>
              <a:rPr lang="en-US" altLang="zh-CN" sz="2200" dirty="0"/>
              <a:t>(</a:t>
            </a:r>
          </a:p>
          <a:p>
            <a:pPr marL="457200" lvl="1" indent="0">
              <a:buNone/>
            </a:pPr>
            <a:r>
              <a:rPr lang="en-US" altLang="zh-CN" sz="2200" dirty="0" err="1"/>
              <a:t>ImmutableList.of</a:t>
            </a:r>
            <a:r>
              <a:rPr lang="en-US" altLang="zh-CN" sz="2200" dirty="0"/>
              <a:t>("localhost:9092", "localhost:9093"),</a:t>
            </a:r>
          </a:p>
          <a:p>
            <a:pPr marL="457200" lvl="1" indent="0">
              <a:buNone/>
            </a:pPr>
            <a:r>
              <a:rPr lang="en-US" altLang="zh-CN" sz="2200" dirty="0"/>
              <a:t>2,</a:t>
            </a:r>
          </a:p>
          <a:p>
            <a:pPr marL="457200" lvl="1" indent="0">
              <a:buNone/>
            </a:pPr>
            <a:r>
              <a:rPr lang="en-US" altLang="zh-CN" sz="2200" dirty="0"/>
              <a:t>" </a:t>
            </a:r>
            <a:r>
              <a:rPr lang="en-US" altLang="zh-CN" sz="2200" dirty="0" err="1"/>
              <a:t>othertopic</a:t>
            </a:r>
            <a:r>
              <a:rPr lang="en-US" altLang="zh-CN" sz="2200" dirty="0"/>
              <a:t>",</a:t>
            </a:r>
          </a:p>
          <a:p>
            <a:pPr marL="457200" lvl="1" indent="0">
              <a:buNone/>
            </a:pPr>
            <a:r>
              <a:rPr lang="en-US" altLang="zh-CN" sz="2200" dirty="0"/>
              <a:t>"/</a:t>
            </a:r>
            <a:r>
              <a:rPr lang="en-US" altLang="zh-CN" sz="2200" dirty="0" err="1"/>
              <a:t>kafkastorm</a:t>
            </a:r>
            <a:r>
              <a:rPr lang="en-US" altLang="zh-CN" sz="2200" dirty="0"/>
              <a:t>",</a:t>
            </a:r>
          </a:p>
          <a:p>
            <a:pPr marL="457200" lvl="1" indent="0">
              <a:buNone/>
            </a:pPr>
            <a:r>
              <a:rPr lang="en-US" altLang="zh-CN" sz="2200" dirty="0"/>
              <a:t>"</a:t>
            </a:r>
            <a:r>
              <a:rPr lang="en-US" altLang="zh-CN" sz="2200" dirty="0" err="1"/>
              <a:t>consumID</a:t>
            </a:r>
            <a:r>
              <a:rPr lang="en-US" altLang="zh-CN" sz="2200" dirty="0"/>
              <a:t>");</a:t>
            </a:r>
          </a:p>
          <a:p>
            <a:pPr marL="457200" lvl="1" indent="0">
              <a:buNone/>
            </a:pPr>
            <a:r>
              <a:rPr lang="en-US" altLang="zh-CN" sz="2200" dirty="0" err="1"/>
              <a:t>KafkaSpout</a:t>
            </a:r>
            <a:r>
              <a:rPr lang="en-US" altLang="zh-CN" sz="2200" dirty="0"/>
              <a:t> </a:t>
            </a:r>
            <a:r>
              <a:rPr lang="en-US" altLang="zh-CN" sz="2200" dirty="0" err="1"/>
              <a:t>kafkaSpout</a:t>
            </a:r>
            <a:r>
              <a:rPr lang="en-US" altLang="zh-CN" sz="2200" dirty="0"/>
              <a:t> = new </a:t>
            </a:r>
            <a:r>
              <a:rPr lang="en-US" altLang="zh-CN" sz="2200" dirty="0" err="1"/>
              <a:t>KafkaSpout</a:t>
            </a:r>
            <a:r>
              <a:rPr lang="en-US" altLang="zh-CN" sz="2200" dirty="0"/>
              <a:t>(</a:t>
            </a:r>
            <a:r>
              <a:rPr lang="en-US" altLang="zh-CN" sz="2200" dirty="0" err="1"/>
              <a:t>spoutConfig</a:t>
            </a:r>
            <a:r>
              <a:rPr lang="en-US" altLang="zh-CN" sz="2200" dirty="0"/>
              <a:t>);</a:t>
            </a:r>
            <a:endParaRPr lang="en-US" altLang="zh-CN" sz="2200" dirty="0" smtClean="0"/>
          </a:p>
        </p:txBody>
      </p:sp>
      <p:sp>
        <p:nvSpPr>
          <p:cNvPr id="3" name="标题 2"/>
          <p:cNvSpPr>
            <a:spLocks noGrp="1"/>
          </p:cNvSpPr>
          <p:nvPr>
            <p:ph type="title"/>
          </p:nvPr>
        </p:nvSpPr>
        <p:spPr/>
        <p:txBody>
          <a:bodyPr/>
          <a:lstStyle/>
          <a:p>
            <a:r>
              <a:rPr lang="en-US" altLang="zh-CN" dirty="0"/>
              <a:t>Kafka Integrations</a:t>
            </a:r>
            <a:endParaRPr lang="zh-CN" altLang="en-US" dirty="0"/>
          </a:p>
        </p:txBody>
      </p:sp>
    </p:spTree>
    <p:extLst>
      <p:ext uri="{BB962C8B-B14F-4D97-AF65-F5344CB8AC3E}">
        <p14:creationId xmlns:p14="http://schemas.microsoft.com/office/powerpoint/2010/main" val="1968044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smtClean="0"/>
              <a:t>Hadoop</a:t>
            </a:r>
          </a:p>
          <a:p>
            <a:endParaRPr lang="zh-CN" altLang="en-US" dirty="0"/>
          </a:p>
        </p:txBody>
      </p:sp>
      <p:sp>
        <p:nvSpPr>
          <p:cNvPr id="3" name="标题 2"/>
          <p:cNvSpPr>
            <a:spLocks noGrp="1"/>
          </p:cNvSpPr>
          <p:nvPr>
            <p:ph type="title"/>
          </p:nvPr>
        </p:nvSpPr>
        <p:spPr/>
        <p:txBody>
          <a:bodyPr/>
          <a:lstStyle/>
          <a:p>
            <a:r>
              <a:rPr lang="en-US" altLang="zh-CN" dirty="0"/>
              <a:t>Kafka Integrations</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2"/>
            <a:ext cx="31623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22800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Hadoop producer</a:t>
            </a:r>
            <a:endParaRPr lang="zh-CN" altLang="en-US" sz="2800" dirty="0"/>
          </a:p>
        </p:txBody>
      </p:sp>
      <p:sp>
        <p:nvSpPr>
          <p:cNvPr id="3" name="标题 2"/>
          <p:cNvSpPr>
            <a:spLocks noGrp="1"/>
          </p:cNvSpPr>
          <p:nvPr>
            <p:ph type="title"/>
          </p:nvPr>
        </p:nvSpPr>
        <p:spPr/>
        <p:txBody>
          <a:bodyPr/>
          <a:lstStyle/>
          <a:p>
            <a:r>
              <a:rPr lang="en-US" altLang="zh-CN" dirty="0"/>
              <a:t>Kafka Integrations</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428625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137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Hadoop </a:t>
            </a:r>
            <a:r>
              <a:rPr lang="en-US" altLang="zh-CN" sz="2800" dirty="0" smtClean="0"/>
              <a:t>producer</a:t>
            </a:r>
          </a:p>
          <a:p>
            <a:pPr marL="457200" lvl="1" indent="0">
              <a:buNone/>
            </a:pPr>
            <a:r>
              <a:rPr lang="zh-CN" altLang="en-US" sz="2400" dirty="0" smtClean="0"/>
              <a:t>连接到一个</a:t>
            </a:r>
            <a:r>
              <a:rPr lang="en-US" altLang="zh-CN" sz="2400" dirty="0" smtClean="0"/>
              <a:t>Kafka broker</a:t>
            </a:r>
            <a:r>
              <a:rPr lang="zh-CN" altLang="en-US" sz="2400" dirty="0" smtClean="0"/>
              <a:t>，</a:t>
            </a:r>
            <a:r>
              <a:rPr lang="en-US" altLang="zh-CN" sz="2400" dirty="0" smtClean="0"/>
              <a:t>URIs</a:t>
            </a:r>
            <a:r>
              <a:rPr lang="zh-CN" altLang="en-US" sz="2400" dirty="0" smtClean="0"/>
              <a:t>：</a:t>
            </a:r>
            <a:endParaRPr lang="en-US" altLang="zh-CN" sz="2400" dirty="0" smtClean="0"/>
          </a:p>
          <a:p>
            <a:pPr marL="457200" lvl="1" indent="0">
              <a:buNone/>
            </a:pPr>
            <a:r>
              <a:rPr lang="en-US" altLang="zh-CN" sz="2200" dirty="0"/>
              <a:t>kafka://&lt;kafka-broker&gt;/&lt;kafka-topic</a:t>
            </a:r>
            <a:r>
              <a:rPr lang="en-US" altLang="zh-CN" sz="2200" dirty="0" smtClean="0"/>
              <a:t>&gt;</a:t>
            </a:r>
          </a:p>
          <a:p>
            <a:pPr marL="457200" lvl="1" indent="0">
              <a:buNone/>
            </a:pPr>
            <a:endParaRPr lang="en-US" altLang="zh-CN" sz="2200" dirty="0" smtClean="0"/>
          </a:p>
          <a:p>
            <a:pPr marL="457200" lvl="1" indent="0">
              <a:buNone/>
            </a:pPr>
            <a:r>
              <a:rPr lang="en-US" altLang="zh-CN" sz="2200" dirty="0" smtClean="0"/>
              <a:t>Hadoop</a:t>
            </a:r>
            <a:r>
              <a:rPr lang="zh-CN" altLang="en-US" sz="2200" dirty="0"/>
              <a:t> </a:t>
            </a:r>
            <a:r>
              <a:rPr lang="en-US" altLang="zh-CN" sz="2200" dirty="0" smtClean="0"/>
              <a:t>producer</a:t>
            </a:r>
            <a:r>
              <a:rPr lang="zh-CN" altLang="en-US" sz="2200" dirty="0" smtClean="0"/>
              <a:t>提供了两种从</a:t>
            </a:r>
            <a:r>
              <a:rPr lang="en-US" altLang="zh-CN" sz="2200" dirty="0" smtClean="0"/>
              <a:t>Hadoop</a:t>
            </a:r>
            <a:r>
              <a:rPr lang="zh-CN" altLang="en-US" sz="2200" dirty="0" smtClean="0"/>
              <a:t>中读取数据的方法：</a:t>
            </a:r>
            <a:endParaRPr lang="en-US" altLang="zh-CN" sz="2200" dirty="0" smtClean="0"/>
          </a:p>
          <a:p>
            <a:pPr lvl="1"/>
            <a:r>
              <a:rPr lang="zh-CN" altLang="en-US" sz="2200" dirty="0" smtClean="0"/>
              <a:t>使用</a:t>
            </a:r>
            <a:r>
              <a:rPr lang="en-US" altLang="zh-CN" sz="2200" dirty="0" smtClean="0"/>
              <a:t>Pig</a:t>
            </a:r>
            <a:r>
              <a:rPr lang="zh-CN" altLang="en-US" sz="2200" dirty="0" smtClean="0"/>
              <a:t>脚本，写入数据到</a:t>
            </a:r>
            <a:r>
              <a:rPr lang="en-US" altLang="zh-CN" sz="2200" dirty="0" smtClean="0"/>
              <a:t>Avro format</a:t>
            </a:r>
          </a:p>
          <a:p>
            <a:pPr marL="914400" lvl="2" indent="0">
              <a:buNone/>
            </a:pPr>
            <a:r>
              <a:rPr lang="en-US" altLang="zh-CN" sz="2000" dirty="0" err="1"/>
              <a:t>AvroKafkaStorage</a:t>
            </a:r>
            <a:endParaRPr lang="en-US" altLang="zh-CN" sz="2000" dirty="0" smtClean="0"/>
          </a:p>
          <a:p>
            <a:pPr lvl="1"/>
            <a:r>
              <a:rPr lang="zh-CN" altLang="en-US" sz="2200" dirty="0" smtClean="0"/>
              <a:t>使用</a:t>
            </a:r>
            <a:r>
              <a:rPr lang="en-US" altLang="zh-CN" sz="2200" dirty="0" smtClean="0"/>
              <a:t>Kafka </a:t>
            </a:r>
            <a:r>
              <a:rPr lang="en-US" altLang="zh-CN" sz="2200" dirty="0" err="1" smtClean="0"/>
              <a:t>OutputFormat</a:t>
            </a:r>
            <a:endParaRPr lang="en-US" altLang="zh-CN" sz="2200" dirty="0" smtClean="0"/>
          </a:p>
          <a:p>
            <a:pPr marL="914400" lvl="2" indent="0">
              <a:buNone/>
            </a:pPr>
            <a:r>
              <a:rPr lang="en-US" altLang="zh-CN" sz="2000" dirty="0" err="1"/>
              <a:t>KafkaRecordWriter</a:t>
            </a:r>
            <a:endParaRPr lang="en-US" altLang="zh-CN" sz="2000" dirty="0"/>
          </a:p>
          <a:p>
            <a:pPr marL="457200" lvl="1" indent="0">
              <a:buNone/>
            </a:pPr>
            <a:endParaRPr lang="zh-CN" altLang="en-US" sz="2200" dirty="0"/>
          </a:p>
        </p:txBody>
      </p:sp>
      <p:sp>
        <p:nvSpPr>
          <p:cNvPr id="3" name="标题 2"/>
          <p:cNvSpPr>
            <a:spLocks noGrp="1"/>
          </p:cNvSpPr>
          <p:nvPr>
            <p:ph type="title"/>
          </p:nvPr>
        </p:nvSpPr>
        <p:spPr/>
        <p:txBody>
          <a:bodyPr/>
          <a:lstStyle/>
          <a:p>
            <a:r>
              <a:rPr lang="en-US" altLang="zh-CN" dirty="0"/>
              <a:t>Kafka Integrations</a:t>
            </a:r>
            <a:endParaRPr lang="zh-CN" altLang="en-US" dirty="0"/>
          </a:p>
        </p:txBody>
      </p:sp>
    </p:spTree>
    <p:extLst>
      <p:ext uri="{BB962C8B-B14F-4D97-AF65-F5344CB8AC3E}">
        <p14:creationId xmlns:p14="http://schemas.microsoft.com/office/powerpoint/2010/main" val="85602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Topic</a:t>
            </a:r>
            <a:br>
              <a:rPr lang="en-US" altLang="zh-CN" sz="2800" smtClean="0">
                <a:latin typeface="+mj-lt"/>
              </a:rPr>
            </a:br>
            <a:r>
              <a:rPr lang="en-US" altLang="zh-CN" sz="2400" smtClean="0">
                <a:latin typeface="+mj-lt"/>
              </a:rPr>
              <a:t>consumer</a:t>
            </a:r>
            <a:r>
              <a:rPr lang="zh-CN" altLang="en-US" sz="2400" smtClean="0">
                <a:latin typeface="+mj-lt"/>
              </a:rPr>
              <a:t>来去自由，对别人没有任何影响。</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分区机制使得</a:t>
            </a:r>
            <a:r>
              <a:rPr lang="en-US" altLang="zh-CN" sz="2400" smtClean="0">
                <a:latin typeface="+mj-lt"/>
              </a:rPr>
              <a:t>log</a:t>
            </a:r>
            <a:r>
              <a:rPr lang="zh-CN" altLang="en-US" sz="2400" smtClean="0">
                <a:latin typeface="+mj-lt"/>
              </a:rPr>
              <a:t>超过单个</a:t>
            </a:r>
            <a:r>
              <a:rPr lang="en-US" altLang="zh-CN" sz="2400" smtClean="0">
                <a:latin typeface="+mj-lt"/>
              </a:rPr>
              <a:t>server</a:t>
            </a:r>
            <a:r>
              <a:rPr lang="zh-CN" altLang="en-US" sz="2400" smtClean="0">
                <a:latin typeface="+mj-lt"/>
              </a:rPr>
              <a:t>的容量，单纯一个分区必须符合所在</a:t>
            </a:r>
            <a:r>
              <a:rPr lang="en-US" altLang="zh-CN" sz="2400" smtClean="0">
                <a:latin typeface="+mj-lt"/>
              </a:rPr>
              <a:t>server</a:t>
            </a:r>
            <a:r>
              <a:rPr lang="zh-CN" altLang="en-US" sz="2400" smtClean="0">
                <a:latin typeface="+mj-lt"/>
              </a:rPr>
              <a:t>的容量，但往往一个主题可以有多个分区。</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分区用于并行单元的处理。</a:t>
            </a:r>
            <a:endParaRPr lang="en-US" altLang="zh-CN" sz="24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spTree>
    <p:extLst>
      <p:ext uri="{BB962C8B-B14F-4D97-AF65-F5344CB8AC3E}">
        <p14:creationId xmlns:p14="http://schemas.microsoft.com/office/powerpoint/2010/main" val="2710071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Hadoop consumer</a:t>
            </a:r>
            <a:endParaRPr lang="zh-CN" altLang="en-US" sz="2800" dirty="0"/>
          </a:p>
        </p:txBody>
      </p:sp>
      <p:sp>
        <p:nvSpPr>
          <p:cNvPr id="3" name="标题 2"/>
          <p:cNvSpPr>
            <a:spLocks noGrp="1"/>
          </p:cNvSpPr>
          <p:nvPr>
            <p:ph type="title"/>
          </p:nvPr>
        </p:nvSpPr>
        <p:spPr/>
        <p:txBody>
          <a:bodyPr/>
          <a:lstStyle/>
          <a:p>
            <a:r>
              <a:rPr lang="en-US" altLang="zh-CN" dirty="0"/>
              <a:t>Kafka Integrations</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36912"/>
            <a:ext cx="384810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4536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Kafka topic </a:t>
            </a:r>
            <a:r>
              <a:rPr lang="en-US" altLang="zh-CN" sz="2800" dirty="0" smtClean="0"/>
              <a:t>tools</a:t>
            </a:r>
          </a:p>
          <a:p>
            <a:pPr lvl="1"/>
            <a:r>
              <a:rPr lang="zh-CN" altLang="en-US" sz="2400" dirty="0" smtClean="0"/>
              <a:t>设置分区</a:t>
            </a:r>
            <a:endParaRPr lang="en-US" altLang="zh-CN" sz="2400" dirty="0" smtClean="0"/>
          </a:p>
          <a:p>
            <a:pPr marL="914400" lvl="2" indent="0">
              <a:buNone/>
            </a:pPr>
            <a:r>
              <a:rPr lang="en-US" altLang="zh-CN" sz="2000" dirty="0"/>
              <a:t># bin/kafka-create-topic.sh --zookeeper localhost:2181 --replica 3 --partition 2 --topic </a:t>
            </a:r>
            <a:r>
              <a:rPr lang="en-US" altLang="zh-CN" sz="2000" dirty="0" err="1" smtClean="0"/>
              <a:t>kafkatopic</a:t>
            </a:r>
            <a:endParaRPr lang="en-US" altLang="zh-CN" sz="2000" dirty="0" smtClean="0"/>
          </a:p>
        </p:txBody>
      </p:sp>
      <p:sp>
        <p:nvSpPr>
          <p:cNvPr id="3" name="标题 2"/>
          <p:cNvSpPr>
            <a:spLocks noGrp="1"/>
          </p:cNvSpPr>
          <p:nvPr>
            <p:ph type="title"/>
          </p:nvPr>
        </p:nvSpPr>
        <p:spPr/>
        <p:txBody>
          <a:bodyPr/>
          <a:lstStyle/>
          <a:p>
            <a:r>
              <a:rPr lang="en-US" altLang="zh-CN" dirty="0" smtClean="0"/>
              <a:t>Kafka</a:t>
            </a:r>
            <a:r>
              <a:rPr lang="zh-CN" altLang="en-US" dirty="0" smtClean="0"/>
              <a:t>工具</a:t>
            </a:r>
            <a:endParaRPr lang="zh-CN" altLang="en-US" dirty="0"/>
          </a:p>
        </p:txBody>
      </p:sp>
    </p:spTree>
    <p:extLst>
      <p:ext uri="{BB962C8B-B14F-4D97-AF65-F5344CB8AC3E}">
        <p14:creationId xmlns:p14="http://schemas.microsoft.com/office/powerpoint/2010/main" val="18992442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Kafka topic </a:t>
            </a:r>
            <a:r>
              <a:rPr lang="en-US" altLang="zh-CN" sz="2800" dirty="0" smtClean="0"/>
              <a:t>tools</a:t>
            </a:r>
            <a:endParaRPr lang="en-US" altLang="zh-CN" sz="2000" dirty="0" smtClean="0"/>
          </a:p>
          <a:p>
            <a:pPr lvl="1"/>
            <a:r>
              <a:rPr lang="zh-CN" altLang="en-US" sz="2400" dirty="0" smtClean="0"/>
              <a:t>查看分区</a:t>
            </a:r>
            <a:endParaRPr lang="en-US" altLang="zh-CN" sz="2400" dirty="0" smtClean="0"/>
          </a:p>
          <a:p>
            <a:pPr marL="914400" lvl="2" indent="0">
              <a:buNone/>
            </a:pPr>
            <a:r>
              <a:rPr lang="en-US" altLang="zh-CN" sz="2000" dirty="0"/>
              <a:t>#bin/kafka-list-topic.sh --zookeeper </a:t>
            </a:r>
            <a:r>
              <a:rPr lang="en-US" altLang="zh-CN" sz="2000" dirty="0" smtClean="0"/>
              <a:t>localhost:2181</a:t>
            </a:r>
            <a:endParaRPr lang="zh-CN" altLang="en-US" sz="2000" dirty="0"/>
          </a:p>
        </p:txBody>
      </p:sp>
      <p:sp>
        <p:nvSpPr>
          <p:cNvPr id="3" name="标题 2"/>
          <p:cNvSpPr>
            <a:spLocks noGrp="1"/>
          </p:cNvSpPr>
          <p:nvPr>
            <p:ph type="title"/>
          </p:nvPr>
        </p:nvSpPr>
        <p:spPr/>
        <p:txBody>
          <a:bodyPr/>
          <a:lstStyle/>
          <a:p>
            <a:r>
              <a:rPr lang="en-US" altLang="zh-CN" dirty="0" smtClean="0"/>
              <a:t>Kafka</a:t>
            </a:r>
            <a:r>
              <a:rPr lang="zh-CN" altLang="en-US" dirty="0" smtClean="0"/>
              <a:t>工具</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12976"/>
            <a:ext cx="87153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7361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a:t>Kafka replication </a:t>
            </a:r>
            <a:r>
              <a:rPr lang="en-US" altLang="zh-CN" sz="2800" dirty="0" smtClean="0"/>
              <a:t>tools</a:t>
            </a:r>
          </a:p>
          <a:p>
            <a:pPr marL="457200" lvl="1" indent="0">
              <a:buNone/>
            </a:pPr>
            <a:r>
              <a:rPr lang="en-US" altLang="zh-CN" sz="2400" dirty="0" smtClean="0"/>
              <a:t>Kafka</a:t>
            </a:r>
            <a:r>
              <a:rPr lang="zh-CN" altLang="en-US" sz="2400" dirty="0" smtClean="0"/>
              <a:t>提供了控制</a:t>
            </a:r>
            <a:r>
              <a:rPr lang="en-US" altLang="zh-CN" sz="2400" dirty="0" err="1" smtClean="0"/>
              <a:t>borkers</a:t>
            </a:r>
            <a:r>
              <a:rPr lang="zh-CN" altLang="en-US" sz="2400" dirty="0" smtClean="0"/>
              <a:t>关闭的工具，当一个</a:t>
            </a:r>
            <a:r>
              <a:rPr lang="en-US" altLang="zh-CN" sz="2400" dirty="0" smtClean="0"/>
              <a:t>broker lead</a:t>
            </a:r>
            <a:r>
              <a:rPr lang="zh-CN" altLang="en-US" sz="2400" dirty="0" smtClean="0"/>
              <a:t>关闭时，这个工具会同步将</a:t>
            </a:r>
            <a:r>
              <a:rPr lang="en-US" altLang="zh-CN" sz="2400" dirty="0" smtClean="0"/>
              <a:t>leader</a:t>
            </a:r>
            <a:r>
              <a:rPr lang="zh-CN" altLang="en-US" sz="2400" dirty="0" smtClean="0"/>
              <a:t>转化到另一个</a:t>
            </a:r>
            <a:r>
              <a:rPr lang="en-US" altLang="zh-CN" sz="2400" dirty="0" smtClean="0"/>
              <a:t>broker</a:t>
            </a:r>
            <a:r>
              <a:rPr lang="zh-CN" altLang="en-US" sz="2400" dirty="0" smtClean="0"/>
              <a:t>中。</a:t>
            </a:r>
            <a:endParaRPr lang="en-US" altLang="zh-CN" sz="2400" dirty="0" smtClean="0"/>
          </a:p>
          <a:p>
            <a:pPr marL="457200" lvl="1" indent="0">
              <a:buNone/>
            </a:pPr>
            <a:r>
              <a:rPr lang="en-US" altLang="zh-CN" sz="2000" dirty="0"/>
              <a:t># bin/kafka-preferred-replica-election.sh --zookeeper &lt;</a:t>
            </a:r>
            <a:r>
              <a:rPr lang="en-US" altLang="zh-CN" sz="2000" dirty="0" err="1"/>
              <a:t>zookeeper_host:port</a:t>
            </a:r>
            <a:r>
              <a:rPr lang="en-US" altLang="zh-CN" sz="2000" dirty="0"/>
              <a:t>/namespace&gt;</a:t>
            </a:r>
            <a:endParaRPr lang="zh-CN" altLang="en-US" sz="2000" dirty="0"/>
          </a:p>
        </p:txBody>
      </p:sp>
      <p:sp>
        <p:nvSpPr>
          <p:cNvPr id="3" name="标题 2"/>
          <p:cNvSpPr>
            <a:spLocks noGrp="1"/>
          </p:cNvSpPr>
          <p:nvPr>
            <p:ph type="title"/>
          </p:nvPr>
        </p:nvSpPr>
        <p:spPr/>
        <p:txBody>
          <a:bodyPr/>
          <a:lstStyle/>
          <a:p>
            <a:r>
              <a:rPr lang="en-US" altLang="zh-CN" dirty="0" smtClean="0"/>
              <a:t>Kafka</a:t>
            </a:r>
            <a:r>
              <a:rPr lang="zh-CN" altLang="en-US" dirty="0" smtClean="0"/>
              <a:t>工具</a:t>
            </a:r>
            <a:endParaRPr lang="zh-CN" altLang="en-US" dirty="0"/>
          </a:p>
        </p:txBody>
      </p:sp>
    </p:spTree>
    <p:extLst>
      <p:ext uri="{BB962C8B-B14F-4D97-AF65-F5344CB8AC3E}">
        <p14:creationId xmlns:p14="http://schemas.microsoft.com/office/powerpoint/2010/main" val="2661252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19723" y="1941537"/>
            <a:ext cx="8128741" cy="4367783"/>
          </a:xfrm>
        </p:spPr>
        <p:txBody>
          <a:bodyPr/>
          <a:lstStyle/>
          <a:p>
            <a:r>
              <a:rPr lang="zh-CN" altLang="en-US" sz="2600" dirty="0" smtClean="0"/>
              <a:t>其他的集成工具</a:t>
            </a:r>
            <a:endParaRPr lang="en-US" altLang="zh-CN" sz="2600" dirty="0" smtClean="0"/>
          </a:p>
          <a:p>
            <a:pPr lvl="1"/>
            <a:r>
              <a:rPr lang="en-US" altLang="zh-CN" sz="2000" dirty="0" smtClean="0"/>
              <a:t>Kafka</a:t>
            </a:r>
            <a:r>
              <a:rPr lang="zh-CN" altLang="en-US" sz="2000" dirty="0" smtClean="0"/>
              <a:t>集成</a:t>
            </a:r>
            <a:r>
              <a:rPr lang="en-US" altLang="zh-CN" sz="2000" dirty="0" smtClean="0"/>
              <a:t>HDFS</a:t>
            </a:r>
          </a:p>
          <a:p>
            <a:pPr marL="914400" lvl="2" indent="0">
              <a:buNone/>
            </a:pPr>
            <a:r>
              <a:rPr lang="en-US" altLang="zh-CN" sz="2000" dirty="0"/>
              <a:t>https://</a:t>
            </a:r>
            <a:r>
              <a:rPr lang="en-US" altLang="zh-CN" sz="2000" dirty="0" smtClean="0"/>
              <a:t>github.com/linkedin/camus</a:t>
            </a:r>
            <a:endParaRPr lang="en-US" altLang="zh-CN" sz="2000" dirty="0"/>
          </a:p>
          <a:p>
            <a:pPr lvl="1"/>
            <a:r>
              <a:rPr lang="en-US" altLang="zh-CN" sz="2000" dirty="0" err="1"/>
              <a:t>ZooKeeper</a:t>
            </a:r>
            <a:r>
              <a:rPr lang="en-US" altLang="zh-CN" sz="2000" dirty="0"/>
              <a:t> on </a:t>
            </a:r>
            <a:r>
              <a:rPr lang="en-US" altLang="zh-CN" sz="2000" dirty="0" smtClean="0"/>
              <a:t>Amazon</a:t>
            </a:r>
          </a:p>
          <a:p>
            <a:pPr marL="914400" lvl="2" indent="0">
              <a:buNone/>
            </a:pPr>
            <a:r>
              <a:rPr lang="en-US" altLang="zh-CN" sz="2000" dirty="0"/>
              <a:t>https://github.com/nathanmarz/kafka-deploy</a:t>
            </a:r>
            <a:endParaRPr lang="en-US" altLang="zh-CN" sz="2000" dirty="0" smtClean="0"/>
          </a:p>
          <a:p>
            <a:pPr lvl="1"/>
            <a:r>
              <a:rPr lang="en-US" altLang="zh-CN" sz="2000" dirty="0"/>
              <a:t>Logging </a:t>
            </a:r>
            <a:r>
              <a:rPr lang="en-US" altLang="zh-CN" sz="2000" dirty="0" smtClean="0"/>
              <a:t>utility</a:t>
            </a:r>
          </a:p>
          <a:p>
            <a:pPr marL="914400" lvl="2" indent="0">
              <a:buNone/>
            </a:pPr>
            <a:r>
              <a:rPr lang="en-US" altLang="zh-CN" sz="2000" dirty="0"/>
              <a:t>https://github.com/leandrosilva/klogd2</a:t>
            </a:r>
            <a:endParaRPr lang="en-US" altLang="zh-CN" sz="2000" dirty="0" smtClean="0"/>
          </a:p>
          <a:p>
            <a:pPr lvl="1"/>
            <a:r>
              <a:rPr lang="en-US" altLang="zh-CN" sz="2000" dirty="0"/>
              <a:t>REST service for Mozilla </a:t>
            </a:r>
            <a:r>
              <a:rPr lang="en-US" altLang="zh-CN" sz="2000" dirty="0" err="1" smtClean="0"/>
              <a:t>Matrics</a:t>
            </a:r>
            <a:endParaRPr lang="en-US" altLang="zh-CN" sz="2000" dirty="0" smtClean="0"/>
          </a:p>
          <a:p>
            <a:pPr marL="914400" lvl="2" indent="0">
              <a:buNone/>
            </a:pPr>
            <a:r>
              <a:rPr lang="en-US" altLang="zh-CN" sz="2000" dirty="0"/>
              <a:t>https://</a:t>
            </a:r>
            <a:r>
              <a:rPr lang="en-US" altLang="zh-CN" sz="2000" dirty="0" smtClean="0"/>
              <a:t>github.com/mozilla-metrics/bagheera</a:t>
            </a:r>
            <a:endParaRPr lang="en-US" altLang="zh-CN" sz="2000" dirty="0"/>
          </a:p>
          <a:p>
            <a:pPr lvl="1"/>
            <a:r>
              <a:rPr lang="zh-CN" altLang="en-US" sz="2000" dirty="0" smtClean="0"/>
              <a:t>更多继承工具</a:t>
            </a:r>
            <a:endParaRPr lang="en-US" altLang="zh-CN" sz="2000" dirty="0" smtClean="0"/>
          </a:p>
          <a:p>
            <a:pPr marL="914400" lvl="2" indent="0">
              <a:buNone/>
            </a:pPr>
            <a:r>
              <a:rPr lang="en-US" altLang="zh-CN" sz="2000" dirty="0"/>
              <a:t>https://cwiki.apache.org/confluence/display/KAFKA/Ecosystem.</a:t>
            </a:r>
          </a:p>
          <a:p>
            <a:pPr lvl="1"/>
            <a:endParaRPr lang="en-US" altLang="zh-CN" sz="2000" dirty="0" smtClean="0"/>
          </a:p>
        </p:txBody>
      </p:sp>
      <p:sp>
        <p:nvSpPr>
          <p:cNvPr id="3" name="标题 2"/>
          <p:cNvSpPr>
            <a:spLocks noGrp="1"/>
          </p:cNvSpPr>
          <p:nvPr>
            <p:ph type="title"/>
          </p:nvPr>
        </p:nvSpPr>
        <p:spPr/>
        <p:txBody>
          <a:bodyPr/>
          <a:lstStyle/>
          <a:p>
            <a:r>
              <a:rPr lang="en-US" altLang="zh-CN" dirty="0" smtClean="0"/>
              <a:t>Kafka</a:t>
            </a:r>
            <a:r>
              <a:rPr lang="zh-CN" altLang="en-US" dirty="0" smtClean="0"/>
              <a:t>工具</a:t>
            </a:r>
            <a:endParaRPr lang="zh-CN" altLang="en-US" dirty="0"/>
          </a:p>
        </p:txBody>
      </p:sp>
    </p:spTree>
    <p:extLst>
      <p:ext uri="{BB962C8B-B14F-4D97-AF65-F5344CB8AC3E}">
        <p14:creationId xmlns:p14="http://schemas.microsoft.com/office/powerpoint/2010/main" val="26612526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smtClean="0"/>
              <a:t>Kafka</a:t>
            </a:r>
            <a:r>
              <a:rPr lang="zh-CN" altLang="en-US" sz="2800" dirty="0" smtClean="0"/>
              <a:t>性能测试</a:t>
            </a:r>
            <a:endParaRPr lang="en-US" altLang="zh-CN" sz="2400" dirty="0" smtClean="0"/>
          </a:p>
          <a:p>
            <a:pPr lvl="1"/>
            <a:r>
              <a:rPr lang="en-US" altLang="zh-CN" sz="2400" dirty="0" smtClean="0"/>
              <a:t>Kafka-consumer-perf-test.sh</a:t>
            </a:r>
          </a:p>
          <a:p>
            <a:pPr marL="457200" lvl="1" indent="0">
              <a:buNone/>
            </a:pPr>
            <a:r>
              <a:rPr lang="zh-CN" altLang="en-US" sz="2400" dirty="0" smtClean="0"/>
              <a:t>参数说明：</a:t>
            </a:r>
            <a:endParaRPr lang="en-US" altLang="zh-CN" sz="2400" dirty="0" smtClean="0"/>
          </a:p>
          <a:p>
            <a:pPr marL="914400" lvl="2" indent="0">
              <a:buNone/>
            </a:pPr>
            <a:r>
              <a:rPr lang="en-US" altLang="zh-CN" sz="2000" dirty="0"/>
              <a:t>messages	//</a:t>
            </a:r>
            <a:r>
              <a:rPr lang="zh-CN" altLang="en-US" sz="2000" dirty="0"/>
              <a:t>生产者发送总的消息数量</a:t>
            </a:r>
          </a:p>
          <a:p>
            <a:pPr marL="914400" lvl="2" indent="0">
              <a:buNone/>
            </a:pPr>
            <a:r>
              <a:rPr lang="en-US" altLang="zh-CN" sz="2000" dirty="0"/>
              <a:t>message-size	//</a:t>
            </a:r>
            <a:r>
              <a:rPr lang="zh-CN" altLang="en-US" sz="2000" dirty="0"/>
              <a:t>每条消息大小</a:t>
            </a:r>
          </a:p>
          <a:p>
            <a:pPr marL="914400" lvl="2" indent="0">
              <a:buNone/>
            </a:pPr>
            <a:r>
              <a:rPr lang="en-US" altLang="zh-CN" sz="2000" dirty="0"/>
              <a:t>batch-size	//</a:t>
            </a:r>
            <a:r>
              <a:rPr lang="zh-CN" altLang="en-US" sz="2000" dirty="0"/>
              <a:t>每次批量发送消息的数量</a:t>
            </a:r>
          </a:p>
          <a:p>
            <a:pPr marL="914400" lvl="2" indent="0">
              <a:buNone/>
            </a:pPr>
            <a:r>
              <a:rPr lang="en-US" altLang="zh-CN" sz="2000" dirty="0"/>
              <a:t>topics		//</a:t>
            </a:r>
            <a:r>
              <a:rPr lang="zh-CN" altLang="en-US" sz="2000" dirty="0"/>
              <a:t>生产者发送的</a:t>
            </a:r>
          </a:p>
          <a:p>
            <a:pPr marL="914400" lvl="2" indent="0">
              <a:buNone/>
            </a:pPr>
            <a:r>
              <a:rPr lang="en-US" altLang="zh-CN" sz="2000" dirty="0" err="1"/>
              <a:t>topicthreads</a:t>
            </a:r>
            <a:r>
              <a:rPr lang="en-US" altLang="zh-CN" sz="2000" dirty="0"/>
              <a:t>	//</a:t>
            </a:r>
            <a:r>
              <a:rPr lang="zh-CN" altLang="en-US" sz="2000" dirty="0"/>
              <a:t>生产者使用几个线程同时发送</a:t>
            </a:r>
          </a:p>
          <a:p>
            <a:pPr marL="914400" lvl="2" indent="0">
              <a:buNone/>
            </a:pPr>
            <a:r>
              <a:rPr lang="en-US" altLang="zh-CN" sz="2000" dirty="0"/>
              <a:t>broker-list	//</a:t>
            </a:r>
            <a:r>
              <a:rPr lang="zh-CN" altLang="en-US" sz="2000" dirty="0"/>
              <a:t>安装</a:t>
            </a:r>
            <a:r>
              <a:rPr lang="en-US" altLang="zh-CN" sz="2000" dirty="0" err="1"/>
              <a:t>kafka</a:t>
            </a:r>
            <a:r>
              <a:rPr lang="zh-CN" altLang="en-US" sz="2000" dirty="0"/>
              <a:t>服务的机器</a:t>
            </a:r>
            <a:r>
              <a:rPr lang="en-US" altLang="zh-CN" sz="2000" dirty="0" err="1"/>
              <a:t>ip:port</a:t>
            </a:r>
            <a:r>
              <a:rPr lang="zh-CN" altLang="en-US" sz="2000" dirty="0"/>
              <a:t>列表</a:t>
            </a:r>
          </a:p>
          <a:p>
            <a:pPr marL="914400" lvl="2" indent="0">
              <a:buNone/>
            </a:pPr>
            <a:r>
              <a:rPr lang="en-US" altLang="zh-CN" sz="2000" dirty="0"/>
              <a:t>producer-</a:t>
            </a:r>
            <a:r>
              <a:rPr lang="en-US" altLang="zh-CN" sz="2000" dirty="0" err="1"/>
              <a:t>num</a:t>
            </a:r>
            <a:r>
              <a:rPr lang="en-US" altLang="zh-CN" sz="2000" dirty="0"/>
              <a:t>-retries	//</a:t>
            </a:r>
            <a:r>
              <a:rPr lang="zh-CN" altLang="en-US" sz="2000" dirty="0"/>
              <a:t>一个消息失败发送重试次数</a:t>
            </a:r>
          </a:p>
          <a:p>
            <a:pPr marL="914400" lvl="2" indent="0">
              <a:buNone/>
            </a:pPr>
            <a:r>
              <a:rPr lang="en-US" altLang="zh-CN" sz="2000" dirty="0"/>
              <a:t>request-timeout-</a:t>
            </a:r>
            <a:r>
              <a:rPr lang="en-US" altLang="zh-CN" sz="2000" dirty="0" err="1"/>
              <a:t>ms</a:t>
            </a:r>
            <a:r>
              <a:rPr lang="en-US" altLang="zh-CN" sz="2000" dirty="0"/>
              <a:t>	//</a:t>
            </a:r>
            <a:r>
              <a:rPr lang="zh-CN" altLang="en-US" sz="2000" dirty="0"/>
              <a:t>一个消息请求发送超时时间</a:t>
            </a:r>
            <a:endParaRPr lang="zh-CN" altLang="en-US" sz="2000" dirty="0"/>
          </a:p>
        </p:txBody>
      </p:sp>
      <p:sp>
        <p:nvSpPr>
          <p:cNvPr id="3" name="标题 2"/>
          <p:cNvSpPr>
            <a:spLocks noGrp="1"/>
          </p:cNvSpPr>
          <p:nvPr>
            <p:ph type="title"/>
          </p:nvPr>
        </p:nvSpPr>
        <p:spPr/>
        <p:txBody>
          <a:bodyPr/>
          <a:lstStyle/>
          <a:p>
            <a:r>
              <a:rPr lang="en-US" altLang="zh-CN" dirty="0" smtClean="0"/>
              <a:t>Kafka</a:t>
            </a:r>
            <a:r>
              <a:rPr lang="zh-CN" altLang="en-US" dirty="0" smtClean="0"/>
              <a:t>工具</a:t>
            </a:r>
            <a:endParaRPr lang="zh-CN" altLang="en-US" dirty="0"/>
          </a:p>
        </p:txBody>
      </p:sp>
    </p:spTree>
    <p:extLst>
      <p:ext uri="{BB962C8B-B14F-4D97-AF65-F5344CB8AC3E}">
        <p14:creationId xmlns:p14="http://schemas.microsoft.com/office/powerpoint/2010/main" val="2661252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dirty="0" smtClean="0"/>
              <a:t>Kafka</a:t>
            </a:r>
            <a:r>
              <a:rPr lang="zh-CN" altLang="en-US" sz="2800" dirty="0" smtClean="0"/>
              <a:t>性能测试</a:t>
            </a:r>
            <a:endParaRPr lang="en-US" altLang="zh-CN" sz="2400" dirty="0" smtClean="0"/>
          </a:p>
          <a:p>
            <a:pPr lvl="1"/>
            <a:r>
              <a:rPr lang="en-US" altLang="zh-CN" sz="2400" dirty="0" smtClean="0"/>
              <a:t>Kafka-consumer-perf-test.sh</a:t>
            </a:r>
          </a:p>
          <a:p>
            <a:pPr marL="457200" lvl="1" indent="0">
              <a:buNone/>
            </a:pPr>
            <a:r>
              <a:rPr lang="zh-CN" altLang="en-US" sz="2400" dirty="0" smtClean="0"/>
              <a:t>参数说明：</a:t>
            </a:r>
            <a:endParaRPr lang="en-US" altLang="zh-CN" sz="2400" dirty="0" smtClean="0"/>
          </a:p>
          <a:p>
            <a:pPr marL="685800" lvl="2" indent="0">
              <a:buNone/>
            </a:pPr>
            <a:r>
              <a:rPr lang="en-US" altLang="zh-CN" sz="2000" dirty="0" err="1"/>
              <a:t>zookeeperzk</a:t>
            </a:r>
            <a:r>
              <a:rPr lang="en-US" altLang="zh-CN" sz="2000" dirty="0"/>
              <a:t>		//</a:t>
            </a:r>
            <a:r>
              <a:rPr lang="zh-CN" altLang="en-US" sz="2000" dirty="0"/>
              <a:t>配置</a:t>
            </a:r>
          </a:p>
          <a:p>
            <a:pPr marL="685800" lvl="2" indent="0">
              <a:buNone/>
            </a:pPr>
            <a:r>
              <a:rPr lang="en-US" altLang="zh-CN" sz="2000" dirty="0"/>
              <a:t>messages		//</a:t>
            </a:r>
            <a:r>
              <a:rPr lang="zh-CN" altLang="en-US" sz="2000" dirty="0"/>
              <a:t>消费者消费消息总数量</a:t>
            </a:r>
          </a:p>
          <a:p>
            <a:pPr marL="685800" lvl="2" indent="0">
              <a:buNone/>
            </a:pPr>
            <a:r>
              <a:rPr lang="en-US" altLang="zh-CN" sz="2000" dirty="0"/>
              <a:t>topic			//</a:t>
            </a:r>
            <a:r>
              <a:rPr lang="zh-CN" altLang="en-US" sz="2000" dirty="0"/>
              <a:t>消费者需要消费的</a:t>
            </a:r>
          </a:p>
          <a:p>
            <a:pPr marL="685800" lvl="2" indent="0">
              <a:buNone/>
            </a:pPr>
            <a:r>
              <a:rPr lang="en-US" altLang="zh-CN" sz="2000" dirty="0" err="1"/>
              <a:t>topicthreads</a:t>
            </a:r>
            <a:r>
              <a:rPr lang="en-US" altLang="zh-CN" sz="2000" dirty="0"/>
              <a:t>		//</a:t>
            </a:r>
            <a:r>
              <a:rPr lang="zh-CN" altLang="en-US" sz="2000" dirty="0"/>
              <a:t>消费者使用几个线程同时消费</a:t>
            </a:r>
          </a:p>
          <a:p>
            <a:pPr marL="685800" lvl="2" indent="0">
              <a:buNone/>
            </a:pPr>
            <a:r>
              <a:rPr lang="en-US" altLang="zh-CN" sz="2000" dirty="0"/>
              <a:t>group			//</a:t>
            </a:r>
            <a:r>
              <a:rPr lang="zh-CN" altLang="en-US" sz="2000" dirty="0"/>
              <a:t>消费者组名称</a:t>
            </a:r>
          </a:p>
          <a:p>
            <a:pPr marL="685800" lvl="2" indent="0">
              <a:buNone/>
            </a:pPr>
            <a:r>
              <a:rPr lang="en-US" altLang="zh-CN" sz="2000" dirty="0"/>
              <a:t>socket-buffer-</a:t>
            </a:r>
            <a:r>
              <a:rPr lang="en-US" altLang="zh-CN" sz="2000" dirty="0" err="1"/>
              <a:t>sizesocket</a:t>
            </a:r>
            <a:r>
              <a:rPr lang="en-US" altLang="zh-CN" sz="2000" dirty="0"/>
              <a:t>	//</a:t>
            </a:r>
            <a:r>
              <a:rPr lang="zh-CN" altLang="en-US" sz="2000" dirty="0"/>
              <a:t>缓冲大小</a:t>
            </a:r>
          </a:p>
          <a:p>
            <a:pPr marL="685800" lvl="2" indent="0">
              <a:buNone/>
            </a:pPr>
            <a:r>
              <a:rPr lang="en-US" altLang="zh-CN" sz="2000" dirty="0"/>
              <a:t>fetch-size		//</a:t>
            </a:r>
            <a:r>
              <a:rPr lang="zh-CN" altLang="en-US" sz="2000" dirty="0"/>
              <a:t>每次向</a:t>
            </a:r>
            <a:r>
              <a:rPr lang="en-US" altLang="zh-CN" sz="2000" dirty="0" err="1"/>
              <a:t>kafka</a:t>
            </a:r>
            <a:r>
              <a:rPr lang="en-US" altLang="zh-CN" sz="2000" dirty="0"/>
              <a:t> broker</a:t>
            </a:r>
            <a:r>
              <a:rPr lang="zh-CN" altLang="en-US" sz="2000" dirty="0"/>
              <a:t>请求消费大小</a:t>
            </a:r>
          </a:p>
          <a:p>
            <a:pPr marL="685800" lvl="2" indent="0">
              <a:buNone/>
            </a:pPr>
            <a:r>
              <a:rPr lang="en-US" altLang="zh-CN" sz="2000" dirty="0"/>
              <a:t>consumer.timeout.ms	//</a:t>
            </a:r>
            <a:r>
              <a:rPr lang="zh-CN" altLang="en-US" sz="2000" dirty="0"/>
              <a:t>消费者去</a:t>
            </a:r>
            <a:r>
              <a:rPr lang="en-US" altLang="zh-CN" sz="2000" dirty="0" err="1"/>
              <a:t>kafka</a:t>
            </a:r>
            <a:r>
              <a:rPr lang="en-US" altLang="zh-CN" sz="2000" dirty="0"/>
              <a:t> broker</a:t>
            </a:r>
            <a:r>
              <a:rPr lang="zh-CN" altLang="en-US" sz="2000" dirty="0"/>
              <a:t>拿去一条消息超时时间</a:t>
            </a:r>
            <a:endParaRPr lang="zh-CN" altLang="en-US" sz="2000" dirty="0"/>
          </a:p>
        </p:txBody>
      </p:sp>
      <p:sp>
        <p:nvSpPr>
          <p:cNvPr id="3" name="标题 2"/>
          <p:cNvSpPr>
            <a:spLocks noGrp="1"/>
          </p:cNvSpPr>
          <p:nvPr>
            <p:ph type="title"/>
          </p:nvPr>
        </p:nvSpPr>
        <p:spPr/>
        <p:txBody>
          <a:bodyPr/>
          <a:lstStyle/>
          <a:p>
            <a:r>
              <a:rPr lang="en-US" altLang="zh-CN" dirty="0" smtClean="0"/>
              <a:t>Kafka</a:t>
            </a:r>
            <a:r>
              <a:rPr lang="zh-CN" altLang="en-US" dirty="0" smtClean="0"/>
              <a:t>工具</a:t>
            </a:r>
            <a:endParaRPr lang="zh-CN" altLang="en-US" dirty="0"/>
          </a:p>
        </p:txBody>
      </p:sp>
    </p:spTree>
    <p:extLst>
      <p:ext uri="{BB962C8B-B14F-4D97-AF65-F5344CB8AC3E}">
        <p14:creationId xmlns:p14="http://schemas.microsoft.com/office/powerpoint/2010/main" val="902662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2800" smtClean="0">
                <a:latin typeface="+mj-lt"/>
              </a:rPr>
              <a:t>分布式</a:t>
            </a:r>
            <a:r>
              <a:rPr lang="en-US" altLang="zh-CN" sz="2800" smtClean="0">
                <a:latin typeface="+mj-lt"/>
              </a:rPr>
              <a:t/>
            </a:r>
            <a:br>
              <a:rPr lang="en-US" altLang="zh-CN" sz="2800" smtClean="0">
                <a:latin typeface="+mj-lt"/>
              </a:rPr>
            </a:br>
            <a:r>
              <a:rPr lang="en-US" altLang="zh-CN" sz="2400" smtClean="0">
                <a:latin typeface="+mj-lt"/>
              </a:rPr>
              <a:t>log</a:t>
            </a:r>
            <a:r>
              <a:rPr lang="zh-CN" altLang="en-US" sz="2400" smtClean="0">
                <a:latin typeface="+mj-lt"/>
              </a:rPr>
              <a:t>的分区被分发到集群的</a:t>
            </a:r>
            <a:r>
              <a:rPr lang="en-US" altLang="zh-CN" sz="2400" smtClean="0">
                <a:latin typeface="+mj-lt"/>
              </a:rPr>
              <a:t>server</a:t>
            </a:r>
            <a:r>
              <a:rPr lang="zh-CN" altLang="en-US" sz="2400" smtClean="0">
                <a:latin typeface="+mj-lt"/>
              </a:rPr>
              <a:t>上，每个</a:t>
            </a:r>
            <a:r>
              <a:rPr lang="en-US" altLang="zh-CN" sz="2400" smtClean="0">
                <a:latin typeface="+mj-lt"/>
              </a:rPr>
              <a:t>server</a:t>
            </a:r>
            <a:r>
              <a:rPr lang="zh-CN" altLang="en-US" sz="2400" smtClean="0">
                <a:latin typeface="+mj-lt"/>
              </a:rPr>
              <a:t>都处理数据并请求分区的共享。每个分区在集群上配置副本用于容错。</a:t>
            </a:r>
            <a:r>
              <a:rPr lang="en-US" altLang="zh-CN" sz="2400" smtClean="0">
                <a:latin typeface="+mj-lt"/>
              </a:rPr>
              <a:t/>
            </a:r>
            <a:br>
              <a:rPr lang="en-US" altLang="zh-CN" sz="2400" smtClean="0">
                <a:latin typeface="+mj-lt"/>
              </a:rPr>
            </a:br>
            <a:r>
              <a:rPr lang="en-US" altLang="zh-CN" sz="2400" smtClean="0">
                <a:latin typeface="+mj-lt"/>
              </a:rPr>
              <a:t/>
            </a:r>
            <a:br>
              <a:rPr lang="en-US" altLang="zh-CN" sz="2400" smtClean="0">
                <a:latin typeface="+mj-lt"/>
              </a:rPr>
            </a:br>
            <a:r>
              <a:rPr lang="zh-CN" altLang="en-US" sz="2400" smtClean="0">
                <a:latin typeface="+mj-lt"/>
              </a:rPr>
              <a:t>每个分区都有一个</a:t>
            </a:r>
            <a:r>
              <a:rPr lang="en-US" altLang="zh-CN" sz="2400" smtClean="0">
                <a:latin typeface="+mj-lt"/>
              </a:rPr>
              <a:t>server</a:t>
            </a:r>
            <a:r>
              <a:rPr lang="zh-CN" altLang="en-US" sz="2400" smtClean="0">
                <a:latin typeface="+mj-lt"/>
              </a:rPr>
              <a:t>作为</a:t>
            </a:r>
            <a:r>
              <a:rPr lang="en-US" altLang="zh-CN" sz="2400" smtClean="0">
                <a:latin typeface="+mj-lt"/>
              </a:rPr>
              <a:t>leader</a:t>
            </a:r>
            <a:r>
              <a:rPr lang="zh-CN" altLang="en-US" sz="2400" smtClean="0">
                <a:latin typeface="+mj-lt"/>
              </a:rPr>
              <a:t>，其他作为</a:t>
            </a:r>
            <a:r>
              <a:rPr lang="en-US" altLang="zh-CN" sz="2400" smtClean="0">
                <a:latin typeface="+mj-lt"/>
              </a:rPr>
              <a:t>follower</a:t>
            </a:r>
            <a:r>
              <a:rPr lang="zh-CN" altLang="en-US" sz="2400" smtClean="0">
                <a:latin typeface="+mj-lt"/>
              </a:rPr>
              <a:t>。</a:t>
            </a:r>
            <a:r>
              <a:rPr lang="en-US" altLang="zh-CN" sz="2400" smtClean="0">
                <a:latin typeface="+mj-lt"/>
              </a:rPr>
              <a:t>leade</a:t>
            </a:r>
            <a:r>
              <a:rPr lang="zh-CN" altLang="en-US" sz="2400" smtClean="0">
                <a:latin typeface="+mj-lt"/>
              </a:rPr>
              <a:t>处理分区的所有读写请求，</a:t>
            </a:r>
            <a:r>
              <a:rPr lang="en-US" altLang="zh-CN" sz="2400" smtClean="0">
                <a:latin typeface="+mj-lt"/>
              </a:rPr>
              <a:t>follower</a:t>
            </a:r>
            <a:r>
              <a:rPr lang="zh-CN" altLang="en-US" sz="2400" smtClean="0">
                <a:latin typeface="+mj-lt"/>
              </a:rPr>
              <a:t>被动复制</a:t>
            </a:r>
            <a:r>
              <a:rPr lang="en-US" altLang="zh-CN" sz="2400" smtClean="0">
                <a:latin typeface="+mj-lt"/>
              </a:rPr>
              <a:t>leader</a:t>
            </a:r>
            <a:r>
              <a:rPr lang="zh-CN" altLang="en-US" sz="2400" smtClean="0">
                <a:latin typeface="+mj-lt"/>
              </a:rPr>
              <a:t>。</a:t>
            </a:r>
            <a:endParaRPr lang="en-US" altLang="zh-CN" sz="24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spTree>
    <p:extLst>
      <p:ext uri="{BB962C8B-B14F-4D97-AF65-F5344CB8AC3E}">
        <p14:creationId xmlns:p14="http://schemas.microsoft.com/office/powerpoint/2010/main" val="303936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Producer</a:t>
            </a:r>
            <a:r>
              <a:rPr lang="en-US" altLang="zh-CN" sz="2800">
                <a:latin typeface="+mj-lt"/>
              </a:rPr>
              <a:t/>
            </a:r>
            <a:br>
              <a:rPr lang="en-US" altLang="zh-CN" sz="2800">
                <a:latin typeface="+mj-lt"/>
              </a:rPr>
            </a:br>
            <a:r>
              <a:rPr lang="zh-CN" altLang="en-US" sz="2400" smtClean="0">
                <a:latin typeface="+mj-lt"/>
              </a:rPr>
              <a:t>发布消息到主题，负责消息指派给主题中的哪个分区。可以使用轮询方式或</a:t>
            </a:r>
            <a:r>
              <a:rPr lang="en-US" altLang="zh-CN" sz="2400" smtClean="0">
                <a:latin typeface="+mj-lt"/>
              </a:rPr>
              <a:t>key</a:t>
            </a:r>
            <a:r>
              <a:rPr lang="zh-CN" altLang="en-US" sz="2400" smtClean="0">
                <a:latin typeface="+mj-lt"/>
              </a:rPr>
              <a:t>方式。可以同步也可以异步，</a:t>
            </a:r>
            <a:r>
              <a:rPr lang="en-US" altLang="zh-CN" sz="2400" smtClean="0">
                <a:latin typeface="+mj-lt"/>
              </a:rPr>
              <a:t>producer</a:t>
            </a:r>
            <a:r>
              <a:rPr lang="zh-CN" altLang="en-US" sz="2400" smtClean="0">
                <a:latin typeface="+mj-lt"/>
              </a:rPr>
              <a:t>还有</a:t>
            </a:r>
            <a:r>
              <a:rPr lang="en-US" altLang="zh-CN" sz="2400" smtClean="0">
                <a:latin typeface="+mj-lt"/>
              </a:rPr>
              <a:t>buffer</a:t>
            </a:r>
            <a:r>
              <a:rPr lang="zh-CN" altLang="en-US" sz="2400" smtClean="0">
                <a:latin typeface="+mj-lt"/>
              </a:rPr>
              <a:t>，可以缓冲数据，批量发送。</a:t>
            </a:r>
            <a:endParaRPr lang="en-US" altLang="zh-CN" sz="2400" smtClean="0">
              <a:latin typeface="+mj-lt"/>
            </a:endParaRPr>
          </a:p>
          <a:p>
            <a:r>
              <a:rPr lang="en-US" altLang="zh-CN" sz="2400" smtClean="0">
                <a:latin typeface="+mj-lt"/>
              </a:rPr>
              <a:t>Consumer</a:t>
            </a:r>
            <a:br>
              <a:rPr lang="en-US" altLang="zh-CN" sz="2400" smtClean="0">
                <a:latin typeface="+mj-lt"/>
              </a:rPr>
            </a:br>
            <a:r>
              <a:rPr lang="zh-CN" altLang="en-US" sz="2400" smtClean="0">
                <a:latin typeface="+mj-lt"/>
              </a:rPr>
              <a:t>队列模式下，消息被一个</a:t>
            </a:r>
            <a:r>
              <a:rPr lang="en-US" altLang="zh-CN" sz="2400" smtClean="0">
                <a:latin typeface="+mj-lt"/>
              </a:rPr>
              <a:t>consumer</a:t>
            </a:r>
            <a:r>
              <a:rPr lang="zh-CN" altLang="en-US" sz="2400" smtClean="0">
                <a:latin typeface="+mj-lt"/>
              </a:rPr>
              <a:t>消费，发布订阅模式消息被多个</a:t>
            </a:r>
            <a:r>
              <a:rPr lang="en-US" altLang="zh-CN" sz="2400" smtClean="0">
                <a:latin typeface="+mj-lt"/>
              </a:rPr>
              <a:t>consumer</a:t>
            </a:r>
            <a:r>
              <a:rPr lang="zh-CN" altLang="en-US" sz="2400" smtClean="0">
                <a:latin typeface="+mj-lt"/>
              </a:rPr>
              <a:t>消费。</a:t>
            </a:r>
            <a:r>
              <a:rPr lang="en-US" altLang="zh-CN" sz="2400" smtClean="0">
                <a:latin typeface="+mj-lt"/>
              </a:rPr>
              <a:t>kafka</a:t>
            </a:r>
            <a:r>
              <a:rPr lang="zh-CN" altLang="en-US" sz="2400" smtClean="0">
                <a:latin typeface="+mj-lt"/>
              </a:rPr>
              <a:t>做了抽象，定义了</a:t>
            </a:r>
            <a:r>
              <a:rPr lang="en-US" altLang="zh-CN" sz="2400" smtClean="0">
                <a:latin typeface="+mj-lt"/>
              </a:rPr>
              <a:t>consumer group</a:t>
            </a:r>
            <a:r>
              <a:rPr lang="zh-CN" altLang="en-US" sz="2400" smtClean="0">
                <a:latin typeface="+mj-lt"/>
              </a:rPr>
              <a:t>，每个</a:t>
            </a:r>
            <a:r>
              <a:rPr lang="en-US" altLang="zh-CN" sz="2400" smtClean="0">
                <a:latin typeface="+mj-lt"/>
              </a:rPr>
              <a:t>group</a:t>
            </a:r>
            <a:r>
              <a:rPr lang="zh-CN" altLang="en-US" sz="2400" smtClean="0">
                <a:latin typeface="+mj-lt"/>
              </a:rPr>
              <a:t>中只有一个</a:t>
            </a:r>
            <a:r>
              <a:rPr lang="en-US" altLang="zh-CN" sz="2400" smtClean="0">
                <a:latin typeface="+mj-lt"/>
              </a:rPr>
              <a:t>consumer</a:t>
            </a:r>
            <a:r>
              <a:rPr lang="zh-CN" altLang="en-US" sz="2400" smtClean="0">
                <a:latin typeface="+mj-lt"/>
              </a:rPr>
              <a:t>能够消费</a:t>
            </a:r>
            <a:r>
              <a:rPr lang="en-US" altLang="zh-CN" sz="2400" smtClean="0">
                <a:latin typeface="+mj-lt"/>
              </a:rPr>
              <a:t>topic</a:t>
            </a:r>
            <a:r>
              <a:rPr lang="zh-CN" altLang="en-US" sz="2400" smtClean="0">
                <a:latin typeface="+mj-lt"/>
              </a:rPr>
              <a:t>上的消息。将队列模式和主题模式统一起来了。</a:t>
            </a:r>
            <a:endParaRPr lang="en-US" altLang="zh-CN" sz="24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spTree>
    <p:extLst>
      <p:ext uri="{BB962C8B-B14F-4D97-AF65-F5344CB8AC3E}">
        <p14:creationId xmlns:p14="http://schemas.microsoft.com/office/powerpoint/2010/main" val="642532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2800" smtClean="0">
                <a:latin typeface="+mj-lt"/>
              </a:rPr>
              <a:t>Consumer</a:t>
            </a:r>
            <a:br>
              <a:rPr lang="en-US" altLang="zh-CN" sz="2800" smtClean="0">
                <a:latin typeface="+mj-lt"/>
              </a:rPr>
            </a:br>
            <a:r>
              <a:rPr lang="zh-CN" altLang="en-US" sz="2400" smtClean="0">
                <a:latin typeface="+mj-lt"/>
              </a:rPr>
              <a:t>相较于传统消息系统，</a:t>
            </a:r>
            <a:r>
              <a:rPr lang="en-US" altLang="zh-CN" sz="2400" smtClean="0">
                <a:latin typeface="+mj-lt"/>
              </a:rPr>
              <a:t>kafka</a:t>
            </a:r>
            <a:r>
              <a:rPr lang="zh-CN" altLang="en-US" sz="2400" smtClean="0">
                <a:latin typeface="+mj-lt"/>
              </a:rPr>
              <a:t>有着强顺序性。</a:t>
            </a:r>
            <a:endParaRPr lang="en-US" altLang="zh-CN" sz="2400" smtClean="0">
              <a:latin typeface="+mj-lt"/>
            </a:endParaRPr>
          </a:p>
        </p:txBody>
      </p:sp>
      <p:sp>
        <p:nvSpPr>
          <p:cNvPr id="3" name="标题 2"/>
          <p:cNvSpPr>
            <a:spLocks noGrp="1"/>
          </p:cNvSpPr>
          <p:nvPr>
            <p:ph type="title"/>
          </p:nvPr>
        </p:nvSpPr>
        <p:spPr/>
        <p:txBody>
          <a:bodyPr/>
          <a:lstStyle/>
          <a:p>
            <a:r>
              <a:rPr lang="en-US" altLang="zh-CN" dirty="0" smtClean="0"/>
              <a:t>Kafka</a:t>
            </a:r>
            <a:r>
              <a:rPr lang="zh-CN" altLang="en-US" dirty="0" smtClean="0"/>
              <a:t>简介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3"/>
            <a:ext cx="6408712" cy="340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607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2800" smtClean="0">
                <a:latin typeface="+mj-lt"/>
              </a:rPr>
              <a:t>下载</a:t>
            </a:r>
            <a:r>
              <a:rPr lang="en-US" altLang="zh-CN" sz="2800" smtClean="0">
                <a:latin typeface="+mj-lt"/>
              </a:rPr>
              <a:t>kafka</a:t>
            </a:r>
            <a:br>
              <a:rPr lang="en-US" altLang="zh-CN" sz="2800" smtClean="0">
                <a:latin typeface="+mj-lt"/>
              </a:rPr>
            </a:br>
            <a:r>
              <a:rPr lang="en-US" altLang="zh-CN" sz="2800" smtClean="0">
                <a:latin typeface="+mj-lt"/>
              </a:rPr>
              <a:t>kafka_2.11-0.9.0.0.tgz</a:t>
            </a:r>
          </a:p>
          <a:p>
            <a:r>
              <a:rPr lang="zh-CN" altLang="en-US" sz="2800" smtClean="0">
                <a:latin typeface="+mj-lt"/>
              </a:rPr>
              <a:t>解压</a:t>
            </a:r>
            <a:r>
              <a:rPr lang="en-US" altLang="zh-CN" sz="2800" smtClean="0">
                <a:latin typeface="+mj-lt"/>
              </a:rPr>
              <a:t>Kafka</a:t>
            </a:r>
            <a:r>
              <a:rPr lang="en-US" altLang="zh-CN" sz="2400">
                <a:latin typeface="+mj-lt"/>
              </a:rPr>
              <a:t/>
            </a:r>
            <a:br>
              <a:rPr lang="en-US" altLang="zh-CN" sz="2400">
                <a:latin typeface="+mj-lt"/>
              </a:rPr>
            </a:br>
            <a:r>
              <a:rPr lang="en-US" altLang="zh-CN" sz="2400" smtClean="0">
                <a:latin typeface="+mj-lt"/>
              </a:rPr>
              <a:t>$&gt;tar -xzvf kafka_2.11-0.9.0.0.tgz</a:t>
            </a:r>
          </a:p>
          <a:p>
            <a:r>
              <a:rPr lang="zh-CN" altLang="en-US" sz="2400" smtClean="0">
                <a:latin typeface="+mj-lt"/>
              </a:rPr>
              <a:t>安装所需项</a:t>
            </a:r>
            <a:r>
              <a:rPr lang="en-US" altLang="zh-CN" sz="2400" smtClean="0">
                <a:latin typeface="+mj-lt"/>
              </a:rPr>
              <a:t/>
            </a:r>
            <a:br>
              <a:rPr lang="en-US" altLang="zh-CN" sz="2400" smtClean="0">
                <a:latin typeface="+mj-lt"/>
              </a:rPr>
            </a:br>
            <a:r>
              <a:rPr lang="en-US" altLang="zh-CN" sz="2400" smtClean="0">
                <a:latin typeface="+mj-lt"/>
              </a:rPr>
              <a:t>$&gt;jdk1.6+</a:t>
            </a:r>
            <a:endParaRPr lang="en-US" altLang="zh-CN" sz="2800">
              <a:latin typeface="+mj-lt"/>
            </a:endParaRPr>
          </a:p>
        </p:txBody>
      </p:sp>
      <p:sp>
        <p:nvSpPr>
          <p:cNvPr id="3" name="标题 2"/>
          <p:cNvSpPr>
            <a:spLocks noGrp="1"/>
          </p:cNvSpPr>
          <p:nvPr>
            <p:ph type="title"/>
          </p:nvPr>
        </p:nvSpPr>
        <p:spPr/>
        <p:txBody>
          <a:bodyPr/>
          <a:lstStyle/>
          <a:p>
            <a:r>
              <a:rPr lang="zh-CN" altLang="en-US" dirty="0"/>
              <a:t>安装</a:t>
            </a:r>
            <a:r>
              <a:rPr lang="en-US" altLang="zh-CN" dirty="0" smtClean="0"/>
              <a:t>Kafka</a:t>
            </a:r>
            <a:endParaRPr lang="zh-CN" altLang="en-US" dirty="0"/>
          </a:p>
        </p:txBody>
      </p:sp>
    </p:spTree>
    <p:extLst>
      <p:ext uri="{BB962C8B-B14F-4D97-AF65-F5344CB8AC3E}">
        <p14:creationId xmlns:p14="http://schemas.microsoft.com/office/powerpoint/2010/main" val="3791025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ourier New"/>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13580</TotalTime>
  <Words>1748</Words>
  <Application>Microsoft Office PowerPoint</Application>
  <PresentationFormat>全屏显示(4:3)</PresentationFormat>
  <Paragraphs>505</Paragraphs>
  <Slides>56</Slides>
  <Notes>6</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1_Office 主题</vt:lpstr>
      <vt:lpstr>PowerPoint 演示文稿</vt:lpstr>
      <vt:lpstr>Kafka简介</vt:lpstr>
      <vt:lpstr>Kafka简介</vt:lpstr>
      <vt:lpstr>Kafka简介</vt:lpstr>
      <vt:lpstr>Kafka简介</vt:lpstr>
      <vt:lpstr>Kafka简介</vt:lpstr>
      <vt:lpstr>Kafka简介</vt:lpstr>
      <vt:lpstr>Kafka简介</vt:lpstr>
      <vt:lpstr>安装Kafka</vt:lpstr>
      <vt:lpstr>安装Kafka集群</vt:lpstr>
      <vt:lpstr>安装Kafka集群</vt:lpstr>
      <vt:lpstr>安装Kafka集群</vt:lpstr>
      <vt:lpstr>安装Kafka集群</vt:lpstr>
      <vt:lpstr>安装Kafka集群</vt:lpstr>
      <vt:lpstr>安装Kafka集群</vt:lpstr>
      <vt:lpstr>安装Kafka集群</vt:lpstr>
      <vt:lpstr>安装Kafka集群</vt:lpstr>
      <vt:lpstr>安装Kafka集群</vt:lpstr>
      <vt:lpstr>Kafka的设计</vt:lpstr>
      <vt:lpstr>Kafka的设计</vt:lpstr>
      <vt:lpstr>Kafka的设计</vt:lpstr>
      <vt:lpstr>Kafka的设计</vt:lpstr>
      <vt:lpstr>Kafka的设计</vt:lpstr>
      <vt:lpstr>Kafka的设计</vt:lpstr>
      <vt:lpstr>Kafka的设计</vt:lpstr>
      <vt:lpstr>Kafka的设计</vt:lpstr>
      <vt:lpstr>Kafka的设计</vt:lpstr>
      <vt:lpstr>编写生产者</vt:lpstr>
      <vt:lpstr>编写生产者</vt:lpstr>
      <vt:lpstr>编写生产者</vt:lpstr>
      <vt:lpstr>编写生产者</vt:lpstr>
      <vt:lpstr>编写生产者</vt:lpstr>
      <vt:lpstr>编写消费者</vt:lpstr>
      <vt:lpstr>编写消费者</vt:lpstr>
      <vt:lpstr>编写消费者</vt:lpstr>
      <vt:lpstr>编写消费者</vt:lpstr>
      <vt:lpstr>编写消费者</vt:lpstr>
      <vt:lpstr>编写消费者</vt:lpstr>
      <vt:lpstr>编写消费者</vt:lpstr>
      <vt:lpstr>编写消费者</vt:lpstr>
      <vt:lpstr>编写消费者</vt:lpstr>
      <vt:lpstr>编写消费者</vt:lpstr>
      <vt:lpstr>Kafka Integrations</vt:lpstr>
      <vt:lpstr>Kafka Integrations</vt:lpstr>
      <vt:lpstr>Kafka Integrations</vt:lpstr>
      <vt:lpstr>Kafka Integrations</vt:lpstr>
      <vt:lpstr>Kafka Integrations</vt:lpstr>
      <vt:lpstr>Kafka Integrations</vt:lpstr>
      <vt:lpstr>Kafka Integrations</vt:lpstr>
      <vt:lpstr>Kafka Integrations</vt:lpstr>
      <vt:lpstr>Kafka工具</vt:lpstr>
      <vt:lpstr>Kafka工具</vt:lpstr>
      <vt:lpstr>Kafka工具</vt:lpstr>
      <vt:lpstr>Kafka工具</vt:lpstr>
      <vt:lpstr>Kafka工具</vt:lpstr>
      <vt:lpstr>Kafka工具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Hadoop简介</dc:title>
  <dc:creator>Thinkpad</dc:creator>
  <cp:lastModifiedBy>Administrator</cp:lastModifiedBy>
  <cp:revision>2563</cp:revision>
  <dcterms:created xsi:type="dcterms:W3CDTF">2015-10-23T02:45:43Z</dcterms:created>
  <dcterms:modified xsi:type="dcterms:W3CDTF">2016-03-22T12:46:11Z</dcterms:modified>
</cp:coreProperties>
</file>