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9"/>
  </p:notesMasterIdLst>
  <p:sldIdLst>
    <p:sldId id="261" r:id="rId2"/>
    <p:sldId id="262" r:id="rId3"/>
    <p:sldId id="375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2" r:id="rId12"/>
    <p:sldId id="271" r:id="rId13"/>
    <p:sldId id="273" r:id="rId14"/>
    <p:sldId id="274" r:id="rId15"/>
    <p:sldId id="284" r:id="rId16"/>
    <p:sldId id="285" r:id="rId17"/>
    <p:sldId id="287" r:id="rId18"/>
    <p:sldId id="288" r:id="rId19"/>
    <p:sldId id="290" r:id="rId20"/>
    <p:sldId id="292" r:id="rId21"/>
    <p:sldId id="293" r:id="rId22"/>
    <p:sldId id="275" r:id="rId23"/>
    <p:sldId id="286" r:id="rId24"/>
    <p:sldId id="295" r:id="rId25"/>
    <p:sldId id="376" r:id="rId26"/>
    <p:sldId id="377" r:id="rId27"/>
    <p:sldId id="296" r:id="rId28"/>
    <p:sldId id="297" r:id="rId29"/>
    <p:sldId id="277" r:id="rId30"/>
    <p:sldId id="298" r:id="rId31"/>
    <p:sldId id="278" r:id="rId32"/>
    <p:sldId id="279" r:id="rId33"/>
    <p:sldId id="299" r:id="rId34"/>
    <p:sldId id="379" r:id="rId35"/>
    <p:sldId id="300" r:id="rId36"/>
    <p:sldId id="276" r:id="rId37"/>
    <p:sldId id="301" r:id="rId38"/>
    <p:sldId id="302" r:id="rId39"/>
    <p:sldId id="303" r:id="rId40"/>
    <p:sldId id="304" r:id="rId41"/>
    <p:sldId id="380" r:id="rId42"/>
    <p:sldId id="381" r:id="rId43"/>
    <p:sldId id="382" r:id="rId44"/>
    <p:sldId id="305" r:id="rId45"/>
    <p:sldId id="306" r:id="rId46"/>
    <p:sldId id="280" r:id="rId47"/>
    <p:sldId id="307" r:id="rId48"/>
    <p:sldId id="308" r:id="rId49"/>
    <p:sldId id="309" r:id="rId50"/>
    <p:sldId id="310" r:id="rId51"/>
    <p:sldId id="365" r:id="rId52"/>
    <p:sldId id="281" r:id="rId53"/>
    <p:sldId id="311" r:id="rId54"/>
    <p:sldId id="282" r:id="rId55"/>
    <p:sldId id="312" r:id="rId56"/>
    <p:sldId id="322" r:id="rId57"/>
    <p:sldId id="323" r:id="rId58"/>
    <p:sldId id="324" r:id="rId59"/>
    <p:sldId id="325" r:id="rId60"/>
    <p:sldId id="326" r:id="rId61"/>
    <p:sldId id="313" r:id="rId62"/>
    <p:sldId id="327" r:id="rId63"/>
    <p:sldId id="328" r:id="rId64"/>
    <p:sldId id="329" r:id="rId65"/>
    <p:sldId id="383" r:id="rId66"/>
    <p:sldId id="314" r:id="rId67"/>
    <p:sldId id="330" r:id="rId68"/>
    <p:sldId id="331" r:id="rId69"/>
    <p:sldId id="332" r:id="rId70"/>
    <p:sldId id="333" r:id="rId71"/>
    <p:sldId id="315" r:id="rId72"/>
    <p:sldId id="334" r:id="rId73"/>
    <p:sldId id="335" r:id="rId74"/>
    <p:sldId id="336" r:id="rId75"/>
    <p:sldId id="338" r:id="rId76"/>
    <p:sldId id="316" r:id="rId77"/>
    <p:sldId id="341" r:id="rId78"/>
    <p:sldId id="342" r:id="rId79"/>
    <p:sldId id="343" r:id="rId80"/>
    <p:sldId id="344" r:id="rId81"/>
    <p:sldId id="317" r:id="rId82"/>
    <p:sldId id="347" r:id="rId83"/>
    <p:sldId id="348" r:id="rId84"/>
    <p:sldId id="349" r:id="rId85"/>
    <p:sldId id="350" r:id="rId86"/>
    <p:sldId id="352" r:id="rId87"/>
    <p:sldId id="318" r:id="rId88"/>
    <p:sldId id="319" r:id="rId89"/>
    <p:sldId id="320" r:id="rId90"/>
    <p:sldId id="321" r:id="rId91"/>
    <p:sldId id="283" r:id="rId92"/>
    <p:sldId id="367" r:id="rId93"/>
    <p:sldId id="368" r:id="rId94"/>
    <p:sldId id="370" r:id="rId95"/>
    <p:sldId id="371" r:id="rId96"/>
    <p:sldId id="372" r:id="rId97"/>
    <p:sldId id="384" r:id="rId98"/>
    <p:sldId id="374" r:id="rId99"/>
    <p:sldId id="353" r:id="rId100"/>
    <p:sldId id="354" r:id="rId101"/>
    <p:sldId id="361" r:id="rId102"/>
    <p:sldId id="362" r:id="rId103"/>
    <p:sldId id="363" r:id="rId104"/>
    <p:sldId id="355" r:id="rId105"/>
    <p:sldId id="356" r:id="rId106"/>
    <p:sldId id="357" r:id="rId107"/>
    <p:sldId id="358" r:id="rId10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2263" autoAdjust="0"/>
    <p:restoredTop sz="80226" autoAdjust="0"/>
  </p:normalViewPr>
  <p:slideViewPr>
    <p:cSldViewPr>
      <p:cViewPr>
        <p:scale>
          <a:sx n="84" d="100"/>
          <a:sy n="84" d="100"/>
        </p:scale>
        <p:origin x="-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84" Type="http://schemas.openxmlformats.org/officeDocument/2006/relationships/slide" Target="slides/slide84.xml"/><Relationship Id="rId89" Type="http://schemas.openxmlformats.org/officeDocument/2006/relationships/slide" Target="slides/slide89.xml"/><Relationship Id="rId16" Type="http://schemas.openxmlformats.org/officeDocument/2006/relationships/slide" Target="slides/slide16.xml"/><Relationship Id="rId107" Type="http://schemas.openxmlformats.org/officeDocument/2006/relationships/slide" Target="slides/slide107.xml"/><Relationship Id="rId11" Type="http://schemas.openxmlformats.org/officeDocument/2006/relationships/slide" Target="slides/slide11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102" Type="http://schemas.openxmlformats.org/officeDocument/2006/relationships/slide" Target="slides/slide102.xml"/><Relationship Id="rId5" Type="http://schemas.openxmlformats.org/officeDocument/2006/relationships/slide" Target="slides/slide5.xml"/><Relationship Id="rId90" Type="http://schemas.openxmlformats.org/officeDocument/2006/relationships/slide" Target="slides/slide90.xml"/><Relationship Id="rId95" Type="http://schemas.openxmlformats.org/officeDocument/2006/relationships/slide" Target="slides/slide95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80" Type="http://schemas.openxmlformats.org/officeDocument/2006/relationships/slide" Target="slides/slide80.xml"/><Relationship Id="rId85" Type="http://schemas.openxmlformats.org/officeDocument/2006/relationships/slide" Target="slides/slide85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59" Type="http://schemas.openxmlformats.org/officeDocument/2006/relationships/slide" Target="slides/slide59.xml"/><Relationship Id="rId103" Type="http://schemas.openxmlformats.org/officeDocument/2006/relationships/slide" Target="slides/slide103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83" Type="http://schemas.openxmlformats.org/officeDocument/2006/relationships/slide" Target="slides/slide83.xml"/><Relationship Id="rId88" Type="http://schemas.openxmlformats.org/officeDocument/2006/relationships/slide" Target="slides/slide88.xml"/><Relationship Id="rId91" Type="http://schemas.openxmlformats.org/officeDocument/2006/relationships/slide" Target="slides/slide91.xml"/><Relationship Id="rId96" Type="http://schemas.openxmlformats.org/officeDocument/2006/relationships/slide" Target="slides/slide9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6" Type="http://schemas.openxmlformats.org/officeDocument/2006/relationships/slide" Target="slides/slide106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86" Type="http://schemas.openxmlformats.org/officeDocument/2006/relationships/slide" Target="slides/slide86.xml"/><Relationship Id="rId94" Type="http://schemas.openxmlformats.org/officeDocument/2006/relationships/slide" Target="slides/slide94.xml"/><Relationship Id="rId99" Type="http://schemas.openxmlformats.org/officeDocument/2006/relationships/slide" Target="slides/slide99.xml"/><Relationship Id="rId101" Type="http://schemas.openxmlformats.org/officeDocument/2006/relationships/slide" Target="slides/slide10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97" Type="http://schemas.openxmlformats.org/officeDocument/2006/relationships/slide" Target="slides/slide97.xml"/><Relationship Id="rId104" Type="http://schemas.openxmlformats.org/officeDocument/2006/relationships/slide" Target="slides/slide104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92" Type="http://schemas.openxmlformats.org/officeDocument/2006/relationships/slide" Target="slides/slide92.xml"/><Relationship Id="rId2" Type="http://schemas.openxmlformats.org/officeDocument/2006/relationships/slide" Target="slides/slide2.xml"/><Relationship Id="rId29" Type="http://schemas.openxmlformats.org/officeDocument/2006/relationships/slide" Target="slides/slide29.xml"/><Relationship Id="rId24" Type="http://schemas.openxmlformats.org/officeDocument/2006/relationships/slide" Target="slides/slide24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66" Type="http://schemas.openxmlformats.org/officeDocument/2006/relationships/slide" Target="slides/slide66.xml"/><Relationship Id="rId87" Type="http://schemas.openxmlformats.org/officeDocument/2006/relationships/slide" Target="slides/slide87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56" Type="http://schemas.openxmlformats.org/officeDocument/2006/relationships/slide" Target="slides/slide56.xml"/><Relationship Id="rId77" Type="http://schemas.openxmlformats.org/officeDocument/2006/relationships/slide" Target="slides/slide77.xml"/><Relationship Id="rId100" Type="http://schemas.openxmlformats.org/officeDocument/2006/relationships/slide" Target="slides/slide100.xml"/><Relationship Id="rId105" Type="http://schemas.openxmlformats.org/officeDocument/2006/relationships/slide" Target="slides/slide105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93" Type="http://schemas.openxmlformats.org/officeDocument/2006/relationships/slide" Target="slides/slide93.xml"/><Relationship Id="rId98" Type="http://schemas.openxmlformats.org/officeDocument/2006/relationships/slide" Target="slides/slide98.xml"/><Relationship Id="rId3" Type="http://schemas.openxmlformats.org/officeDocument/2006/relationships/slide" Target="slides/slide3.xml"/><Relationship Id="rId25" Type="http://schemas.openxmlformats.org/officeDocument/2006/relationships/slide" Target="slides/slide25.xml"/><Relationship Id="rId46" Type="http://schemas.openxmlformats.org/officeDocument/2006/relationships/slide" Target="slides/slide46.xml"/><Relationship Id="rId67" Type="http://schemas.openxmlformats.org/officeDocument/2006/relationships/slide" Target="slides/slide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6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group_all</a:t>
            </a:r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All;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group_all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(all,{(8,Bharathi,Nambiayar,24,9848022333,Chennai),(7,Komal,Nayak,24,9848022334,trivendram),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(6,Archana,Mishra,23,9848022335,Chennai),(5,Trupthi,Mohanthy,23,9848022336,Bhuwaneshwar),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(4,Preethi,Agarwal,21,9848022330,Pune),(3,Rajesh,Khanna,22,9848022339,Delhi),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(2,siddarth,Battacharya,22,9848022338,Kolkata),(1,Rajiv,Reddy,21,9848022337,Hyderabad)})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7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COGROUP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(21,{(4,Preethi,Agarwal,21,9848022330,Pune), (1,Rajiv,Reddy,21,9848022337,Hyderabad)},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(22,{ (3,Rajesh,Khanna,22,9848022339,Delhi), (2,siddarth,Battacharya,22,9848022338,Kolkata) 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(6,Maggy,22,Chennai),(1,Robin,22,newyork) 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(23,{(6,Archana,Mishra,23,9848022335,Chennai),(5,Trupthi,Mohanthy,23,9848022336,Bhuwaneshwar)},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{(5,David,23,Bhuwaneshwar),(3,Maya,23,Tokyo),(2,BOB,23,Kolkata)})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(24,{(8,Bharathi,Nambiayar,24,9848022333,Chennai),(7,Komal,Nayak,24,9848022334,trivendram)},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(25,{ 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{(4,Sara,25,London)})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06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customers3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customers1 BY id, customers2 BY id;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customers3;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(1,Ramesh,32,Ahmedabad,2000,1,Ramesh,32,Ahmedabad,2000)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(2,Khilan,25,Delhi,1500,2,Khilan,25,Delhi,1500)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(3,kaushik,23,Kota,2000,3,kaushik,23,Kota,2000)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(4,Chaitali,25,Mumbai,6500,4,Chaitali,25,Mumbai,6500)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(5,Hardik,27,Bhopal,8500,5,Hardik,27,Bhopal,8500)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(6,Komal,22,MP,4500,6,Komal,22,MP,4500)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(7,Muffy,24,Indore,10000,7,Muffy,24,Indore,10000) </a:t>
            </a:r>
            <a:endParaRPr lang="zh-CN" altLang="en-US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coustomer_orders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coustomer_orders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(2,Khilan,25,Delhi,1500,101,2009-11-20 00:00:00,2,1560)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(3,kaushik,23,Kota,2000,100,2009-10-08 00:00:00,3,1500)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(3,kaushik,23,Kota,2000,102,2009-10-08 00:00:00,3,3000)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(4,Chaitali,25,Mumbai,6500,103,2008-05-20 00:00:00,4,2060)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002,siddarth,Battacharya,22,programmer,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003 003,Rajesh,Khanna,22,programmer,003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007,Komal,Nayak,24,teamlead,002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008,Bharathi,Nambiayar,24,manager,001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001,9848022337,Rajiv@gmail.com,Hyderabad,003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002,9848022338,siddarth@gmail.com,Kolkata,003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003,9848022339,Rajesh@gmail.com,Delhi,003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004,9848022330,Preethi@gmail.com,Pune,003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005,9848022336,Trupthi@gmail.com,Bhuwaneshwar,003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006,9848022335,Archana@gmail.com,Chennai,003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007,9848022334,Komal@gmail.com,trivendram,002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008,9848022333,Bharathi@gmail.com,Chennai,001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designation:chararray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/employee_contact.txt'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email:chararray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employee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0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CROSS customers, orders;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5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exec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Student_data1.txt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Student_data2.txt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7,Komal,Nayak,9848022334,trivendram.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8,Bharathi,Nambiayar,9848022333,Chennai.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/student_data2.txt'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UNION student1, student2;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63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SPLIT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student_details1 if age&lt;23, student_details2 if (22&lt;age and age&lt;25);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student_details1;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student_details2;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9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FILTER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city == 'Chennai';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0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DISTINCT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41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id,age,city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1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Jorge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Posada,New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York Yankees,{(Catcher),(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Designated_hitter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)},...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使用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flatten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Jorge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Posada,Catcher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Jorge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Posada,Designated_hitter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35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ORDER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 age DESC;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71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LIMIT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32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student_gpa_avg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.firstname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AVG(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student_gpa_avg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64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student_gpa_max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.firstname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MAX(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student_gpa_max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7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student_count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COUNT(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student_count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69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1,John,2007-01-24,250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2,Ram,2007-05-27,220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3,Jack,2007-05-06,170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3,Jack,2007-04-06,100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4,Jill,2007-04-06,220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5,Zara,2007-06-06,300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5,Zara,2007-02-06,350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 employee.txt'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workdate:chararray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daily_typing_pages:int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student_workpages_sum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employee_data.name,employee_data.daily_typing_pages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SUM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employee_data.daily_typing_pages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student_workpages_sum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(({ (Zara), (Zara), (Jill) ,(Jack) , (Jack) , (Ram) , (John) 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(350) , (300) , (220) ,(100) , (170) , (220) , (250) }),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1610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96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1,Robin,22,25000,sales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2,BOB,23,30000,sales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3,Maya,23,25000,sales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4,Sara,25,40000,sales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5,David,23,45000,sales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6,Maggy,22,35000,sales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emp_bonus.txt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1,Robin,22,25000,sales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2,Jaya,23,20000,admin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3,Maya,23,25000,sales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4,Alia,25,50000,admin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5,David,23,45000,sales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6,Omar,30,30000,admin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/emp_sales.txt'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sno:int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dept:chararray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emp_bonus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/emp_bonus.txt'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sno:int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dept:chararray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COGROUP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sno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emp_bonus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isempty_data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filter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IsEmpty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isempty_data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64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19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STORE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INTO ' hdfs://localhost:9000/pig_Output/ ' USING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(',');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检验：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-ls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/'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-cat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/part-m-00000'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50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stu_data.txt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001,Rajiv_Reddy,21,Hyderabad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002,siddarth_Battacharya,22,Kolkata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003,Rajesh_Khanna,22,Delhi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004,Preethi_Agarwal,21,Pune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005,Trupthi_Mohanthy,23,Bhuwaneshwar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006,Archana_Mishra,23,Chennai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007,Komal_Nayak,24,trivendram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008,Bharathi_Nambiayar,24,Chennai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details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TextLoader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9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Stu_data.txt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001,Rajiv_Reddy,21,Hyderabad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002,siddarth_Battacharya,22,Kolkata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003,Rajesh_Khanna,22,Delhi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004,Preethi_Agarwal,21,Pune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005,Trupthi_Mohanthy,23,Bhuwaneshwar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006,Archana_Mishra,23,Chennai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007,Komal_Nayak,24,trivendram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008,Bharathi_Nambiayar,24,Chennai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STORE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INTO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BinStorage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sbin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]$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-ls hdfs://localhost:9000/pig_Output/mydata/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/b/part-m-00000'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BinStorage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result;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(1,Rajiv_Reddy,21,Hyderabad)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(2,siddarth_Battacharya,22,Kolkata)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(3,Rajesh_Khanna,22,Delhi)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(4,Preethi_Agarwal,21,Pune)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(5,Trupthi_Mohanthy,23,Bhuwaneshwar)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(6,Archana_Mishra,23,Chennai)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(7,Komal_Nayak,24,trivendram)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(8,Bharathi_Nambiayar,24,Chennai)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1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employee.txt.zip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data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/employee.txt.zip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TextLoader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data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/employee.txt.zip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TextLoader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store data INTO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/data.bz'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92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tobag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TOBAG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id,name,age,city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tobag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({(1),(Robin),(22),(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newyork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({(2),(BOB),(23),(Kolkata)})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({(3),(Maya),(23),(Tokyo)})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({(4),(Sara),(25),(London)})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({(5),(David),(23),(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Bhuwaneshwar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({(6),(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Maggy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),(22),(Chennai)}) </a:t>
            </a:r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26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 employee_details.txt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emp_group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emp_group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data_top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top = TOP(2, 0,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top;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data_top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({(7,Robert,22,newyork),(12,Kelly,22,Chennai)})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({(5,David,23,Bhuwaneshwar),(8,Syam,23,Kolkata)})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({(10,Saran,25,London),(11,Stacy,25,Bhuwaneshwar)})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5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2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totuple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FOREACH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TOTUPLE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id,name,age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((1,Robin,22))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((2,BOB,23))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((3,Maya,23))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((4,Sara,25))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((5,David,23))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((6,Maggy,22))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08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tomap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TOMAP(name, age);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tomap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([Robin#22]) ([BOB#23]) ([Maya#23]) ([Sara#25]) ([David#23]) ([Maggy#22])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64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FOREACH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name,’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’);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93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substring_data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STARTSWITH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name,’Ro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’);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399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EqualsIgnoreCase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(name, 'Robin');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12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UPPER(name);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((1,Robin),ROBIN)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((2,BOB),BOB)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((3,Maya),MAYA)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((4,Sara),SARA)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((5,David),DAVID)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((6,Maggy),MAGGY)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((7,Robert),ROBERT)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((8,Syam),SYAM)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((9,Mary),MARY)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((10,Saran),SARAN)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((11,Stacy),STACY)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((12,Kelly),KELLY)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59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(date,'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yyyy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/MM/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HH:mm:ss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date_time:DateTime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&gt;);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941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(date,'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yyyy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/MM/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HH:mm:ss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date_time:DateTime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(1990-12-19T03:11:44.000+05:30)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getday_data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GetDay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getday_data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26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20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19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671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 </a:t>
            </a:r>
          </a:p>
          <a:p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currenttime_data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CurrentTime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currenttime_data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(2015-11-06T11:31:02.013+05:30)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(2015-11-06T11:31:02.013+05:30)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(2015-11-06T11:31:02.013+05:30)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839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 </a:t>
            </a:r>
          </a:p>
          <a:p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(date,'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yyyy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/MM/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HH:mm:ss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date_time:DateTime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2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f2 % 2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0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'even'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'odd'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END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matches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'.*tutorial.*'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(Raju, 30)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{(Raju, 30), (Mohammad, 45)}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name#Raja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age#30]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317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abs_data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(data),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ABS(data)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abs_data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(5.0,5.0)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(16.0,16.0)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(9.0,9.0)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(2.5,2.5)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(5.9,5.9)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(3.1,3.1)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842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 EXP(data);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(5.0,148.4131591025766)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(16.0,8886110.520507872)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(9.0,8103.083927575384)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(2.5,12.182493960703473)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(5.9,365.0375026780162)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(3.1,22.197949164480132)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008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(data),LOG(data);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(5.0,1.6094379124341003)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(16.0,2.772588722239781)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(9.0,2.1972245773362196)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(2.5,0.9162907318741551)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(5.9,1.774952367075645)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(3.1,1.1314020807274126)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493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sqrt_data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 SQRT(data);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sqrt_data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(5.0,2.23606797749979)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(16.0,4.0)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(9.0,3.0)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(2.5,1.5811388300841898)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(5.9,2.4289915799292987)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(3.1,1.76068165908337)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05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random_data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 RANDOM();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random_data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(5.0,0.6842057767279982)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(16.0,0.9725172591786139)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(9.0,0.4159326414649489)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(2.5,0.30962777780713147)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(5.9,0.705213727551145)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(3.1,0.24247708413861724)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142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pom.xml</a:t>
            </a:r>
            <a:r>
              <a:rPr lang="zh-CN" altLang="en-US" sz="1000" b="1" dirty="0" smtClean="0"/>
              <a:t>的内容：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&lt;project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xmlns:xsi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="http://www.w3.org/2001/XMLSchema-instance"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xsi:schemaLocation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="http://maven.apache.org/POM/4.0.0http://maven.apache.org/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/maven-4.0.0.xsd"&gt;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&gt;4.0.0&lt;/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&lt;version&gt;0.0.1-SNAPSHOT&lt;/version&gt; &lt;build&gt;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src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&lt;plugins&gt; &lt;plugin&gt;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&gt;maven-compiler-plugin&lt;/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&lt;version&gt;3.3&lt;/version&gt; &lt;configuration&gt; &lt;source&gt;1.7&lt;/source&gt; &lt;target&gt;1.7&lt;/target&gt; &lt;/configuration&gt; &lt;/plugin&gt; &lt;/plugins&gt; &lt;/build&gt; &lt;dependencies&gt;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&gt;pig&lt;/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&lt;version&gt;0.15.0&lt;/version&gt; &lt;/dependency&gt;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-core&lt;/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&lt;version&gt;0.20.2&lt;/version&gt; &lt;/dependency&gt; &lt;/dependencies&gt; &lt;/project&gt;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dirty="0" smtClean="0"/>
              <a:t>Sample_Eval.java</a:t>
            </a:r>
            <a:r>
              <a:rPr lang="zh-CN" altLang="en-US" sz="1000" b="1" dirty="0" smtClean="0"/>
              <a:t>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Apache Pig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194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extends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&lt;String&gt;{ public String exec(Tuple input) 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(input == null ||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input.size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 == 0) return null;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(String)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(0); return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str.toUpperCase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} }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671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emp1.txt</a:t>
            </a:r>
            <a:r>
              <a:rPr lang="zh-CN" altLang="en-US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：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9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9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(name);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43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student_order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ORDER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 DESC;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LIMIT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4;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$./pig -x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mapreduce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hdfs://localhost:9000/pig_data/sample_script.pig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914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en-US" altLang="zh-CN" dirty="0" err="1" smtClean="0"/>
              <a:t>streamship.pig</a:t>
            </a:r>
            <a:endParaRPr lang="en-US" altLang="zh-CN" dirty="0" smtClean="0"/>
          </a:p>
          <a:p>
            <a:r>
              <a:rPr lang="en-US" altLang="zh-CN" dirty="0" smtClean="0"/>
              <a:t>define 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 `highdiv.pl` ship('highdiv.pl');</a:t>
            </a:r>
          </a:p>
          <a:p>
            <a:r>
              <a:rPr lang="en-US" altLang="zh-CN" dirty="0" err="1" smtClean="0"/>
              <a:t>divs</a:t>
            </a:r>
            <a:r>
              <a:rPr lang="en-US" altLang="zh-CN" dirty="0" smtClean="0"/>
              <a:t> = load '</a:t>
            </a:r>
            <a:r>
              <a:rPr lang="en-US" altLang="zh-CN" dirty="0" err="1" smtClean="0"/>
              <a:t>NYSE_dividends</a:t>
            </a:r>
            <a:r>
              <a:rPr lang="en-US" altLang="zh-CN" dirty="0" smtClean="0"/>
              <a:t>' as (exchange, symbol, date, dividends);</a:t>
            </a:r>
          </a:p>
          <a:p>
            <a:r>
              <a:rPr lang="en-US" altLang="zh-CN" dirty="0" err="1" smtClean="0"/>
              <a:t>highdivs</a:t>
            </a:r>
            <a:r>
              <a:rPr lang="en-US" altLang="zh-CN" dirty="0" smtClean="0"/>
              <a:t> = stream </a:t>
            </a:r>
            <a:r>
              <a:rPr lang="en-US" altLang="zh-CN" dirty="0" err="1" smtClean="0"/>
              <a:t>divs</a:t>
            </a:r>
            <a:r>
              <a:rPr lang="en-US" altLang="zh-CN" dirty="0" smtClean="0"/>
              <a:t> through 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 as (exchange, symbol, date, dividends);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define 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 `highdiv.pl` ship('highdiv.pl', 'Financial.pm');</a:t>
            </a:r>
          </a:p>
          <a:p>
            <a:r>
              <a:rPr lang="en-US" altLang="zh-CN" dirty="0" err="1" smtClean="0"/>
              <a:t>divs</a:t>
            </a:r>
            <a:r>
              <a:rPr lang="en-US" altLang="zh-CN" dirty="0" smtClean="0"/>
              <a:t> = load '</a:t>
            </a:r>
            <a:r>
              <a:rPr lang="en-US" altLang="zh-CN" dirty="0" err="1" smtClean="0"/>
              <a:t>NYSE_dividends</a:t>
            </a:r>
            <a:r>
              <a:rPr lang="en-US" altLang="zh-CN" dirty="0" smtClean="0"/>
              <a:t>' as (exchange, symbol, date, dividends);</a:t>
            </a:r>
          </a:p>
          <a:p>
            <a:r>
              <a:rPr lang="en-US" altLang="zh-CN" dirty="0" err="1" smtClean="0"/>
              <a:t>highdivs</a:t>
            </a:r>
            <a:r>
              <a:rPr lang="en-US" altLang="zh-CN" dirty="0" smtClean="0"/>
              <a:t> = stream </a:t>
            </a:r>
            <a:r>
              <a:rPr lang="en-US" altLang="zh-CN" dirty="0" err="1" smtClean="0"/>
              <a:t>divs</a:t>
            </a:r>
            <a:r>
              <a:rPr lang="en-US" altLang="zh-CN" dirty="0" smtClean="0"/>
              <a:t> through 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 as (exchange, symbol, date, dividends);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crawl = load '</a:t>
            </a:r>
            <a:r>
              <a:rPr lang="en-US" altLang="zh-CN" dirty="0" err="1" smtClean="0"/>
              <a:t>webcrawl</a:t>
            </a:r>
            <a:r>
              <a:rPr lang="en-US" altLang="zh-CN" dirty="0" smtClean="0"/>
              <a:t>' as 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normalized =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crawl generate normalize(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define </a:t>
            </a:r>
            <a:r>
              <a:rPr lang="en-US" altLang="zh-CN" dirty="0" err="1" smtClean="0"/>
              <a:t>blc</a:t>
            </a:r>
            <a:r>
              <a:rPr lang="en-US" altLang="zh-CN" dirty="0" smtClean="0"/>
              <a:t> `blacklistchecker.py` cache('/data/shared/</a:t>
            </a:r>
            <a:r>
              <a:rPr lang="en-US" altLang="zh-CN" dirty="0" err="1" smtClean="0"/>
              <a:t>badurls#badurls</a:t>
            </a:r>
            <a:r>
              <a:rPr lang="en-US" altLang="zh-CN" dirty="0" smtClean="0"/>
              <a:t>');</a:t>
            </a:r>
          </a:p>
          <a:p>
            <a:r>
              <a:rPr lang="en-US" altLang="zh-CN" dirty="0" err="1" smtClean="0"/>
              <a:t>goodurls</a:t>
            </a:r>
            <a:r>
              <a:rPr lang="en-US" altLang="zh-CN" dirty="0" smtClean="0"/>
              <a:t> = stream normalized through </a:t>
            </a:r>
            <a:r>
              <a:rPr lang="en-US" altLang="zh-CN" dirty="0" err="1" smtClean="0"/>
              <a:t>blc</a:t>
            </a:r>
            <a:r>
              <a:rPr lang="en-US" altLang="zh-CN" dirty="0" smtClean="0"/>
              <a:t> as 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crawl = load '</a:t>
            </a:r>
            <a:r>
              <a:rPr lang="en-US" altLang="zh-CN" dirty="0" err="1" smtClean="0"/>
              <a:t>webcrawl</a:t>
            </a:r>
            <a:r>
              <a:rPr lang="en-US" altLang="zh-CN" dirty="0" smtClean="0"/>
              <a:t>' as 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normalized =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crawl generate normalize(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define </a:t>
            </a:r>
            <a:r>
              <a:rPr lang="en-US" altLang="zh-CN" dirty="0" err="1" smtClean="0"/>
              <a:t>blc</a:t>
            </a:r>
            <a:r>
              <a:rPr lang="en-US" altLang="zh-CN" dirty="0" smtClean="0"/>
              <a:t> `blacklistchecker.py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urls</a:t>
            </a:r>
            <a:r>
              <a:rPr lang="en-US" altLang="zh-CN" dirty="0" smtClean="0"/>
              <a:t> -o good` input('</a:t>
            </a:r>
            <a:r>
              <a:rPr lang="en-US" altLang="zh-CN" dirty="0" err="1" smtClean="0"/>
              <a:t>urls</a:t>
            </a:r>
            <a:r>
              <a:rPr lang="en-US" altLang="zh-CN" dirty="0" smtClean="0"/>
              <a:t>') output('good');</a:t>
            </a:r>
          </a:p>
          <a:p>
            <a:r>
              <a:rPr lang="en-US" altLang="zh-CN" dirty="0" err="1" smtClean="0"/>
              <a:t>goodurls</a:t>
            </a:r>
            <a:r>
              <a:rPr lang="en-US" altLang="zh-CN" dirty="0" smtClean="0"/>
              <a:t> = stream normalized through </a:t>
            </a:r>
            <a:r>
              <a:rPr lang="en-US" altLang="zh-CN" dirty="0" err="1" smtClean="0"/>
              <a:t>blc</a:t>
            </a:r>
            <a:r>
              <a:rPr lang="en-US" altLang="zh-CN" dirty="0" smtClean="0"/>
              <a:t> as 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400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2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student_data.txt</a:t>
            </a:r>
            <a:endParaRPr lang="zh-CN" altLang="en-US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2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0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student_details.txt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= GROUP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by age;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Output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(21,{(4,Preethi,Agarwal,21,9848022330,Pune),(1,Rajiv,Reddy,21,9848022337,Hyderabad)}) (22,{(3,Rajesh,Khanna,22,9848022339,Delhi),(2,siddarth,Battacharya,22,9848022338,Kolkata)}) (23,{(6,Archana,Mishra,23,9848022335,Chennai),(5,Trupthi,Mohanthy,23,9848022336,Bhuwaneshwar)}) (24,{(8,Bharathi,Nambiayar,24,9848022333,Chennai),(7,Komal,Nayak,24,9848022334,trivendram)})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Describe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{group: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int,student_details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{(id: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int,firstname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chararray,lastname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chararray,age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int,phone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chararray,city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)}}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8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group_multiple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= GROUP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by (age, city);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group_multiple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((21,Pune),{(4,Preethi,Agarwal,21,9848022330,Pune)}) ((21,Hyderabad),{(1,Rajiv,Reddy,21,9848022337,Hyderabad)}) ((22,Delhi),{(3,Rajesh,Khanna,22,9848022339,Delhi)}) ((22,Kolkata),{(2,siddarth,Battacharya,22,9848022338,Kolkata)}) ((23,Chennai),{(6,Archana,Mishra,23,9848022335,Chennai)}) ((23,Bhuwaneshwar),{(5,Trupthi,Mohanthy,23,9848022336,Bhuwaneshwar)}) ((24,Chennai),{(8,Bharathi,Nambiayar,24,9848022333,Chennai)}) ((24,trivendram),{(7,Komal,Nayak,24,9848022334,trivendram)})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7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Apache Pig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Grant shell</a:t>
            </a:r>
          </a:p>
          <a:p>
            <a:r>
              <a:rPr lang="zh-CN" altLang="en-US" sz="2800" dirty="0"/>
              <a:t>调用脚本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$&gt;pig xxx.sh		</a:t>
            </a:r>
            <a:r>
              <a:rPr lang="en-US" altLang="zh-CN" sz="2800" dirty="0" smtClean="0"/>
              <a:t>//</a:t>
            </a:r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编程使用</a:t>
            </a:r>
            <a:r>
              <a:rPr lang="en-US" altLang="zh-CN" sz="2800" dirty="0" smtClean="0"/>
              <a:t>Pig</a:t>
            </a:r>
            <a:br>
              <a:rPr lang="en-US" altLang="zh-CN" sz="2800" dirty="0" smtClean="0"/>
            </a:br>
            <a:r>
              <a:rPr lang="zh-CN" altLang="en-US" sz="2800" dirty="0" smtClean="0"/>
              <a:t>同</a:t>
            </a:r>
            <a:r>
              <a:rPr lang="en-US" altLang="zh-CN" sz="2800" dirty="0" err="1" smtClean="0"/>
              <a:t>jdbc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3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尽早使用过滤器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29146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尽早地并经常地进行映射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下面的例子中并没有用到字段</a:t>
            </a:r>
            <a:r>
              <a:rPr lang="en-US" altLang="zh-CN" sz="2200" dirty="0" err="1" smtClean="0"/>
              <a:t>itemid</a:t>
            </a:r>
            <a:r>
              <a:rPr lang="zh-CN" altLang="en-US" sz="2200" dirty="0" smtClean="0"/>
              <a:t>，因此并不需要加载它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1800" dirty="0" err="1"/>
              <a:t>txns</a:t>
            </a:r>
            <a:r>
              <a:rPr lang="en-US" altLang="zh-CN" sz="1800" dirty="0"/>
              <a:t> = load 'purchases' as (date, </a:t>
            </a:r>
            <a:r>
              <a:rPr lang="en-US" altLang="zh-CN" sz="1800" dirty="0" err="1"/>
              <a:t>storeid</a:t>
            </a:r>
            <a:r>
              <a:rPr lang="en-US" altLang="zh-CN" sz="1800" dirty="0"/>
              <a:t>, amount, </a:t>
            </a:r>
            <a:r>
              <a:rPr lang="en-US" altLang="zh-CN" sz="1800" dirty="0" err="1"/>
              <a:t>itemid</a:t>
            </a:r>
            <a:r>
              <a:rPr lang="en-US" altLang="zh-CN" sz="1800" dirty="0"/>
              <a:t>);</a:t>
            </a:r>
          </a:p>
          <a:p>
            <a:pPr marL="457200" lvl="1" indent="0">
              <a:buNone/>
            </a:pPr>
            <a:r>
              <a:rPr lang="en-US" altLang="zh-CN" sz="1800" dirty="0"/>
              <a:t>todays = filter </a:t>
            </a:r>
            <a:r>
              <a:rPr lang="en-US" altLang="zh-CN" sz="1800" dirty="0" err="1"/>
              <a:t>txns</a:t>
            </a:r>
            <a:r>
              <a:rPr lang="en-US" altLang="zh-CN" sz="1800" dirty="0"/>
              <a:t> by date == '20110513'; -- date not needed after this</a:t>
            </a:r>
          </a:p>
          <a:p>
            <a:pPr marL="457200" lvl="1" indent="0">
              <a:buNone/>
            </a:pPr>
            <a:r>
              <a:rPr lang="en-US" altLang="zh-CN" sz="1800" dirty="0" err="1"/>
              <a:t>bystore</a:t>
            </a:r>
            <a:r>
              <a:rPr lang="en-US" altLang="zh-CN" sz="1800" dirty="0"/>
              <a:t> = group todays by </a:t>
            </a:r>
            <a:r>
              <a:rPr lang="en-US" altLang="zh-CN" sz="1800" dirty="0" err="1"/>
              <a:t>storeid</a:t>
            </a:r>
            <a:r>
              <a:rPr lang="en-US" altLang="zh-CN" sz="1800" dirty="0"/>
              <a:t>;</a:t>
            </a:r>
          </a:p>
          <a:p>
            <a:pPr marL="457200" lvl="1" indent="0">
              <a:buNone/>
            </a:pPr>
            <a:r>
              <a:rPr lang="en-US" altLang="zh-CN" sz="1800" dirty="0" err="1"/>
              <a:t>avgperstore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foreach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bystore</a:t>
            </a:r>
            <a:r>
              <a:rPr lang="en-US" altLang="zh-CN" sz="1800" dirty="0"/>
              <a:t> generate group, AVG(</a:t>
            </a:r>
            <a:r>
              <a:rPr lang="en-US" altLang="zh-CN" sz="1800" dirty="0" err="1"/>
              <a:t>todays.amount</a:t>
            </a:r>
            <a:r>
              <a:rPr lang="en-US" altLang="zh-CN" sz="1800" dirty="0" smtClean="0"/>
              <a:t>);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2200" dirty="0" smtClean="0"/>
              <a:t>在这种情况下，需要用户自己在</a:t>
            </a:r>
            <a:r>
              <a:rPr lang="en-US" altLang="zh-CN" sz="2200" dirty="0" err="1" smtClean="0"/>
              <a:t>foreach</a:t>
            </a:r>
            <a:r>
              <a:rPr lang="zh-CN" altLang="en-US" sz="2200" dirty="0" smtClean="0"/>
              <a:t>语句中今早地移除不需要的字段。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正确并合理使用</a:t>
            </a:r>
            <a:r>
              <a:rPr lang="en-US" altLang="zh-CN" sz="2800" dirty="0" smtClean="0"/>
              <a:t>join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91494"/>
            <a:ext cx="3571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适当的情况下使用</a:t>
            </a:r>
            <a:r>
              <a:rPr lang="en-US" altLang="zh-CN" sz="2800" dirty="0" err="1" smtClean="0"/>
              <a:t>multiquery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每当做一些可以通过</a:t>
            </a:r>
            <a:r>
              <a:rPr lang="en-US" altLang="zh-CN" sz="2400" dirty="0" err="1" smtClean="0"/>
              <a:t>multiquery</a:t>
            </a:r>
            <a:r>
              <a:rPr lang="zh-CN" altLang="en-US" sz="2400" dirty="0" smtClean="0"/>
              <a:t>进行组装的操作的时候，例如分组和过滤，这些应当写在一个</a:t>
            </a:r>
            <a:r>
              <a:rPr lang="en-US" altLang="zh-CN" sz="2400" dirty="0" smtClean="0"/>
              <a:t>Pig Latin</a:t>
            </a:r>
            <a:r>
              <a:rPr lang="zh-CN" altLang="en-US" sz="2400" dirty="0" smtClean="0"/>
              <a:t>脚本中，这样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可以把它们组合在一起。虽然增加额外的操作会增加整体处理时间，但是还是会比单独执行这些任务要快。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</a:t>
            </a:r>
            <a:r>
              <a:rPr lang="en-US" altLang="zh-CN" sz="2800" dirty="0" smtClean="0"/>
              <a:t>UDF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r>
              <a:rPr lang="zh-CN" altLang="en-US" sz="2400" dirty="0" smtClean="0"/>
              <a:t>有一些特性试图使聚合函数执行得更快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Algebraic</a:t>
            </a:r>
            <a:r>
              <a:rPr lang="zh-CN" altLang="en-US" sz="2400" dirty="0" smtClean="0"/>
              <a:t>接口允许</a:t>
            </a:r>
            <a:r>
              <a:rPr lang="en-US" altLang="zh-CN" sz="2400" dirty="0" smtClean="0"/>
              <a:t>UDF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的组合器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Accumulator</a:t>
            </a:r>
            <a:r>
              <a:rPr lang="zh-CN" altLang="en-US" sz="2400" dirty="0" smtClean="0"/>
              <a:t>接口允许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将一组记录分拆成多组然后依次将分拆后的组传递给</a:t>
            </a:r>
            <a:r>
              <a:rPr lang="en-US" altLang="zh-CN" sz="2400" dirty="0" smtClean="0"/>
              <a:t>UDF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调整</a:t>
            </a:r>
            <a:r>
              <a:rPr lang="en-US" altLang="zh-CN" sz="2800" dirty="0" smtClean="0"/>
              <a:t>Pig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Hadoop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34084"/>
            <a:ext cx="24479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43755"/>
            <a:ext cx="1971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对计算中间结果进行压缩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默认情况下压缩是关闭的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MR</a:t>
            </a:r>
            <a:r>
              <a:rPr lang="zh-CN" altLang="en-US" sz="2400" dirty="0" smtClean="0"/>
              <a:t>压缩</a:t>
            </a:r>
            <a:endParaRPr lang="en-US" altLang="zh-CN" sz="2400" dirty="0"/>
          </a:p>
          <a:p>
            <a:pPr lvl="2"/>
            <a:r>
              <a:rPr lang="zh-CN" altLang="en-US" sz="1600" dirty="0" smtClean="0"/>
              <a:t>将压缩属性设为</a:t>
            </a:r>
            <a:r>
              <a:rPr lang="en-US" altLang="zh-CN" sz="1600" dirty="0" smtClean="0"/>
              <a:t>true</a:t>
            </a:r>
          </a:p>
          <a:p>
            <a:pPr marL="914400" lvl="2" indent="0">
              <a:buNone/>
            </a:pPr>
            <a:r>
              <a:rPr lang="en-US" altLang="zh-CN" sz="1600" dirty="0" err="1" smtClean="0"/>
              <a:t>mapred.compress.map.output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t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同时设置压缩格式，如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mapred.map.output.compression.codec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org.apache.hadoop.io.compress.GzipCodec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zh-CN" altLang="en-US" sz="1600" dirty="0" smtClean="0"/>
              <a:t>或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org.apache.hadoop.io.compress.lzo.LzopCodec</a:t>
            </a:r>
            <a:endParaRPr lang="en-US" altLang="zh-CN" sz="16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压缩（如果脚本中含有</a:t>
            </a:r>
            <a:r>
              <a:rPr lang="en-US" altLang="zh-CN" sz="2400" dirty="0" smtClean="0"/>
              <a:t>join</a:t>
            </a:r>
            <a:r>
              <a:rPr lang="zh-CN" altLang="en-US" sz="2400" dirty="0"/>
              <a:t>影响</a:t>
            </a:r>
            <a:r>
              <a:rPr lang="zh-CN" altLang="en-US" sz="2400" dirty="0" smtClean="0"/>
              <a:t>更明显）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pig.tmpfilecompression</a:t>
            </a:r>
            <a:r>
              <a:rPr lang="en-US" altLang="zh-CN" sz="1600" dirty="0" smtClean="0"/>
              <a:t>--true</a:t>
            </a:r>
          </a:p>
          <a:p>
            <a:pPr marL="914400" lvl="2" indent="0">
              <a:buNone/>
            </a:pPr>
            <a:r>
              <a:rPr lang="en-US" altLang="zh-CN" sz="1600" dirty="0" err="1" smtClean="0"/>
              <a:t>pig.tmpfilecompression.codec</a:t>
            </a:r>
            <a:r>
              <a:rPr lang="en-US" altLang="zh-CN" sz="1600" dirty="0" smtClean="0"/>
              <a:t>--</a:t>
            </a:r>
            <a:r>
              <a:rPr lang="zh-CN" altLang="en-US" sz="1600" dirty="0" smtClean="0"/>
              <a:t>为</a:t>
            </a:r>
            <a:r>
              <a:rPr lang="en-US" altLang="zh-CN" sz="1600" dirty="0" err="1" smtClean="0"/>
              <a:t>gzip</a:t>
            </a:r>
            <a:r>
              <a:rPr lang="zh-CN" altLang="en-US" sz="1600" dirty="0" smtClean="0"/>
              <a:t>或</a:t>
            </a:r>
            <a:r>
              <a:rPr lang="en-US" altLang="zh-CN" sz="1600" dirty="0" err="1" smtClean="0"/>
              <a:t>lzo</a:t>
            </a:r>
            <a:endParaRPr lang="en-US" altLang="zh-CN" sz="1600" dirty="0" smtClean="0"/>
          </a:p>
          <a:p>
            <a:pPr marL="914400" lvl="2" indent="0"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数据层优化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/>
              <a:t>从</a:t>
            </a:r>
            <a:r>
              <a:rPr lang="en-US" altLang="zh-CN" sz="2400" dirty="0"/>
              <a:t>0.8</a:t>
            </a:r>
            <a:r>
              <a:rPr lang="zh-CN" altLang="en-US" sz="2400" dirty="0"/>
              <a:t>版本开始，当输入的是文件而且它们比一个</a:t>
            </a:r>
            <a:r>
              <a:rPr lang="en-US" altLang="zh-CN" sz="2400" dirty="0"/>
              <a:t>HDFS</a:t>
            </a:r>
            <a:r>
              <a:rPr lang="zh-CN" altLang="en-US" sz="2400" dirty="0"/>
              <a:t>数据块的一半还小的时候，</a:t>
            </a:r>
            <a:r>
              <a:rPr lang="en-US" altLang="zh-CN" sz="2400" dirty="0"/>
              <a:t>Pig</a:t>
            </a:r>
            <a:r>
              <a:rPr lang="zh-CN" altLang="en-US" sz="2400" dirty="0"/>
              <a:t>在使用这个文件作为数据时，会自动将较小的部分合并在一起。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如果想关闭该功能，可以通过命令行参数</a:t>
            </a:r>
            <a:endParaRPr lang="en-US" altLang="zh-CN" sz="2400" dirty="0"/>
          </a:p>
          <a:p>
            <a:pPr marL="1028700" lvl="2" indent="-342900"/>
            <a:r>
              <a:rPr lang="en-US" altLang="zh-CN" sz="2000" dirty="0"/>
              <a:t>-</a:t>
            </a:r>
            <a:r>
              <a:rPr lang="en-US" altLang="zh-CN" sz="2000" dirty="0" err="1"/>
              <a:t>Dpig.noSplitCombination</a:t>
            </a:r>
            <a:r>
              <a:rPr lang="en-US" altLang="zh-CN" sz="2000" dirty="0"/>
              <a:t>=true</a:t>
            </a:r>
          </a:p>
          <a:p>
            <a:pPr marL="1028700" lvl="2" indent="-342900"/>
            <a:r>
              <a:rPr lang="zh-CN" altLang="en-US" sz="2000" dirty="0"/>
              <a:t>或者在参数文件</a:t>
            </a:r>
            <a:r>
              <a:rPr lang="en-US" altLang="zh-CN" sz="2000" dirty="0" err="1"/>
              <a:t>pig.properties</a:t>
            </a:r>
            <a:r>
              <a:rPr lang="zh-CN" altLang="en-US" sz="2000" dirty="0"/>
              <a:t>中设置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400" dirty="0" smtClean="0"/>
              <a:t>$&gt;pig				 //</a:t>
            </a:r>
            <a:r>
              <a:rPr lang="zh-CN" altLang="en-US" sz="2400" dirty="0" smtClean="0"/>
              <a:t>进入</a:t>
            </a:r>
            <a:r>
              <a:rPr lang="en-US" altLang="zh-CN" sz="2400" dirty="0" smtClean="0"/>
              <a:t>shell</a:t>
            </a:r>
            <a:br>
              <a:rPr lang="en-US" altLang="zh-CN" sz="2400" dirty="0" smtClean="0"/>
            </a:br>
            <a:r>
              <a:rPr lang="en-US" altLang="zh-CN" sz="2400" dirty="0" smtClean="0"/>
              <a:t>$grunt&gt;rec  = LOAD 'URL'	 //</a:t>
            </a:r>
            <a:r>
              <a:rPr lang="zh-CN" altLang="en-US" sz="2400" dirty="0" smtClean="0"/>
              <a:t>加载文件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as (</a:t>
            </a:r>
            <a:r>
              <a:rPr lang="en-US" altLang="zh-CN" sz="2400" dirty="0" err="1" smtClean="0"/>
              <a:t>x:chararry,y:int</a:t>
            </a:r>
            <a:r>
              <a:rPr lang="en-US" altLang="zh-CN" sz="2400" dirty="0" smtClean="0"/>
              <a:t>,...);	 //as</a:t>
            </a:r>
            <a:r>
              <a:rPr lang="zh-CN" altLang="en-US" sz="2400" dirty="0" smtClean="0"/>
              <a:t>可省略</a:t>
            </a:r>
            <a:r>
              <a:rPr lang="en-US" altLang="zh-CN" sz="2400" dirty="0" smtClean="0"/>
              <a:t>,tab</a:t>
            </a:r>
            <a:r>
              <a:rPr lang="zh-CN" altLang="en-US" sz="2400" dirty="0" smtClean="0"/>
              <a:t>分割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$grunt&gt;DUMP rec;		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records</a:t>
            </a:r>
            <a:r>
              <a:rPr lang="zh-CN" altLang="en-US" sz="2400" dirty="0" smtClean="0"/>
              <a:t>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(1950,0,1)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1950,22,1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$grunt&gt;DESCRIBE rec;		 //</a:t>
            </a:r>
            <a:r>
              <a:rPr lang="zh-CN" altLang="en-US" sz="2400" dirty="0" smtClean="0"/>
              <a:t>输出元组信息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records: {year: </a:t>
            </a:r>
            <a:r>
              <a:rPr lang="en-US" altLang="zh-CN" sz="2400" dirty="0" err="1"/>
              <a:t>chararray,temperature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int,quality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$grunt&gt;rec2=FILTER rec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BY x!=n AND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x in 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);  	 	//</a:t>
            </a:r>
            <a:r>
              <a:rPr lang="zh-CN" altLang="en-US" sz="2400" dirty="0" smtClean="0"/>
              <a:t>按照范围过滤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$grunt&gt;rec3=GROUP rec2 BY temp	//</a:t>
            </a:r>
            <a:r>
              <a:rPr lang="zh-CN" altLang="en-US" sz="2400" dirty="0" smtClean="0"/>
              <a:t>分组集合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>(1949,{(1949,78,1),(1949,111,1</a:t>
            </a:r>
            <a:r>
              <a:rPr lang="en-US" altLang="zh-CN" sz="2400" dirty="0" smtClean="0"/>
              <a:t>)})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1950,{(1950,-11,1),(1950,22,1),(1950,0,1)})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$grunt&gt;DESCRIBE rec3		//</a:t>
            </a:r>
            <a:r>
              <a:rPr lang="zh-CN" altLang="en-US" sz="2400" smtClean="0"/>
              <a:t>描述分组集合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grouped_records: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group: chararray,filtered_records: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year: </a:t>
            </a:r>
            <a:r>
              <a:rPr lang="en-US" altLang="zh-CN" sz="2400" smtClean="0"/>
              <a:t>chararray,temperature</a:t>
            </a:r>
            <a:r>
              <a:rPr lang="en-US" altLang="zh-CN" sz="2400"/>
              <a:t>: int,quality: int</a:t>
            </a:r>
            <a:r>
              <a:rPr lang="en-US" altLang="zh-CN" sz="2400" b="1" smtClean="0">
                <a:solidFill>
                  <a:srgbClr val="FF0000"/>
                </a:solidFill>
              </a:rPr>
              <a:t>}}</a:t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//foreach:</a:t>
            </a:r>
            <a:r>
              <a:rPr lang="zh-CN" altLang="en-US" sz="2400" smtClean="0">
                <a:solidFill>
                  <a:srgbClr val="00B050"/>
                </a:solidFill>
              </a:rPr>
              <a:t>循环集合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//generate:</a:t>
            </a:r>
            <a:r>
              <a:rPr lang="zh-CN" altLang="en-US" sz="2400" smtClean="0">
                <a:solidFill>
                  <a:srgbClr val="00B050"/>
                </a:solidFill>
              </a:rPr>
              <a:t>生成新元组</a:t>
            </a:r>
            <a:r>
              <a:rPr lang="en-US" altLang="zh-CN" sz="2400" smtClean="0">
                <a:solidFill>
                  <a:srgbClr val="00B050"/>
                </a:solidFill>
              </a:rPr>
              <a:t>,</a:t>
            </a:r>
            <a:r>
              <a:rPr lang="zh-CN" altLang="en-US" sz="2400" smtClean="0">
                <a:solidFill>
                  <a:srgbClr val="00B050"/>
                </a:solidFill>
              </a:rPr>
              <a:t>后面是字段列表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//max:</a:t>
            </a:r>
            <a:r>
              <a:rPr lang="zh-CN" altLang="en-US" sz="2400" smtClean="0">
                <a:solidFill>
                  <a:srgbClr val="00B050"/>
                </a:solidFill>
              </a:rPr>
              <a:t>取出最大值</a:t>
            </a: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/>
              <a:t>$</a:t>
            </a:r>
            <a:r>
              <a:rPr lang="en-US" altLang="zh-CN" sz="2400" smtClean="0"/>
              <a:t>grunt&gt;max_temp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FOREACH</a:t>
            </a:r>
            <a:r>
              <a:rPr lang="en-US" altLang="zh-CN" sz="2400"/>
              <a:t> grouped_records </a:t>
            </a:r>
            <a:r>
              <a:rPr lang="en-US" altLang="zh-CN" sz="2400">
                <a:solidFill>
                  <a:srgbClr val="FF0000"/>
                </a:solidFill>
              </a:rPr>
              <a:t>GENERATE</a:t>
            </a:r>
            <a:r>
              <a:rPr lang="en-US" altLang="zh-CN" sz="2400"/>
              <a:t> </a:t>
            </a:r>
            <a:r>
              <a:rPr lang="en-US" altLang="zh-CN" sz="2400" smtClean="0"/>
              <a:t>group,</a:t>
            </a:r>
            <a:r>
              <a:rPr lang="en-US" altLang="zh-CN" sz="2400" smtClean="0">
                <a:solidFill>
                  <a:srgbClr val="FF0000"/>
                </a:solidFill>
              </a:rPr>
              <a:t>MAX</a:t>
            </a:r>
            <a:r>
              <a:rPr lang="en-US" altLang="zh-CN" sz="2400" smtClean="0"/>
              <a:t>(filtered_records.temperature</a:t>
            </a:r>
            <a:r>
              <a:rPr lang="en-US" altLang="zh-CN" sz="2400"/>
              <a:t>);</a:t>
            </a:r>
            <a:br>
              <a:rPr lang="en-US" altLang="zh-CN" sz="240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$</a:t>
            </a:r>
            <a:r>
              <a:rPr lang="en-US" altLang="zh-CN" sz="2400" dirty="0" smtClean="0"/>
              <a:t>grunt&gt;ILLUSTRATE </a:t>
            </a:r>
            <a:r>
              <a:rPr lang="en-US" altLang="zh-CN" sz="2400" dirty="0" err="1"/>
              <a:t>max_temp</a:t>
            </a:r>
            <a:r>
              <a:rPr lang="en-US" altLang="zh-CN" sz="2400" dirty="0" smtClean="0"/>
              <a:t>;//</a:t>
            </a:r>
            <a:r>
              <a:rPr lang="zh-CN" altLang="en-US" sz="2400" dirty="0" smtClean="0"/>
              <a:t>阐述集合，中间过程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9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启动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本地模式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000" dirty="0" smtClean="0"/>
              <a:t>./pig -x local</a:t>
            </a:r>
          </a:p>
          <a:p>
            <a:pPr lvl="1"/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./pig -x </a:t>
            </a:r>
            <a:r>
              <a:rPr lang="en-US" altLang="zh-CN" sz="2000" dirty="0" err="1" smtClean="0"/>
              <a:t>mapreduce</a:t>
            </a:r>
            <a:endParaRPr lang="en-US" altLang="zh-CN" dirty="0" smtClean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/>
              <a:t>grunt&gt; customers = LOAD 'customers.txt' USING </a:t>
            </a:r>
            <a:r>
              <a:rPr lang="en-US" altLang="zh-CN" sz="2000" dirty="0" err="1"/>
              <a:t>PigStorage</a:t>
            </a:r>
            <a:r>
              <a:rPr lang="en-US" altLang="zh-CN" sz="2000" dirty="0"/>
              <a:t>(','); </a:t>
            </a:r>
            <a:endParaRPr lang="en-US" altLang="zh-CN" sz="2000" dirty="0" smtClean="0"/>
          </a:p>
          <a:p>
            <a:r>
              <a:rPr lang="zh-CN" altLang="en-US" sz="2800" dirty="0" smtClean="0"/>
              <a:t>退出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‘ctrl + d</a:t>
            </a:r>
            <a:r>
              <a:rPr lang="en-US" altLang="zh-CN" sz="2400" dirty="0" smtClean="0"/>
              <a:t>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shell</a:t>
            </a:r>
            <a:r>
              <a:rPr lang="zh-CN" altLang="en-US" sz="2800" dirty="0"/>
              <a:t>命令</a:t>
            </a:r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 err="1"/>
              <a:t>sh</a:t>
            </a:r>
            <a:r>
              <a:rPr lang="en-US" altLang="zh-CN" sz="2400" dirty="0"/>
              <a:t> shell command parameters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grunt&gt; 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 ls		//  </a:t>
            </a:r>
            <a:r>
              <a:rPr lang="zh-CN" altLang="en-US" sz="2400" dirty="0" smtClean="0"/>
              <a:t>列出</a:t>
            </a:r>
            <a:r>
              <a:rPr lang="en-US" altLang="zh-CN" sz="2400" dirty="0" smtClean="0"/>
              <a:t>/pig/bin/</a:t>
            </a:r>
            <a:r>
              <a:rPr lang="zh-CN" altLang="en-US" sz="2400" dirty="0" smtClean="0"/>
              <a:t>目录下的文件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pig_1444799121955.log</a:t>
            </a:r>
          </a:p>
          <a:p>
            <a:pPr marL="457200" lvl="1" indent="0">
              <a:buNone/>
            </a:pPr>
            <a:r>
              <a:rPr lang="en-US" altLang="zh-CN" sz="2400" dirty="0"/>
              <a:t>pig.cmd</a:t>
            </a:r>
          </a:p>
          <a:p>
            <a:pPr marL="457200" lvl="1" indent="0">
              <a:buNone/>
            </a:pPr>
            <a:r>
              <a:rPr lang="en-US" altLang="zh-CN" sz="2400" dirty="0"/>
              <a:t>pig.py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5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 smtClean="0"/>
              <a:t>fs</a:t>
            </a:r>
            <a:r>
              <a:rPr lang="en-US" altLang="zh-CN" sz="2400" dirty="0" smtClean="0"/>
              <a:t> File </a:t>
            </a:r>
            <a:r>
              <a:rPr lang="en-US" altLang="zh-CN" sz="2400" dirty="0"/>
              <a:t>System command </a:t>
            </a:r>
            <a:r>
              <a:rPr lang="en-US" altLang="zh-CN" sz="2400" dirty="0" smtClean="0"/>
              <a:t>parameters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fs –ls </a:t>
            </a:r>
            <a:r>
              <a:rPr lang="en-US" altLang="zh-CN" sz="2400" dirty="0" smtClean="0"/>
              <a:t> 	// 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根目录的文件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clear	// </a:t>
            </a:r>
            <a:r>
              <a:rPr lang="zh-CN" altLang="en-US" sz="2400" dirty="0" smtClean="0"/>
              <a:t>清屏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help	// </a:t>
            </a:r>
            <a:r>
              <a:rPr lang="zh-CN" altLang="en-US" sz="2400" dirty="0" smtClean="0"/>
              <a:t>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history	// </a:t>
            </a:r>
            <a:r>
              <a:rPr lang="zh-CN" altLang="en-US" sz="2400" dirty="0" smtClean="0"/>
              <a:t>历史执行记录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quit	// 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Grunt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set		// </a:t>
            </a:r>
            <a:r>
              <a:rPr lang="zh-CN" altLang="en-US" sz="2400" dirty="0" smtClean="0"/>
              <a:t>可以设置 </a:t>
            </a:r>
            <a:r>
              <a:rPr lang="en-US" altLang="zh-CN" sz="2400" dirty="0" err="1" smtClean="0"/>
              <a:t>default_parallel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			job.name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job.priority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stream.skippath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kill		</a:t>
            </a:r>
            <a:r>
              <a:rPr lang="en-US" altLang="zh-CN" sz="2400" dirty="0" smtClean="0"/>
              <a:t>// </a:t>
            </a:r>
            <a:r>
              <a:rPr lang="en-US" altLang="zh-CN" sz="2400" dirty="0"/>
              <a:t>grunt&gt; kill 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，终止指定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			MapReduce</a:t>
            </a:r>
            <a:r>
              <a:rPr lang="zh-CN" altLang="en-US" sz="2400" dirty="0" smtClean="0"/>
              <a:t>任务。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exec	//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Grunt shell</a:t>
            </a:r>
            <a:r>
              <a:rPr lang="zh-CN" altLang="en-US" sz="2400" dirty="0" smtClean="0"/>
              <a:t>中执行</a:t>
            </a:r>
            <a:r>
              <a:rPr lang="en-US" altLang="zh-CN" sz="24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exec 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exec 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6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提供了一个基于</a:t>
            </a:r>
            <a:r>
              <a:rPr lang="en-US" altLang="zh-CN" sz="2800" dirty="0" smtClean="0"/>
              <a:t>Hadoop</a:t>
            </a:r>
            <a:r>
              <a:rPr lang="zh-CN" altLang="en-US" sz="2800" dirty="0" smtClean="0"/>
              <a:t>的并行地执行数据流处理的引擎。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它包含了一个脚本语言，称为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，用来描述这些数据流。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本身提供了许多传统的数据操作（如 </a:t>
            </a:r>
            <a:r>
              <a:rPr lang="en-US" altLang="zh-CN" sz="2800" dirty="0" smtClean="0"/>
              <a:t>join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sort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等），同时允许用户自己开发一些自定义函数用来读取、处理和写数据。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run		</a:t>
            </a:r>
            <a:r>
              <a:rPr lang="en-US" altLang="zh-CN" sz="2200" dirty="0" smtClean="0"/>
              <a:t>// 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Grunt shell</a:t>
            </a:r>
            <a:r>
              <a:rPr lang="zh-CN" altLang="en-US" sz="2200" dirty="0" smtClean="0"/>
              <a:t>中执行</a:t>
            </a:r>
            <a:r>
              <a:rPr lang="en-US" altLang="zh-CN" sz="22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smtClean="0"/>
              <a:t>run </a:t>
            </a:r>
            <a:r>
              <a:rPr lang="en-US" altLang="zh-CN" sz="2200" dirty="0"/>
              <a:t>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run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b="1" dirty="0" smtClean="0"/>
          </a:p>
          <a:p>
            <a:pPr marL="457200" lvl="1" indent="0">
              <a:buNone/>
            </a:pPr>
            <a:endParaRPr lang="en-US" altLang="zh-CN" sz="2200" b="1" dirty="0" smtClean="0"/>
          </a:p>
          <a:p>
            <a:pPr marL="457200" lvl="1" indent="0">
              <a:buNone/>
            </a:pPr>
            <a:r>
              <a:rPr lang="en-US" altLang="zh-CN" sz="2000" dirty="0" err="1" smtClean="0"/>
              <a:t>exec&amp;run</a:t>
            </a:r>
            <a:r>
              <a:rPr lang="zh-CN" altLang="en-US" sz="2000" dirty="0" smtClean="0"/>
              <a:t>区别：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运行的语句，可以通过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查看到</a:t>
            </a:r>
            <a:endParaRPr lang="en-US" altLang="zh-CN" sz="2200" dirty="0"/>
          </a:p>
          <a:p>
            <a:pPr marL="457200" lvl="1" indent="0"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0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是一种数据流语言，每个处理步骤都会产生一个新的数据集，或者产生一个新的关系。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input = load ‘data’</a:t>
            </a:r>
            <a:r>
              <a:rPr lang="zh-CN" altLang="en-US" sz="2800" dirty="0" smtClean="0"/>
              <a:t>这句脚本中，</a:t>
            </a:r>
            <a:r>
              <a:rPr lang="en-US" altLang="zh-CN" sz="2800" dirty="0" smtClean="0"/>
              <a:t>input</a:t>
            </a:r>
            <a:r>
              <a:rPr lang="zh-CN" altLang="en-US" sz="2800" dirty="0" smtClean="0"/>
              <a:t>是加载数据集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后结果的关系名称（也就是我们通常说的别名）。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关系名称看起来和变量的概念相似，但是它们不是变量。关系名称是可以被重用的。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;</a:t>
            </a:r>
            <a:r>
              <a:rPr lang="zh-CN" altLang="en-US" sz="2400" dirty="0" smtClean="0"/>
              <a:t>号结尾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有些可以不加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ls /			//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文件系统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--			//</a:t>
            </a:r>
            <a:r>
              <a:rPr lang="zh-CN" altLang="en-US" sz="2400" dirty="0" smtClean="0"/>
              <a:t>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/**/			//</a:t>
            </a:r>
            <a:r>
              <a:rPr lang="zh-CN" altLang="en-US" sz="2400" dirty="0" smtClean="0"/>
              <a:t>多行注释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DUMP			//</a:t>
            </a:r>
            <a:r>
              <a:rPr lang="zh-CN" altLang="en-US" sz="2400" dirty="0" smtClean="0"/>
              <a:t>指令才触发程序执行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LOAD/STORD	//</a:t>
            </a:r>
            <a:r>
              <a:rPr lang="zh-CN" altLang="en-US" sz="2400" dirty="0" smtClean="0"/>
              <a:t>输入和存储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6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dirty="0" smtClean="0"/>
              <a:t>脚本（</a:t>
            </a:r>
            <a:r>
              <a:rPr lang="en-US" altLang="zh-CN" sz="2800" dirty="0" err="1"/>
              <a:t>Sample_script.pig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student = LOAD '</a:t>
            </a:r>
            <a:r>
              <a:rPr lang="en-US" altLang="zh-CN" sz="2400" dirty="0" err="1"/>
              <a:t>hdfs</a:t>
            </a:r>
            <a:r>
              <a:rPr lang="en-US" altLang="zh-CN" sz="2400" dirty="0"/>
              <a:t>://localhost:9000/</a:t>
            </a:r>
            <a:r>
              <a:rPr lang="en-US" altLang="zh-CN" sz="2400" dirty="0" err="1"/>
              <a:t>pig_data</a:t>
            </a:r>
            <a:r>
              <a:rPr lang="en-US" altLang="zh-CN" sz="2400" dirty="0"/>
              <a:t>/student.txt' USING </a:t>
            </a:r>
            <a:r>
              <a:rPr lang="en-US" altLang="zh-CN" sz="2400" dirty="0" err="1"/>
              <a:t>PigStorage</a:t>
            </a:r>
            <a:r>
              <a:rPr lang="en-US" altLang="zh-CN" sz="2400" dirty="0"/>
              <a:t>(',') as (</a:t>
            </a:r>
            <a:r>
              <a:rPr lang="en-US" altLang="zh-CN" sz="2400" dirty="0" err="1"/>
              <a:t>id:int,name:chararray,city:chararray</a:t>
            </a:r>
            <a:r>
              <a:rPr lang="en-US" altLang="zh-CN" sz="2400" dirty="0"/>
              <a:t>); Dump student;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本地模式：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 pig -x local </a:t>
            </a:r>
            <a:r>
              <a:rPr lang="en-US" altLang="zh-CN" sz="2400" b="1" dirty="0" err="1"/>
              <a:t>Sample_script.pig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模式：</a:t>
            </a:r>
            <a:r>
              <a:rPr lang="en-US" altLang="zh-CN" sz="2400" dirty="0"/>
              <a:t> pig -x </a:t>
            </a:r>
            <a:r>
              <a:rPr lang="en-US" altLang="zh-CN" sz="2400" dirty="0" err="1"/>
              <a:t>mapreduce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Sample_script.pig</a:t>
            </a:r>
            <a:r>
              <a:rPr lang="en-US" altLang="zh-CN" sz="2400" b="1" dirty="0"/>
              <a:t> </a:t>
            </a: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脚本执行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4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基本</a:t>
            </a:r>
            <a:r>
              <a:rPr lang="zh-CN" altLang="en-US" sz="2800" dirty="0" smtClean="0"/>
              <a:t>数据类型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/long/float/double/</a:t>
            </a:r>
            <a:r>
              <a:rPr lang="en-US" altLang="zh-CN" sz="2400" dirty="0" err="1" smtClean="0"/>
              <a:t>chararray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Bytearray</a:t>
            </a:r>
            <a:r>
              <a:rPr lang="en-US" altLang="zh-CN" sz="2400" dirty="0" smtClean="0"/>
              <a:t>/Boolean/</a:t>
            </a:r>
            <a:r>
              <a:rPr lang="en-US" altLang="zh-CN" sz="2400" dirty="0" err="1" smtClean="0"/>
              <a:t>Datetime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Biginteger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Bigdecimal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3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复杂数据类型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Tuple		//</a:t>
            </a:r>
            <a:r>
              <a:rPr lang="zh-CN" altLang="en-US" sz="2400" dirty="0" smtClean="0"/>
              <a:t>例如：</a:t>
            </a:r>
            <a:r>
              <a:rPr lang="en-US" altLang="zh-CN" sz="2400" dirty="0"/>
              <a:t> (raja, 30)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Bag		//</a:t>
            </a:r>
            <a:r>
              <a:rPr lang="zh-CN" altLang="en-US" sz="2400" dirty="0" smtClean="0"/>
              <a:t>例如： </a:t>
            </a:r>
            <a:r>
              <a:rPr lang="en-US" altLang="zh-CN" sz="2400" dirty="0"/>
              <a:t>{(raju,30),(Mohhammad,45)}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Map		//</a:t>
            </a:r>
            <a:r>
              <a:rPr lang="zh-CN" altLang="en-US" sz="2400" dirty="0" smtClean="0"/>
              <a:t>例如： </a:t>
            </a:r>
            <a:r>
              <a:rPr lang="en-US" altLang="zh-CN" sz="2400" dirty="0"/>
              <a:t>[ ‘</a:t>
            </a:r>
            <a:r>
              <a:rPr lang="en-US" altLang="zh-CN" sz="2400" dirty="0" err="1"/>
              <a:t>name’#’Raju</a:t>
            </a:r>
            <a:r>
              <a:rPr lang="en-US" altLang="zh-CN" sz="2400" dirty="0"/>
              <a:t>’, ‘age’#30]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2400" dirty="0"/>
              <a:t>NULL</a:t>
            </a:r>
            <a:r>
              <a:rPr lang="zh-CN" altLang="en-US" sz="2400" dirty="0"/>
              <a:t>值：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Pig</a:t>
            </a:r>
            <a:r>
              <a:rPr lang="zh-CN" altLang="en-US" sz="2000" dirty="0"/>
              <a:t>中有数据元素为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的概念。任何数据类型的数据都可以为</a:t>
            </a:r>
            <a:r>
              <a:rPr lang="en-US" altLang="zh-CN" sz="2000" dirty="0"/>
              <a:t>null</a:t>
            </a:r>
            <a:r>
              <a:rPr lang="zh-CN" altLang="en-US" sz="2000" dirty="0"/>
              <a:t>。</a:t>
            </a:r>
            <a:r>
              <a:rPr lang="en-US" altLang="zh-CN" sz="2000" dirty="0"/>
              <a:t>Pig</a:t>
            </a:r>
            <a:r>
              <a:rPr lang="zh-CN" altLang="en-US" sz="2000" dirty="0"/>
              <a:t>中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的概念与</a:t>
            </a:r>
            <a:r>
              <a:rPr lang="en-US" altLang="zh-CN" sz="2000" dirty="0"/>
              <a:t>SQL</a:t>
            </a:r>
            <a:r>
              <a:rPr lang="zh-CN" altLang="en-US" sz="2000" dirty="0"/>
              <a:t>中所说的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的概念是一样的，而与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等语言中</a:t>
            </a:r>
            <a:r>
              <a:rPr lang="en-US" altLang="zh-CN" sz="2000" dirty="0"/>
              <a:t>null </a:t>
            </a:r>
            <a:r>
              <a:rPr lang="zh-CN" altLang="en-US" sz="2000" dirty="0"/>
              <a:t>的概念完全不同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Pig</a:t>
            </a:r>
            <a:r>
              <a:rPr lang="zh-CN" altLang="en-US" sz="2000" b="1" dirty="0" smtClean="0"/>
              <a:t>中</a:t>
            </a:r>
            <a:r>
              <a:rPr lang="en-US" altLang="zh-CN" sz="2000" b="1" dirty="0" smtClean="0"/>
              <a:t>null</a:t>
            </a:r>
            <a:r>
              <a:rPr lang="zh-CN" altLang="en-US" sz="2000" b="1" dirty="0" smtClean="0"/>
              <a:t>值表示这个值是未知的</a:t>
            </a:r>
            <a:r>
              <a:rPr lang="zh-CN" altLang="en-US" sz="2000" dirty="0" smtClean="0"/>
              <a:t>。这可能是因为数据缺失，或者在处理数据时发生了错误等原因造成的。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复杂类型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35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  <a:r>
              <a:rPr lang="zh-CN" altLang="en-US" sz="2800" dirty="0" smtClean="0"/>
              <a:t>时指定数据类型</a:t>
            </a:r>
            <a:endParaRPr lang="en-US" altLang="zh-CN" sz="2800" dirty="0" smtClean="0"/>
          </a:p>
          <a:p>
            <a:r>
              <a:rPr lang="en-US" altLang="zh-CN" sz="2800" dirty="0" smtClean="0"/>
              <a:t>load</a:t>
            </a:r>
            <a:r>
              <a:rPr lang="zh-CN" altLang="en-US" sz="2800" dirty="0" smtClean="0"/>
              <a:t>时不指定数据类型，</a:t>
            </a:r>
            <a:r>
              <a:rPr lang="en-US" altLang="zh-CN" sz="2800" dirty="0" smtClean="0"/>
              <a:t>pig</a:t>
            </a:r>
            <a:r>
              <a:rPr lang="zh-CN" altLang="en-US" sz="2800" dirty="0" smtClean="0"/>
              <a:t>就认为是</a:t>
            </a:r>
            <a:r>
              <a:rPr lang="en-US" altLang="zh-CN" sz="2800" dirty="0" err="1" smtClean="0"/>
              <a:t>chararray</a:t>
            </a:r>
            <a:endParaRPr lang="en-US" altLang="zh-CN" sz="2800" dirty="0" smtClean="0"/>
          </a:p>
          <a:p>
            <a:r>
              <a:rPr lang="zh-CN" altLang="en-US" sz="2800" dirty="0" smtClean="0"/>
              <a:t>数据类型转换：</a:t>
            </a:r>
            <a:endParaRPr lang="en-US" altLang="zh-CN" sz="2800" dirty="0" smtClean="0"/>
          </a:p>
          <a:p>
            <a:pPr lvl="1" algn="just"/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en-US" altLang="zh-CN" baseline="0" dirty="0" smtClean="0"/>
              <a:t> Latin </a:t>
            </a:r>
            <a:r>
              <a:rPr lang="zh-CN" altLang="en-US" baseline="0" dirty="0" smtClean="0"/>
              <a:t>数据模型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45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/>
              <a:t>? : 	</a:t>
            </a:r>
            <a:r>
              <a:rPr lang="zh-CN" altLang="en-US" dirty="0" smtClean="0"/>
              <a:t>、</a:t>
            </a:r>
            <a:r>
              <a:rPr lang="en-US" altLang="zh-CN" dirty="0"/>
              <a:t>CASE WHEN THEN ELSE END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matches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[]</a:t>
            </a:r>
          </a:p>
          <a:p>
            <a:pPr marL="457200" lvl="1" indent="0">
              <a:buNone/>
            </a:pPr>
            <a:r>
              <a:rPr lang="zh-CN" altLang="en-US" dirty="0" smtClean="0"/>
              <a:t>示例详见备注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08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关系运算</a:t>
            </a:r>
            <a:endParaRPr lang="en-US" altLang="zh-CN" dirty="0" smtClean="0"/>
          </a:p>
          <a:p>
            <a:pPr lvl="1"/>
            <a:r>
              <a:rPr lang="en-US" altLang="zh-CN" sz="2200" dirty="0" err="1" smtClean="0"/>
              <a:t>Loading&amp;Storing:LOAD</a:t>
            </a:r>
            <a:r>
              <a:rPr lang="en-US" altLang="zh-CN" sz="2200" dirty="0" smtClean="0"/>
              <a:t>/STORE</a:t>
            </a:r>
            <a:endParaRPr lang="en-US" altLang="zh-CN" sz="2200" dirty="0"/>
          </a:p>
          <a:p>
            <a:pPr lvl="1"/>
            <a:r>
              <a:rPr lang="en-US" altLang="zh-CN" sz="2200" dirty="0" smtClean="0"/>
              <a:t>Filtering:  FILTER/DISTINCT/</a:t>
            </a:r>
          </a:p>
          <a:p>
            <a:pPr marL="457200" lvl="1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 FOREACH</a:t>
            </a:r>
            <a:r>
              <a:rPr lang="en-US" altLang="zh-CN" sz="2200" dirty="0"/>
              <a:t>… GENERATE</a:t>
            </a:r>
            <a:r>
              <a:rPr lang="en-US" altLang="zh-CN" sz="2200" dirty="0" smtClean="0"/>
              <a:t>:/</a:t>
            </a:r>
            <a:r>
              <a:rPr lang="en-US" altLang="zh-CN" sz="2200" dirty="0"/>
              <a:t>STREAM</a:t>
            </a:r>
          </a:p>
          <a:p>
            <a:pPr lvl="1"/>
            <a:r>
              <a:rPr lang="en-US" altLang="zh-CN" sz="2200" dirty="0"/>
              <a:t>Grouping/</a:t>
            </a:r>
            <a:r>
              <a:rPr lang="en-US" altLang="zh-CN" sz="2200" dirty="0" err="1"/>
              <a:t>Joining:JOIN</a:t>
            </a:r>
            <a:r>
              <a:rPr lang="en-US" altLang="zh-CN" sz="2200" dirty="0"/>
              <a:t>/COGROUP/GROUP/CROSS</a:t>
            </a:r>
          </a:p>
          <a:p>
            <a:pPr lvl="1"/>
            <a:r>
              <a:rPr lang="en-US" altLang="zh-CN" sz="2200" dirty="0" err="1"/>
              <a:t>Sorting:ORDER</a:t>
            </a:r>
            <a:r>
              <a:rPr lang="en-US" altLang="zh-CN" sz="2200" dirty="0"/>
              <a:t>/LIMIT</a:t>
            </a:r>
          </a:p>
          <a:p>
            <a:pPr lvl="1"/>
            <a:r>
              <a:rPr lang="en-US" altLang="zh-CN" sz="2200" dirty="0" err="1"/>
              <a:t>Combining&amp;Splitting:UNION</a:t>
            </a:r>
            <a:r>
              <a:rPr lang="en-US" altLang="zh-CN" sz="2200" dirty="0"/>
              <a:t>/SPLIT</a:t>
            </a:r>
          </a:p>
          <a:p>
            <a:pPr lvl="1"/>
            <a:r>
              <a:rPr lang="en-US" altLang="zh-CN" sz="2200" dirty="0" err="1"/>
              <a:t>Diagnostic:DUMP</a:t>
            </a:r>
            <a:r>
              <a:rPr lang="en-US" altLang="zh-CN" sz="2200" dirty="0"/>
              <a:t>/DESCRIBE/EXPLAIN/ILLUSTRATE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关系运算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3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</a:p>
          <a:p>
            <a:pPr marL="457200" lvl="1" indent="0">
              <a:buNone/>
            </a:pPr>
            <a:r>
              <a:rPr lang="en-US" altLang="zh-CN" sz="2400" dirty="0" err="1"/>
              <a:t>Relation_name</a:t>
            </a:r>
            <a:r>
              <a:rPr lang="en-US" altLang="zh-CN" sz="2400" dirty="0"/>
              <a:t> = LOAD 'Input file path' USING function as schema;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function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BinStorage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JsonLoader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, </a:t>
            </a:r>
            <a:r>
              <a:rPr lang="en-US" altLang="zh-CN" sz="2200" dirty="0" err="1" smtClean="0"/>
              <a:t>TextLoader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或用户自定义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student = LOAD '</a:t>
            </a:r>
            <a:r>
              <a:rPr lang="en-US" altLang="zh-CN" sz="2200" dirty="0" err="1"/>
              <a:t>hdfs</a:t>
            </a:r>
            <a:r>
              <a:rPr lang="en-US" altLang="zh-CN" sz="2200" dirty="0"/>
              <a:t>://localhost:9000/</a:t>
            </a:r>
            <a:r>
              <a:rPr lang="en-US" altLang="zh-CN" sz="2200" dirty="0" err="1"/>
              <a:t>pig_data</a:t>
            </a:r>
            <a:r>
              <a:rPr lang="en-US" altLang="zh-CN" sz="2200" dirty="0"/>
              <a:t>/student_data.txt'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(',')as ( </a:t>
            </a:r>
            <a:r>
              <a:rPr lang="en-US" altLang="zh-CN" sz="2200" dirty="0" err="1"/>
              <a:t>id:int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firstname:chararray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lastname:chararray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phone:chararray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city:chararray</a:t>
            </a:r>
            <a:r>
              <a:rPr lang="en-US" altLang="zh-CN" sz="2200" dirty="0"/>
              <a:t> );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数据处理由多个</a:t>
            </a:r>
            <a:r>
              <a:rPr lang="en-US" altLang="zh-CN" sz="2800" dirty="0" smtClean="0"/>
              <a:t>MapReduce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提供更多数据结构，支持嵌套和多值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提供了变换操作，甚至</a:t>
            </a:r>
            <a:r>
              <a:rPr lang="en-US" altLang="zh-CN" sz="2800" dirty="0" smtClean="0"/>
              <a:t>join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1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Store</a:t>
            </a:r>
          </a:p>
          <a:p>
            <a:pPr marL="457200" lvl="1" indent="0">
              <a:buNone/>
            </a:pPr>
            <a:r>
              <a:rPr lang="en-US" altLang="zh-CN" sz="2400" dirty="0"/>
              <a:t>STORE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INTO ' </a:t>
            </a:r>
            <a:r>
              <a:rPr lang="en-US" altLang="zh-CN" sz="2400" dirty="0" err="1"/>
              <a:t>required_directory_path</a:t>
            </a:r>
            <a:r>
              <a:rPr lang="en-US" altLang="zh-CN" sz="2400" dirty="0"/>
              <a:t> ' [USING function</a:t>
            </a:r>
            <a:r>
              <a:rPr lang="en-US" altLang="zh-CN" sz="2400" dirty="0" smtClean="0"/>
              <a:t>];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200" dirty="0"/>
              <a:t>grunt&gt; STORE student INTO ' hdfs://localhost:9000/pig_Output/ 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 (',');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632797" cy="4367783"/>
          </a:xfrm>
        </p:spPr>
        <p:txBody>
          <a:bodyPr/>
          <a:lstStyle/>
          <a:p>
            <a:r>
              <a:rPr lang="zh-CN" altLang="en-US" sz="2800" dirty="0" smtClean="0"/>
              <a:t>检验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执行的结果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Dump </a:t>
            </a:r>
            <a:r>
              <a:rPr lang="en-US" altLang="zh-CN" sz="2400" dirty="0"/>
              <a:t>	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显示运行结果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Describe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schema</a:t>
            </a:r>
          </a:p>
          <a:p>
            <a:pPr lvl="1"/>
            <a:r>
              <a:rPr lang="en-US" altLang="zh-CN" sz="2400" dirty="0" smtClean="0"/>
              <a:t>Explain </a:t>
            </a:r>
            <a:r>
              <a:rPr lang="en-US" altLang="zh-CN" sz="2400" dirty="0" err="1" smtClean="0"/>
              <a:t>Relation_name</a:t>
            </a:r>
            <a:r>
              <a:rPr lang="en-US" altLang="zh-CN" sz="2400" dirty="0" smtClean="0"/>
              <a:t>	// </a:t>
            </a:r>
            <a:r>
              <a:rPr lang="en-US" altLang="zh-CN" sz="2000" dirty="0" smtClean="0"/>
              <a:t>logical, physical, and MapReduce</a:t>
            </a:r>
          </a:p>
          <a:p>
            <a:pPr lvl="1"/>
            <a:r>
              <a:rPr lang="en-US" altLang="zh-CN" sz="2400" dirty="0" smtClean="0"/>
              <a:t>Illustrate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/>
              <a:t>一步一步地执行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Dump student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Describe student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Diagnostic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对一列分组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Group_data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BY age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grunt&gt; </a:t>
            </a:r>
            <a:r>
              <a:rPr lang="en-US" altLang="zh-CN" sz="1600" dirty="0" err="1"/>
              <a:t>group_data</a:t>
            </a:r>
            <a:r>
              <a:rPr lang="en-US" altLang="zh-CN" sz="1600" dirty="0"/>
              <a:t> = GROUP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by age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Dump </a:t>
            </a:r>
            <a:r>
              <a:rPr lang="en-US" altLang="zh-CN" sz="1600" dirty="0" err="1"/>
              <a:t>group_data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Describe </a:t>
            </a:r>
            <a:r>
              <a:rPr lang="en-US" altLang="zh-CN" sz="1600" dirty="0" err="1"/>
              <a:t>group_data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Illustrate </a:t>
            </a:r>
            <a:r>
              <a:rPr lang="en-US" altLang="zh-CN" sz="1600" dirty="0" err="1"/>
              <a:t>group_data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68865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4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对多列分组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group_multiple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(age, city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grunt&gt; </a:t>
            </a:r>
            <a:r>
              <a:rPr lang="en-US" altLang="zh-CN" sz="1600" b="1" dirty="0" err="1"/>
              <a:t>group_multiple</a:t>
            </a:r>
            <a:r>
              <a:rPr lang="en-US" altLang="zh-CN" sz="1600" dirty="0"/>
              <a:t> = GROUP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by (age, city);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59245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8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对所有列分组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group_all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All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Dump </a:t>
            </a:r>
            <a:r>
              <a:rPr lang="en-US" altLang="zh-CN" sz="2400" dirty="0" err="1" smtClean="0"/>
              <a:t>group_all</a:t>
            </a:r>
            <a:r>
              <a:rPr lang="en-US" altLang="zh-CN" sz="2400" dirty="0" smtClean="0"/>
              <a:t>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6829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/>
              <a:t>Cogroup</a:t>
            </a:r>
            <a:r>
              <a:rPr lang="zh-CN" altLang="en-US" sz="2800" dirty="0"/>
              <a:t>用于多个关系的</a:t>
            </a:r>
            <a:r>
              <a:rPr lang="zh-CN" altLang="en-US" sz="2800" dirty="0" smtClean="0"/>
              <a:t>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 = COGROUP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age, </a:t>
            </a:r>
            <a:r>
              <a:rPr lang="en-US" altLang="zh-CN" sz="2400" dirty="0" err="1"/>
              <a:t>employee_details</a:t>
            </a:r>
            <a:r>
              <a:rPr lang="en-US" altLang="zh-CN" sz="2400" dirty="0"/>
              <a:t> by age; </a:t>
            </a:r>
          </a:p>
          <a:p>
            <a:pPr marL="457200" lvl="1" indent="0">
              <a:buNone/>
            </a:pPr>
            <a:r>
              <a:rPr lang="en-US" altLang="zh-CN" sz="2400" dirty="0"/>
              <a:t>Dump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;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err="1"/>
              <a:t>Cogroup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88" y="3645024"/>
            <a:ext cx="593142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0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Join</a:t>
            </a:r>
            <a:br>
              <a:rPr lang="en-US" altLang="zh-CN" sz="2400" dirty="0" smtClean="0"/>
            </a:br>
            <a:r>
              <a:rPr lang="en-US" altLang="zh-CN" sz="2400" dirty="0" smtClean="0"/>
              <a:t>$&gt;A = LOAD 'A'</a:t>
            </a:r>
            <a:br>
              <a:rPr lang="en-US" altLang="zh-CN" sz="2400" dirty="0" smtClean="0"/>
            </a:br>
            <a:r>
              <a:rPr lang="en-US" altLang="zh-CN" sz="2400" dirty="0" smtClean="0"/>
              <a:t>$&gt;B = </a:t>
            </a:r>
            <a:r>
              <a:rPr lang="en-US" altLang="zh-CN" sz="2400" dirty="0"/>
              <a:t>LOAD </a:t>
            </a:r>
            <a:r>
              <a:rPr lang="en-US" altLang="zh-CN" sz="2400" dirty="0" smtClean="0"/>
              <a:t>'B'</a:t>
            </a:r>
            <a:br>
              <a:rPr lang="en-US" altLang="zh-CN" sz="2400" dirty="0" smtClean="0"/>
            </a:br>
            <a:r>
              <a:rPr lang="en-US" altLang="zh-CN" sz="2400" dirty="0" smtClean="0"/>
              <a:t>$&gt;C = JOIN A by $0,B BY $1</a:t>
            </a:r>
            <a:br>
              <a:rPr lang="en-US" altLang="zh-CN" sz="2400" dirty="0" smtClean="0"/>
            </a:br>
            <a:r>
              <a:rPr lang="en-US" altLang="zh-CN" sz="2400" dirty="0" smtClean="0"/>
              <a:t>$&gt;DUMP C			//</a:t>
            </a:r>
            <a:r>
              <a:rPr lang="zh-CN" altLang="en-US" sz="2400" dirty="0" smtClean="0"/>
              <a:t>连接集合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$&gt;STORE C INTO '</a:t>
            </a:r>
            <a:r>
              <a:rPr lang="en-US" altLang="zh-CN" sz="2400" dirty="0" err="1" smtClean="0"/>
              <a:t>xxx.xx</a:t>
            </a:r>
            <a:r>
              <a:rPr lang="en-US" altLang="zh-CN" sz="2400" dirty="0" smtClean="0"/>
              <a:t>'	//</a:t>
            </a:r>
            <a:r>
              <a:rPr lang="zh-CN" altLang="en-US" sz="2400" dirty="0" smtClean="0"/>
              <a:t>存储集合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Self-join</a:t>
            </a:r>
          </a:p>
          <a:p>
            <a:r>
              <a:rPr lang="en-US" altLang="zh-CN" dirty="0"/>
              <a:t>Inner-join</a:t>
            </a:r>
          </a:p>
          <a:p>
            <a:r>
              <a:rPr lang="en-US" altLang="zh-CN" dirty="0"/>
              <a:t>Outer-join : left join, right join, and full join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表连接自己的表，通常用不同的定义，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多次相同的数据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200" dirty="0"/>
              <a:t>例如备注中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customers1</a:t>
            </a:r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customers2</a:t>
            </a:r>
          </a:p>
          <a:p>
            <a:pPr marL="457200" lvl="1" indent="0">
              <a:buNone/>
            </a:pPr>
            <a:r>
              <a:rPr lang="en-US" altLang="zh-CN" sz="1200" dirty="0"/>
              <a:t>grunt&gt; customers3 = JOIN customers1 BY id, customers2 BY id; 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en-US" altLang="zh-CN" sz="1200" dirty="0"/>
              <a:t>Dump customers3; 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57334"/>
            <a:ext cx="6524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也称为</a:t>
            </a:r>
            <a:r>
              <a:rPr lang="en-US" altLang="zh-CN" sz="2800" dirty="0" smtClean="0"/>
              <a:t>equijoin,</a:t>
            </a:r>
            <a:r>
              <a:rPr lang="zh-CN" altLang="en-US" sz="2800" dirty="0" smtClean="0"/>
              <a:t>返回两个表中连接值相等行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; 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grunt&gt; </a:t>
            </a:r>
            <a:r>
              <a:rPr lang="en-US" altLang="zh-CN" sz="1600" dirty="0" err="1"/>
              <a:t>coustomer_orders</a:t>
            </a:r>
            <a:r>
              <a:rPr lang="en-US" altLang="zh-CN" sz="1600" dirty="0"/>
              <a:t> = JOIN customers BY id, orders BY </a:t>
            </a:r>
            <a:r>
              <a:rPr lang="en-US" altLang="zh-CN" sz="1600" dirty="0" err="1"/>
              <a:t>customer_id</a:t>
            </a:r>
            <a:r>
              <a:rPr lang="en-US" altLang="zh-CN" sz="1600" dirty="0"/>
              <a:t>; 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Dump </a:t>
            </a:r>
            <a:r>
              <a:rPr lang="en-US" altLang="zh-CN" sz="1600" dirty="0" err="1"/>
              <a:t>coustomer_orders</a:t>
            </a:r>
            <a:r>
              <a:rPr lang="en-US" altLang="zh-CN" sz="1600" dirty="0"/>
              <a:t>; 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53149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9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Pig Latin-</a:t>
            </a:r>
            <a:r>
              <a:rPr lang="zh-CN" altLang="en-US" sz="2800" smtClean="0"/>
              <a:t>数据流语言</a:t>
            </a:r>
            <a:endParaRPr lang="en-US" altLang="zh-CN" sz="2800" smtClean="0"/>
          </a:p>
          <a:p>
            <a:r>
              <a:rPr lang="en-US" altLang="zh-CN" sz="2800" smtClean="0"/>
              <a:t>Pig</a:t>
            </a:r>
            <a:r>
              <a:rPr lang="zh-CN" altLang="en-US" sz="2800" smtClean="0"/>
              <a:t>执行环境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单</a:t>
            </a:r>
            <a:r>
              <a:rPr lang="en-US" altLang="zh-CN" sz="2800" smtClean="0"/>
              <a:t>JVM</a:t>
            </a:r>
            <a:r>
              <a:rPr lang="zh-CN" altLang="en-US" sz="2800" smtClean="0"/>
              <a:t>的</a:t>
            </a:r>
            <a:r>
              <a:rPr lang="en-US" altLang="zh-CN" sz="2800" smtClean="0"/>
              <a:t>local</a:t>
            </a:r>
            <a:r>
              <a:rPr lang="zh-CN" altLang="en-US" sz="2800" smtClean="0"/>
              <a:t>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集群环境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3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不同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Inner Join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Outer Join</a:t>
            </a:r>
            <a:r>
              <a:rPr lang="zh-CN" altLang="en-US" sz="2800" dirty="0" smtClean="0"/>
              <a:t>返回至少一个关系中的所有行，有三种类型：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Left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Right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右表的所有行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Full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左右表中所有行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Left outer </a:t>
            </a:r>
            <a:r>
              <a:rPr lang="en-US" altLang="zh-CN" sz="2800" dirty="0" smtClean="0"/>
              <a:t>join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左表所有行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Relation3_name = JOIN Relation1_name BY id </a:t>
            </a:r>
            <a:r>
              <a:rPr lang="en-US" altLang="zh-CN" sz="2400" b="1" dirty="0"/>
              <a:t>LEFT OUTER</a:t>
            </a:r>
            <a:r>
              <a:rPr lang="en-US" altLang="zh-CN" sz="2400" dirty="0"/>
              <a:t>, Relation2_name BY </a:t>
            </a:r>
            <a:r>
              <a:rPr lang="en-US" altLang="zh-CN" sz="2400" dirty="0" err="1"/>
              <a:t>customer_id</a:t>
            </a:r>
            <a:r>
              <a:rPr lang="en-US" altLang="zh-CN" sz="2400" dirty="0"/>
              <a:t>;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53" y="4149080"/>
            <a:ext cx="53244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Right </a:t>
            </a:r>
            <a:r>
              <a:rPr lang="en-US" altLang="zh-CN" sz="2800" dirty="0" smtClean="0"/>
              <a:t>outer</a:t>
            </a:r>
            <a:r>
              <a:rPr lang="en-US" altLang="zh-CN" sz="2200" dirty="0" smtClean="0"/>
              <a:t> </a:t>
            </a:r>
            <a:r>
              <a:rPr lang="zh-CN" altLang="en-US" sz="2800" dirty="0" smtClean="0"/>
              <a:t>右表所有行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grunt&gt; </a:t>
            </a:r>
            <a:r>
              <a:rPr lang="en-US" altLang="zh-CN" sz="2400" dirty="0" err="1" smtClean="0"/>
              <a:t>outer_right</a:t>
            </a:r>
            <a:r>
              <a:rPr lang="en-US" altLang="zh-CN" sz="2400" dirty="0" smtClean="0"/>
              <a:t> = JOIN customers BY id </a:t>
            </a:r>
            <a:r>
              <a:rPr lang="en-US" altLang="zh-CN" sz="2400" b="1" dirty="0" smtClean="0"/>
              <a:t>RIGHT</a:t>
            </a:r>
            <a:r>
              <a:rPr lang="en-US" altLang="zh-CN" sz="2400" dirty="0" smtClean="0"/>
              <a:t>, orders BY </a:t>
            </a:r>
            <a:r>
              <a:rPr lang="en-US" altLang="zh-CN" sz="2400" dirty="0" err="1" smtClean="0"/>
              <a:t>customer_id</a:t>
            </a:r>
            <a:r>
              <a:rPr lang="en-US" altLang="zh-CN" sz="2400" dirty="0" smtClean="0"/>
              <a:t>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6105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Full </a:t>
            </a:r>
            <a:r>
              <a:rPr lang="en-US" altLang="zh-CN" sz="2800" dirty="0"/>
              <a:t>outer </a:t>
            </a:r>
            <a:r>
              <a:rPr lang="en-US" altLang="zh-CN" sz="2800" dirty="0" smtClean="0"/>
              <a:t>join </a:t>
            </a:r>
            <a:r>
              <a:rPr lang="zh-CN" altLang="en-US" sz="2800" dirty="0" smtClean="0"/>
              <a:t>左右表所有行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outer_full</a:t>
            </a:r>
            <a:r>
              <a:rPr lang="en-US" altLang="zh-CN" sz="2400" dirty="0"/>
              <a:t> = JOIN customers BY id </a:t>
            </a:r>
            <a:r>
              <a:rPr lang="en-US" altLang="zh-CN" sz="2400" b="1" dirty="0"/>
              <a:t>FULL OUTER</a:t>
            </a:r>
            <a:r>
              <a:rPr lang="en-US" altLang="zh-CN" sz="2400" dirty="0"/>
              <a:t>, orders BY </a:t>
            </a:r>
            <a:r>
              <a:rPr lang="en-US" altLang="zh-CN" sz="2400" dirty="0" err="1"/>
              <a:t>customer_id</a:t>
            </a:r>
            <a:r>
              <a:rPr lang="en-US" altLang="zh-CN" sz="2400" dirty="0"/>
              <a:t>;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5172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Relation3_name = JOIN Relation2_name BY (key1, key2), Relation3_name BY (key1, key2);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Keys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8008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计算两个表的乘积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Relation3_name = </a:t>
            </a:r>
            <a:r>
              <a:rPr lang="en-US" altLang="zh-CN" sz="2400" b="1" dirty="0"/>
              <a:t>CROSS</a:t>
            </a:r>
            <a:r>
              <a:rPr lang="en-US" altLang="zh-CN" sz="2400" dirty="0"/>
              <a:t> Relation1_name, Relation2_name;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Operator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50673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1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合并两个表，要保证两个</a:t>
            </a:r>
            <a:r>
              <a:rPr lang="zh-CN" altLang="en-US" sz="2800" dirty="0" smtClean="0"/>
              <a:t>表相同的</a:t>
            </a:r>
            <a:r>
              <a:rPr lang="zh-CN" altLang="en-US" sz="2800" dirty="0"/>
              <a:t>列和</a:t>
            </a:r>
            <a:r>
              <a:rPr lang="zh-CN" altLang="en-US" sz="2800" dirty="0" smtClean="0"/>
              <a:t>域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Relation_name3 = </a:t>
            </a:r>
            <a:r>
              <a:rPr lang="en-US" altLang="zh-CN" sz="2400" b="1" dirty="0"/>
              <a:t>UNION</a:t>
            </a:r>
            <a:r>
              <a:rPr lang="en-US" altLang="zh-CN" sz="2400" dirty="0"/>
              <a:t> Relation_name1, Relation_name2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student = UNION student1, student2; 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4038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8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将一个关系表拆分成两个或多个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/>
              <a:t>SPLIT</a:t>
            </a:r>
            <a:r>
              <a:rPr lang="en-US" altLang="zh-CN" sz="2400" dirty="0"/>
              <a:t> Relation1_name </a:t>
            </a:r>
            <a:r>
              <a:rPr lang="en-US" altLang="zh-CN" sz="2400" b="1" dirty="0"/>
              <a:t>INTO</a:t>
            </a:r>
            <a:r>
              <a:rPr lang="en-US" altLang="zh-CN" sz="2400" dirty="0"/>
              <a:t> Relation2_name IF (condition1), Relation2_name (condition2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b="1" dirty="0"/>
              <a:t>SPLIT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</a:t>
            </a:r>
            <a:r>
              <a:rPr lang="en-US" altLang="zh-CN" sz="1600" b="1" dirty="0"/>
              <a:t>into</a:t>
            </a:r>
            <a:r>
              <a:rPr lang="en-US" altLang="zh-CN" sz="1600" dirty="0"/>
              <a:t> student_details1 if age&lt;23, student_details2 if (22&lt;age and age&lt;25);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39624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1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2013545"/>
            <a:ext cx="8055701" cy="4367783"/>
          </a:xfrm>
        </p:spPr>
        <p:txBody>
          <a:bodyPr/>
          <a:lstStyle/>
          <a:p>
            <a:r>
              <a:rPr lang="zh-CN" altLang="en-US" sz="2800" dirty="0" smtClean="0"/>
              <a:t>查询符合条件的元组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Relation2_name = </a:t>
            </a:r>
            <a:r>
              <a:rPr lang="en-US" altLang="zh-CN" sz="2400" b="1" dirty="0"/>
              <a:t>FILTER</a:t>
            </a:r>
            <a:r>
              <a:rPr lang="en-US" altLang="zh-CN" sz="2400" dirty="0"/>
              <a:t> Relation1_name BY (condition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err="1" smtClean="0"/>
              <a:t>filter_data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FILTER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BY city == 'Chennai'; 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86969"/>
            <a:ext cx="3743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0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去掉重复值，只会对整个记录进行处理，而不是对字段级别进行计算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DISTINCT Relatin_name1;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Distinct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886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89040"/>
            <a:ext cx="3914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7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脚本语言</a:t>
            </a:r>
            <a:endParaRPr lang="en-US" altLang="zh-CN" sz="2800" smtClean="0"/>
          </a:p>
          <a:p>
            <a:r>
              <a:rPr lang="zh-CN" altLang="en-US" sz="2800" smtClean="0"/>
              <a:t>每次变换与操作转变成</a:t>
            </a:r>
            <a:r>
              <a:rPr lang="en-US" altLang="zh-CN" sz="2800" smtClean="0"/>
              <a:t>MapReduce</a:t>
            </a:r>
            <a:r>
              <a:rPr lang="zh-CN" altLang="en-US" sz="2800" smtClean="0"/>
              <a:t>作业</a:t>
            </a:r>
            <a:endParaRPr lang="en-US" altLang="zh-CN" sz="2800" smtClean="0"/>
          </a:p>
          <a:p>
            <a:r>
              <a:rPr lang="zh-CN" altLang="en-US" sz="2800" smtClean="0"/>
              <a:t>节省</a:t>
            </a:r>
            <a:r>
              <a:rPr lang="en-US" altLang="zh-CN" sz="2800" smtClean="0"/>
              <a:t>MR</a:t>
            </a:r>
            <a:r>
              <a:rPr lang="zh-CN" altLang="en-US" sz="2800" smtClean="0"/>
              <a:t>的繁琐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458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根据列数据生成指定的数据转换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FOREACH Relatin_name1 GENERATE (required data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err="1"/>
              <a:t>foreach_data</a:t>
            </a:r>
            <a:r>
              <a:rPr lang="en-US" altLang="zh-CN" sz="1600" dirty="0"/>
              <a:t> = FOREACH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GENERATE </a:t>
            </a:r>
            <a:r>
              <a:rPr lang="en-US" altLang="zh-CN" sz="1600" dirty="0" err="1"/>
              <a:t>id,age,city</a:t>
            </a:r>
            <a:r>
              <a:rPr lang="en-US" altLang="zh-CN" sz="1600" dirty="0"/>
              <a:t>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13742"/>
            <a:ext cx="1724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57310"/>
            <a:ext cx="4248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flatten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有时用户的数据是存放在</a:t>
            </a:r>
            <a:r>
              <a:rPr lang="en-US" altLang="zh-CN" sz="2400" dirty="0" smtClean="0"/>
              <a:t>bag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tuple</a:t>
            </a:r>
            <a:r>
              <a:rPr lang="zh-CN" altLang="en-US" sz="2400" dirty="0" smtClean="0"/>
              <a:t>中的，而用户想要降低这个嵌套的级别，可以使用</a:t>
            </a:r>
            <a:r>
              <a:rPr lang="en-US" altLang="zh-CN" sz="2400" dirty="0" smtClean="0"/>
              <a:t>flatten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1600" dirty="0"/>
              <a:t>--</a:t>
            </a:r>
            <a:r>
              <a:rPr lang="en-US" altLang="zh-CN" sz="1600" dirty="0" err="1"/>
              <a:t>flatten.pig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players = load 'baseball' as (</a:t>
            </a:r>
            <a:r>
              <a:rPr lang="en-US" altLang="zh-CN" sz="1600" dirty="0" err="1"/>
              <a:t>name:chararray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team:chararray</a:t>
            </a:r>
            <a:r>
              <a:rPr lang="en-US" altLang="zh-CN" sz="1600" dirty="0"/>
              <a:t>,</a:t>
            </a:r>
          </a:p>
          <a:p>
            <a:pPr marL="457200" lvl="1" indent="0">
              <a:buNone/>
            </a:pPr>
            <a:r>
              <a:rPr lang="en-US" altLang="zh-CN" sz="1600" dirty="0" err="1"/>
              <a:t>position:bag</a:t>
            </a:r>
            <a:r>
              <a:rPr lang="en-US" altLang="zh-CN" sz="1600" dirty="0"/>
              <a:t>{t:(</a:t>
            </a:r>
            <a:r>
              <a:rPr lang="en-US" altLang="zh-CN" sz="1600" dirty="0" err="1"/>
              <a:t>p:chararray</a:t>
            </a:r>
            <a:r>
              <a:rPr lang="en-US" altLang="zh-CN" sz="1600" dirty="0"/>
              <a:t>)}, </a:t>
            </a:r>
            <a:r>
              <a:rPr lang="en-US" altLang="zh-CN" sz="1600" dirty="0" err="1"/>
              <a:t>bat:map</a:t>
            </a:r>
            <a:r>
              <a:rPr lang="en-US" altLang="zh-CN" sz="1600" dirty="0"/>
              <a:t>[]);</a:t>
            </a:r>
          </a:p>
          <a:p>
            <a:pPr marL="457200" lvl="1" indent="0">
              <a:buNone/>
            </a:pPr>
            <a:r>
              <a:rPr lang="en-US" altLang="zh-CN" sz="1600" dirty="0" err="1"/>
              <a:t>pos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 players generate name, flatten(position) as position;</a:t>
            </a:r>
          </a:p>
          <a:p>
            <a:pPr marL="457200" lvl="1" indent="0">
              <a:buNone/>
            </a:pPr>
            <a:r>
              <a:rPr lang="en-US" altLang="zh-CN" sz="1600" dirty="0" err="1"/>
              <a:t>bypos</a:t>
            </a:r>
            <a:r>
              <a:rPr lang="en-US" altLang="zh-CN" sz="1600" dirty="0"/>
              <a:t> = group </a:t>
            </a:r>
            <a:r>
              <a:rPr lang="en-US" altLang="zh-CN" sz="1600" dirty="0" err="1"/>
              <a:t>pos</a:t>
            </a:r>
            <a:r>
              <a:rPr lang="en-US" altLang="zh-CN" sz="1600" dirty="0"/>
              <a:t> by position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baseball</a:t>
            </a:r>
            <a:r>
              <a:rPr lang="zh-CN" altLang="en-US" sz="1600" dirty="0" smtClean="0"/>
              <a:t>的第一条记录：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Jorge </a:t>
            </a:r>
            <a:r>
              <a:rPr lang="en-US" altLang="zh-CN" sz="1600" dirty="0" err="1"/>
              <a:t>Posada,New</a:t>
            </a:r>
            <a:r>
              <a:rPr lang="en-US" altLang="zh-CN" sz="1600" dirty="0"/>
              <a:t> York Yankees,{(Catcher),(</a:t>
            </a:r>
            <a:r>
              <a:rPr lang="en-US" altLang="zh-CN" sz="1600" dirty="0" err="1"/>
              <a:t>Designated_hitter</a:t>
            </a:r>
            <a:r>
              <a:rPr lang="en-US" altLang="zh-CN" sz="1600" dirty="0" smtClean="0"/>
              <a:t>)},...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flatten</a:t>
            </a:r>
            <a:r>
              <a:rPr lang="zh-CN" altLang="en-US" sz="1600" dirty="0" smtClean="0"/>
              <a:t>后将会产生两条记录：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Jorge </a:t>
            </a:r>
            <a:r>
              <a:rPr lang="en-US" altLang="zh-CN" sz="1600" dirty="0" err="1"/>
              <a:t>Posada,Catcher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Jorge </a:t>
            </a:r>
            <a:r>
              <a:rPr lang="en-US" altLang="zh-CN" sz="1600" dirty="0" err="1"/>
              <a:t>Posada,Designated_hitter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对</a:t>
            </a:r>
            <a:r>
              <a:rPr lang="zh-CN" altLang="en-US" sz="2800" dirty="0" smtClean="0"/>
              <a:t>用户的数据进行排序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ORDER Relatin_name1 BY (ASC|DESC);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 BY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4000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返回最多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Result = LIMIT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required number of tuples;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86419"/>
            <a:ext cx="396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32" y="3815019"/>
            <a:ext cx="3952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, load/store, math, string, </a:t>
            </a:r>
            <a:r>
              <a:rPr lang="en-US" altLang="zh-CN" dirty="0" smtClean="0"/>
              <a:t>bag, tuple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0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AVG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Max </a:t>
            </a:r>
          </a:p>
          <a:p>
            <a:pPr marL="0" indent="0">
              <a:buNone/>
            </a:pPr>
            <a:r>
              <a:rPr lang="en-US" altLang="zh-CN" sz="1800" dirty="0"/>
              <a:t>Min </a:t>
            </a:r>
          </a:p>
          <a:p>
            <a:pPr marL="0" indent="0">
              <a:buNone/>
            </a:pPr>
            <a:r>
              <a:rPr lang="en-US" altLang="zh-CN" sz="1800" dirty="0"/>
              <a:t>Count </a:t>
            </a:r>
          </a:p>
          <a:p>
            <a:pPr marL="0" indent="0">
              <a:buNone/>
            </a:pPr>
            <a:r>
              <a:rPr lang="en-US" altLang="zh-CN" sz="1800" dirty="0"/>
              <a:t>COUNT_STAR </a:t>
            </a:r>
          </a:p>
          <a:p>
            <a:pPr marL="0" indent="0">
              <a:buNone/>
            </a:pPr>
            <a:r>
              <a:rPr lang="en-US" altLang="zh-CN" sz="1800" dirty="0"/>
              <a:t>Sum </a:t>
            </a:r>
          </a:p>
          <a:p>
            <a:pPr marL="0" indent="0">
              <a:buNone/>
            </a:pPr>
            <a:r>
              <a:rPr lang="en-US" altLang="zh-CN" sz="1800" dirty="0"/>
              <a:t>DIFF </a:t>
            </a:r>
          </a:p>
          <a:p>
            <a:pPr marL="0" indent="0">
              <a:buNone/>
            </a:pPr>
            <a:r>
              <a:rPr lang="en-US" altLang="zh-CN" sz="1800" dirty="0"/>
              <a:t>SUBTRACT</a:t>
            </a:r>
          </a:p>
          <a:p>
            <a:pPr marL="0" indent="0">
              <a:buNone/>
            </a:pPr>
            <a:r>
              <a:rPr lang="en-US" altLang="zh-CN" sz="1800" dirty="0" err="1"/>
              <a:t>IsEmpty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Pluck Tuple</a:t>
            </a:r>
          </a:p>
          <a:p>
            <a:pPr marL="0" indent="0">
              <a:buNone/>
            </a:pPr>
            <a:r>
              <a:rPr lang="en-US" altLang="zh-CN" sz="1800" dirty="0"/>
              <a:t>Size ( )</a:t>
            </a:r>
          </a:p>
          <a:p>
            <a:pPr marL="0" indent="0">
              <a:buNone/>
            </a:pPr>
            <a:r>
              <a:rPr lang="en-US" altLang="zh-CN" sz="1800" dirty="0" err="1"/>
              <a:t>BagToString</a:t>
            </a:r>
            <a:r>
              <a:rPr lang="en-US" altLang="zh-CN" sz="1800" dirty="0"/>
              <a:t> ( )</a:t>
            </a:r>
          </a:p>
          <a:p>
            <a:pPr marL="0" indent="0">
              <a:buNone/>
            </a:pPr>
            <a:r>
              <a:rPr lang="en-US" altLang="zh-CN" sz="1800" dirty="0" err="1"/>
              <a:t>Concat</a:t>
            </a:r>
            <a:r>
              <a:rPr lang="en-US" altLang="zh-CN" sz="1800" dirty="0"/>
              <a:t> ( ) </a:t>
            </a:r>
          </a:p>
          <a:p>
            <a:pPr marL="0" indent="0">
              <a:buNone/>
            </a:pPr>
            <a:r>
              <a:rPr lang="en-US" altLang="zh-CN" sz="1800" dirty="0"/>
              <a:t>Tokenize ( ) 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0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中一列的平均值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Group All	//</a:t>
            </a:r>
            <a:r>
              <a:rPr lang="zh-CN" altLang="en-US" sz="2400" dirty="0" smtClean="0"/>
              <a:t>取得全部数据的平均值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Gropu</a:t>
            </a:r>
            <a:r>
              <a:rPr lang="en-US" altLang="zh-CN" sz="2400" dirty="0" smtClean="0"/>
              <a:t> By 	//</a:t>
            </a:r>
            <a:r>
              <a:rPr lang="zh-CN" altLang="en-US" sz="2400" dirty="0" smtClean="0"/>
              <a:t>取得一组数据的平均值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AVG(expression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-AVG()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获取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某列中最大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最小值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Group All	//</a:t>
            </a:r>
            <a:r>
              <a:rPr lang="zh-CN" altLang="en-US" sz="2400" dirty="0"/>
              <a:t>取得全部数据</a:t>
            </a:r>
            <a:r>
              <a:rPr lang="zh-CN" altLang="en-US" sz="2400" dirty="0" smtClean="0"/>
              <a:t>的最大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最小值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Gropu</a:t>
            </a:r>
            <a:r>
              <a:rPr lang="en-US" altLang="zh-CN" sz="2400" dirty="0"/>
              <a:t> By 	//</a:t>
            </a:r>
            <a:r>
              <a:rPr lang="zh-CN" altLang="en-US" sz="2400" dirty="0"/>
              <a:t>取得一组数据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最大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最小值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Max(expression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  <a:endParaRPr lang="en-US" altLang="zh-CN" sz="2400" dirty="0"/>
          </a:p>
          <a:p>
            <a:pPr marL="685800" lvl="2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-Max()/Min()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6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取得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中元组的个数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Group All	//</a:t>
            </a:r>
            <a:r>
              <a:rPr lang="zh-CN" altLang="en-US" sz="2400" dirty="0"/>
              <a:t>取得全部</a:t>
            </a:r>
            <a:r>
              <a:rPr lang="zh-CN" altLang="en-US" sz="2400" dirty="0" smtClean="0"/>
              <a:t>数据元组的个数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Gropu</a:t>
            </a:r>
            <a:r>
              <a:rPr lang="en-US" altLang="zh-CN" sz="2400" dirty="0" smtClean="0"/>
              <a:t> By 	//</a:t>
            </a:r>
            <a:r>
              <a:rPr lang="zh-CN" altLang="en-US" sz="2400" dirty="0" smtClean="0"/>
              <a:t>取得一组数据元组的个数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grunt&gt; COUNT(expression) 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-Count()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中某一列的和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Group All</a:t>
            </a:r>
          </a:p>
          <a:p>
            <a:pPr lvl="1"/>
            <a:r>
              <a:rPr lang="en-US" altLang="zh-CN" sz="2400" dirty="0" smtClean="0"/>
              <a:t>Group By</a:t>
            </a:r>
          </a:p>
          <a:p>
            <a:pPr marL="457200" lvl="1" indent="0">
              <a:buNone/>
            </a:pPr>
            <a:r>
              <a:rPr lang="en-US" altLang="zh-CN" sz="2400" dirty="0"/>
              <a:t>grunt&gt; SUM(expression)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-Sum()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擅长批处理</a:t>
            </a:r>
            <a:endParaRPr lang="en-US" altLang="zh-CN" sz="2800" smtClean="0"/>
          </a:p>
          <a:p>
            <a:r>
              <a:rPr lang="zh-CN" altLang="en-US" sz="2800" smtClean="0"/>
              <a:t>不擅长小数据量操作，因为要扫面整个数据集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19729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检查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是否为空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IsEmpty</a:t>
            </a:r>
            <a:r>
              <a:rPr lang="en-US" altLang="zh-CN" sz="2400" dirty="0"/>
              <a:t>(expression)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PigStorage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err="1" smtClean="0"/>
              <a:t>TextLoader</a:t>
            </a:r>
            <a:r>
              <a:rPr lang="en-US" altLang="zh-CN" sz="2400" dirty="0" smtClean="0"/>
              <a:t> ( )</a:t>
            </a:r>
          </a:p>
          <a:p>
            <a:pPr marL="0" indent="0">
              <a:buNone/>
            </a:pPr>
            <a:r>
              <a:rPr lang="en-US" altLang="zh-CN" sz="2400" dirty="0" err="1" smtClean="0"/>
              <a:t>BinStorage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smtClean="0"/>
              <a:t>Handling Compression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对应使用制定分隔符分割的文本格式，默认为 </a:t>
            </a:r>
            <a:r>
              <a:rPr lang="en-US" altLang="zh-CN" sz="2800" dirty="0"/>
              <a:t>tab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400" dirty="0" err="1"/>
              <a:t>PigStorage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field_delimiter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PigStorage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2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用来读入文本，每行一个 </a:t>
            </a:r>
            <a:r>
              <a:rPr lang="en-US" altLang="zh-CN" sz="2800" dirty="0" err="1"/>
              <a:t>chararray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builtin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err="1"/>
              <a:t>TextLoader</a:t>
            </a:r>
            <a:r>
              <a:rPr lang="en-US" altLang="zh-CN" sz="2400" dirty="0"/>
              <a:t>() 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TextLoader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用机器可读的格式加载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存储数据。通常用来做</a:t>
            </a:r>
            <a:r>
              <a:rPr lang="en-US" altLang="zh-CN" sz="2800" dirty="0" smtClean="0"/>
              <a:t>MR</a:t>
            </a:r>
            <a:r>
              <a:rPr lang="zh-CN" altLang="en-US" sz="2800" dirty="0" smtClean="0"/>
              <a:t>作业的临时数据，支持多个位置的输入。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BinStorage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BinStorage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/>
              <a:t>BinStorage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TextLoader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加载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存储压缩数据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032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TOBAG ( ) </a:t>
            </a:r>
          </a:p>
          <a:p>
            <a:pPr marL="0" indent="0">
              <a:buNone/>
            </a:pPr>
            <a:r>
              <a:rPr lang="en-US" altLang="zh-CN" sz="2400" dirty="0"/>
              <a:t>TOP ( ) </a:t>
            </a:r>
          </a:p>
          <a:p>
            <a:pPr marL="0" indent="0">
              <a:buNone/>
            </a:pPr>
            <a:r>
              <a:rPr lang="en-US" altLang="zh-CN" sz="2400" dirty="0"/>
              <a:t>TOTUPLE ( ) </a:t>
            </a:r>
          </a:p>
          <a:p>
            <a:pPr marL="0" indent="0">
              <a:buNone/>
            </a:pPr>
            <a:r>
              <a:rPr lang="en-US" altLang="zh-CN" sz="2400" dirty="0"/>
              <a:t>TOMAP ( 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将两个或多个表达式转化成一个</a:t>
            </a:r>
            <a:r>
              <a:rPr lang="en-US" altLang="zh-CN" sz="2400" dirty="0" smtClean="0"/>
              <a:t>bag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400" dirty="0"/>
              <a:t>TOBAG(expression [, expression ...])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-TOBAG() 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35499"/>
            <a:ext cx="31051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2228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8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获得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中前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tuples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TOP(</a:t>
            </a:r>
            <a:r>
              <a:rPr lang="en-US" altLang="zh-CN" sz="2400" dirty="0" err="1" smtClean="0"/>
              <a:t>topN,column,relation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 smtClean="0"/>
              <a:t>例如，详见备注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200" dirty="0" err="1"/>
              <a:t>data_top</a:t>
            </a:r>
            <a:r>
              <a:rPr lang="en-US" altLang="zh-CN" sz="2200" dirty="0"/>
              <a:t> = FOREACH </a:t>
            </a:r>
            <a:r>
              <a:rPr lang="en-US" altLang="zh-CN" sz="2200" dirty="0" err="1"/>
              <a:t>emp_group</a:t>
            </a:r>
            <a:r>
              <a:rPr lang="en-US" altLang="zh-CN" sz="2200" dirty="0"/>
              <a:t> { </a:t>
            </a:r>
          </a:p>
          <a:p>
            <a:pPr marL="457200" lvl="1" indent="0">
              <a:buNone/>
            </a:pPr>
            <a:r>
              <a:rPr lang="en-US" altLang="zh-CN" sz="2200" dirty="0"/>
              <a:t>top = TOP(2, 0, </a:t>
            </a:r>
            <a:r>
              <a:rPr lang="en-US" altLang="zh-CN" sz="2200" dirty="0" err="1"/>
              <a:t>emp_data</a:t>
            </a:r>
            <a:r>
              <a:rPr lang="en-US" altLang="zh-CN" sz="2200" dirty="0"/>
              <a:t>); </a:t>
            </a:r>
          </a:p>
          <a:p>
            <a:pPr marL="457200" lvl="1" indent="0">
              <a:buNone/>
            </a:pPr>
            <a:r>
              <a:rPr lang="en-US" altLang="zh-CN" sz="2200" dirty="0"/>
              <a:t>GENERATE top; </a:t>
            </a:r>
          </a:p>
          <a:p>
            <a:pPr marL="457200" lvl="1" indent="0">
              <a:buNone/>
            </a:pPr>
            <a:r>
              <a:rPr lang="en-US" altLang="zh-CN" sz="2200" dirty="0"/>
              <a:t>}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将两个或多个表达式转换</a:t>
            </a:r>
            <a:r>
              <a:rPr lang="en-US" altLang="zh-CN" sz="2400" dirty="0" err="1" smtClean="0"/>
              <a:t>tupleTOTUPLE</a:t>
            </a:r>
            <a:r>
              <a:rPr lang="en-US" altLang="zh-CN" sz="2400" dirty="0" smtClean="0"/>
              <a:t>(expression </a:t>
            </a:r>
            <a:r>
              <a:rPr lang="en-US" altLang="zh-CN" sz="2400" dirty="0"/>
              <a:t>[, expression </a:t>
            </a:r>
            <a:r>
              <a:rPr lang="en-US" altLang="zh-CN" sz="2400" dirty="0" smtClean="0"/>
              <a:t>...])</a:t>
            </a:r>
          </a:p>
          <a:p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 smtClean="0"/>
              <a:t>例如，详见备注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b="1" dirty="0" err="1"/>
              <a:t>totuple</a:t>
            </a:r>
            <a:r>
              <a:rPr lang="en-US" altLang="zh-CN" sz="2000" b="1" dirty="0"/>
              <a:t> </a:t>
            </a:r>
            <a:r>
              <a:rPr lang="en-US" altLang="zh-CN" sz="2000" dirty="0"/>
              <a:t>= FOREACH </a:t>
            </a:r>
            <a:r>
              <a:rPr lang="en-US" altLang="zh-CN" sz="2000" b="1" dirty="0" err="1"/>
              <a:t>emp_data</a:t>
            </a:r>
            <a:r>
              <a:rPr lang="en-US" altLang="zh-CN" sz="2000" b="1" dirty="0"/>
              <a:t> </a:t>
            </a:r>
            <a:r>
              <a:rPr lang="en-US" altLang="zh-CN" sz="2000" dirty="0"/>
              <a:t>GENERATE </a:t>
            </a:r>
            <a:r>
              <a:rPr lang="en-US" altLang="zh-CN" sz="2000" b="1" dirty="0"/>
              <a:t>TOTUPLE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id,name,age</a:t>
            </a:r>
            <a:r>
              <a:rPr lang="en-US" altLang="zh-CN" sz="2000" dirty="0"/>
              <a:t>); 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-TOTUPLE()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下载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 smtClean="0"/>
              <a:t>pig-0.15.0.tar.gz</a:t>
            </a:r>
          </a:p>
          <a:p>
            <a:r>
              <a:rPr lang="zh-CN" altLang="en-US" sz="2800" smtClean="0"/>
              <a:t>安装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/>
              <a:t>tar -xzvf </a:t>
            </a:r>
            <a:r>
              <a:rPr lang="en-US" altLang="zh-CN" sz="2400" smtClean="0"/>
              <a:t>pig-0.15.0.tar.gz</a:t>
            </a:r>
          </a:p>
          <a:p>
            <a:r>
              <a:rPr lang="zh-CN" altLang="en-US" sz="2400" smtClean="0"/>
              <a:t>环境变量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PIG_INSTALL=/usr/soft/pig-0.15.0</a:t>
            </a:r>
            <a:br>
              <a:rPr lang="en-US" altLang="zh-CN" sz="2400" smtClean="0"/>
            </a:br>
            <a:r>
              <a:rPr lang="en-US" altLang="zh-CN" sz="2400" smtClean="0"/>
              <a:t>PATH=$PATH:</a:t>
            </a:r>
            <a:r>
              <a:rPr lang="en-US" altLang="zh-CN" sz="2400"/>
              <a:t>/</a:t>
            </a:r>
            <a:r>
              <a:rPr lang="en-US" altLang="zh-CN" sz="2400" smtClean="0"/>
              <a:t>usr/soft/pig-0.15.0/bin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key-value</a:t>
            </a:r>
            <a:r>
              <a:rPr lang="zh-CN" altLang="en-US" sz="2800" dirty="0"/>
              <a:t>键值</a:t>
            </a:r>
            <a:r>
              <a:rPr lang="zh-CN" altLang="en-US" sz="2800" dirty="0" smtClean="0"/>
              <a:t>对转化为</a:t>
            </a:r>
            <a:r>
              <a:rPr lang="en-US" altLang="zh-CN" sz="2800" dirty="0" smtClean="0"/>
              <a:t>Map</a:t>
            </a:r>
          </a:p>
          <a:p>
            <a:pPr marL="457200" lvl="1" indent="0">
              <a:buNone/>
            </a:pPr>
            <a:r>
              <a:rPr lang="en-US" altLang="zh-CN" sz="2400" dirty="0"/>
              <a:t>TOMAP(key-expression, value-expression [, key-expression, value-expression ...])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200" dirty="0" smtClean="0"/>
              <a:t>例如，详见备注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tomap</a:t>
            </a:r>
            <a:r>
              <a:rPr lang="en-US" altLang="zh-CN" sz="2200" dirty="0" smtClean="0"/>
              <a:t> = FOREACH </a:t>
            </a:r>
            <a:r>
              <a:rPr lang="en-US" altLang="zh-CN" sz="2200" dirty="0" err="1" smtClean="0"/>
              <a:t>emp_data</a:t>
            </a:r>
            <a:r>
              <a:rPr lang="en-US" altLang="zh-CN" sz="2200" dirty="0" smtClean="0"/>
              <a:t> GENERATE TOMAP(name, age);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-TOMAP()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500" dirty="0" smtClean="0"/>
              <a:t>STARTSWITH </a:t>
            </a:r>
            <a:r>
              <a:rPr lang="en-US" altLang="zh-CN" sz="1500" dirty="0"/>
              <a:t>( ) </a:t>
            </a:r>
          </a:p>
          <a:p>
            <a:pPr marL="0" indent="0">
              <a:buNone/>
            </a:pPr>
            <a:r>
              <a:rPr lang="en-US" altLang="zh-CN" sz="1500" dirty="0"/>
              <a:t>ENDSWITH </a:t>
            </a:r>
          </a:p>
          <a:p>
            <a:pPr marL="0" indent="0">
              <a:buNone/>
            </a:pPr>
            <a:r>
              <a:rPr lang="en-US" altLang="zh-CN" sz="1500" dirty="0"/>
              <a:t>SUBSTRING </a:t>
            </a:r>
          </a:p>
          <a:p>
            <a:pPr marL="0" indent="0">
              <a:buNone/>
            </a:pPr>
            <a:r>
              <a:rPr lang="en-US" altLang="zh-CN" sz="1500" dirty="0" err="1"/>
              <a:t>EqualsIgnoreCase</a:t>
            </a:r>
            <a:r>
              <a:rPr lang="en-US" altLang="zh-CN" sz="1500" dirty="0"/>
              <a:t> </a:t>
            </a:r>
          </a:p>
          <a:p>
            <a:pPr marL="0" indent="0">
              <a:buNone/>
            </a:pPr>
            <a:r>
              <a:rPr lang="en-US" altLang="zh-CN" sz="1500" dirty="0"/>
              <a:t>INDEXOF ( ) </a:t>
            </a:r>
          </a:p>
          <a:p>
            <a:pPr marL="0" indent="0">
              <a:buNone/>
            </a:pPr>
            <a:r>
              <a:rPr lang="en-US" altLang="zh-CN" sz="1500" dirty="0"/>
              <a:t>LAST_INDEX_OF ( ) </a:t>
            </a:r>
          </a:p>
          <a:p>
            <a:pPr marL="0" indent="0">
              <a:buNone/>
            </a:pPr>
            <a:r>
              <a:rPr lang="en-US" altLang="zh-CN" sz="1500" dirty="0"/>
              <a:t>LCFIRST ( ) </a:t>
            </a:r>
          </a:p>
          <a:p>
            <a:pPr marL="0" indent="0">
              <a:buNone/>
            </a:pPr>
            <a:r>
              <a:rPr lang="en-US" altLang="zh-CN" sz="1500" dirty="0"/>
              <a:t>UCFIRST ( ) </a:t>
            </a:r>
          </a:p>
          <a:p>
            <a:pPr marL="0" indent="0">
              <a:buNone/>
            </a:pPr>
            <a:r>
              <a:rPr lang="en-US" altLang="zh-CN" sz="1500" dirty="0"/>
              <a:t>UPPER ( ) 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/>
              <a:t>LOWER ( ) </a:t>
            </a:r>
          </a:p>
          <a:p>
            <a:pPr marL="0" indent="0">
              <a:buNone/>
            </a:pPr>
            <a:r>
              <a:rPr lang="en-US" altLang="zh-CN" sz="1500" dirty="0"/>
              <a:t>REPLACE ( ) </a:t>
            </a:r>
          </a:p>
          <a:p>
            <a:pPr marL="0" indent="0">
              <a:buNone/>
            </a:pPr>
            <a:r>
              <a:rPr lang="en-US" altLang="zh-CN" sz="1500" dirty="0"/>
              <a:t>STRSPLIT ( ) </a:t>
            </a:r>
          </a:p>
          <a:p>
            <a:pPr marL="0" indent="0">
              <a:buNone/>
            </a:pPr>
            <a:r>
              <a:rPr lang="en-US" altLang="zh-CN" sz="1500" dirty="0"/>
              <a:t>STRSPLITTOBAG ( ) </a:t>
            </a:r>
          </a:p>
          <a:p>
            <a:pPr marL="0" indent="0">
              <a:buNone/>
            </a:pPr>
            <a:r>
              <a:rPr lang="en-US" altLang="zh-CN" sz="1500" dirty="0"/>
              <a:t>Trim ( ) </a:t>
            </a:r>
          </a:p>
          <a:p>
            <a:pPr marL="0" indent="0">
              <a:buNone/>
            </a:pPr>
            <a:r>
              <a:rPr lang="en-US" altLang="zh-CN" sz="1500" dirty="0"/>
              <a:t>LTRIM ( ) </a:t>
            </a:r>
          </a:p>
          <a:p>
            <a:pPr marL="0" indent="0">
              <a:buNone/>
            </a:pPr>
            <a:r>
              <a:rPr lang="en-US" altLang="zh-CN" sz="1500" dirty="0"/>
              <a:t>RTRIM </a:t>
            </a:r>
            <a:endParaRPr lang="zh-CN" altLang="en-US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检验是否以给定字符串开始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结束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STARTSWITH(string, </a:t>
            </a:r>
            <a:r>
              <a:rPr lang="en-US" altLang="zh-CN" sz="2400" b="1" dirty="0"/>
              <a:t>substring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200" dirty="0" smtClean="0"/>
              <a:t>例如，详见备注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b="1" dirty="0" err="1"/>
              <a:t>startswith_data</a:t>
            </a:r>
            <a:r>
              <a:rPr lang="en-US" altLang="zh-CN" sz="2200" b="1" dirty="0"/>
              <a:t> </a:t>
            </a:r>
            <a:r>
              <a:rPr lang="en-US" altLang="zh-CN" sz="2200" dirty="0"/>
              <a:t>= FOREACH </a:t>
            </a:r>
            <a:r>
              <a:rPr lang="en-US" altLang="zh-CN" sz="2200" b="1" dirty="0" err="1"/>
              <a:t>emp_data</a:t>
            </a:r>
            <a:r>
              <a:rPr lang="en-US" altLang="zh-CN" sz="2200" b="1" dirty="0"/>
              <a:t> </a:t>
            </a:r>
            <a:r>
              <a:rPr lang="en-US" altLang="zh-CN" sz="2200" dirty="0"/>
              <a:t>GENERATE (</a:t>
            </a:r>
            <a:r>
              <a:rPr lang="en-US" altLang="zh-CN" sz="2200" dirty="0" err="1"/>
              <a:t>id,name</a:t>
            </a:r>
            <a:r>
              <a:rPr lang="en-US" altLang="zh-CN" sz="2200" dirty="0"/>
              <a:t>), </a:t>
            </a:r>
            <a:r>
              <a:rPr lang="en-US" altLang="zh-CN" sz="2200" b="1" dirty="0"/>
              <a:t>STARTSWITH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name,’</a:t>
            </a:r>
            <a:r>
              <a:rPr lang="en-US" altLang="zh-CN" sz="2200" b="1" dirty="0" err="1"/>
              <a:t>Ro</a:t>
            </a:r>
            <a:r>
              <a:rPr lang="en-US" altLang="zh-CN" sz="2200" dirty="0"/>
              <a:t>’);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String</a:t>
            </a:r>
            <a:r>
              <a:rPr lang="zh-CN" altLang="en-US" sz="3200" dirty="0" smtClean="0"/>
              <a:t>函数</a:t>
            </a:r>
            <a:r>
              <a:rPr lang="en-US" altLang="zh-CN" sz="3200" dirty="0" smtClean="0"/>
              <a:t>-STARTSWITH()/ENDSWITH()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三</a:t>
            </a:r>
            <a:r>
              <a:rPr lang="zh-CN" altLang="en-US" sz="2800" dirty="0" smtClean="0"/>
              <a:t>个参数，第一是列名，第二个是开始字符串，第三个是结束字符串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SUBSTRING(string, </a:t>
            </a:r>
            <a:r>
              <a:rPr lang="en-US" altLang="zh-CN" sz="2400" dirty="0" err="1"/>
              <a:t>startIndex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stopIndex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-SUBSTRING()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比较两个字符串是否相同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EqualsIgnoreCase</a:t>
            </a:r>
            <a:r>
              <a:rPr lang="en-US" altLang="zh-CN" sz="2400" dirty="0"/>
              <a:t>(string1, string2)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EqualsIgnoreCase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将所有字符串转化为大写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小写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UPPER(expression)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-UPPER()/LOWER()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427984" y="1916832"/>
            <a:ext cx="3168352" cy="4367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CurrentTime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ToString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DaysBetween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HoursBetween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MinutesBetween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SecondsBetween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MilliSecondsBetween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YearsBetween</a:t>
            </a:r>
            <a:r>
              <a:rPr lang="en-US" altLang="zh-CN" sz="2000" dirty="0" smtClean="0"/>
              <a:t> ( )</a:t>
            </a:r>
          </a:p>
          <a:p>
            <a:pPr marL="0" indent="0">
              <a:buNone/>
            </a:pPr>
            <a:r>
              <a:rPr lang="en-US" altLang="zh-CN" sz="2000" dirty="0" err="1" smtClean="0"/>
              <a:t>MonthsBetween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WeeksBetween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AddDuration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SubtractDuration</a:t>
            </a:r>
            <a:r>
              <a:rPr lang="en-US" altLang="zh-CN" sz="2000" dirty="0" smtClean="0"/>
              <a:t> ( )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date-time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72123" y="2093937"/>
            <a:ext cx="2719757" cy="436778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ToDate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GetDay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GetHour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GetMinute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GetSecond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GetMilliSecond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GetYear</a:t>
            </a:r>
            <a:r>
              <a:rPr lang="en-US" altLang="zh-CN" sz="20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GetMonth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GetWeek</a:t>
            </a:r>
            <a:r>
              <a:rPr lang="en-US" altLang="zh-CN" sz="2000" dirty="0" smtClean="0"/>
              <a:t> (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GetWeekYear</a:t>
            </a:r>
            <a:r>
              <a:rPr lang="en-US" altLang="zh-CN" sz="2000" dirty="0" smtClean="0"/>
              <a:t> ( ) </a:t>
            </a:r>
          </a:p>
        </p:txBody>
      </p:sp>
    </p:spTree>
    <p:extLst>
      <p:ext uri="{BB962C8B-B14F-4D97-AF65-F5344CB8AC3E}">
        <p14:creationId xmlns:p14="http://schemas.microsoft.com/office/powerpoint/2010/main" val="34861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生成一个</a:t>
            </a:r>
            <a:r>
              <a:rPr lang="en-US" altLang="zh-CN" sz="2800" dirty="0" err="1" smtClean="0"/>
              <a:t>DateTime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接受一下类型参数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ToDate</a:t>
            </a:r>
            <a:r>
              <a:rPr lang="en-US" altLang="zh-CN" sz="2400" dirty="0" smtClean="0"/>
              <a:t>(milliseconds</a:t>
            </a:r>
            <a:r>
              <a:rPr lang="en-US" altLang="zh-CN" sz="2400" dirty="0"/>
              <a:t>) </a:t>
            </a:r>
          </a:p>
          <a:p>
            <a:pPr lvl="1"/>
            <a:r>
              <a:rPr lang="en-US" altLang="zh-CN" sz="2400" dirty="0" err="1"/>
              <a:t>ToDate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iosstring</a:t>
            </a:r>
            <a:r>
              <a:rPr lang="en-US" altLang="zh-CN" sz="2400" dirty="0"/>
              <a:t>) </a:t>
            </a:r>
          </a:p>
          <a:p>
            <a:pPr lvl="1"/>
            <a:r>
              <a:rPr lang="en-US" altLang="zh-CN" sz="2400" dirty="0" err="1"/>
              <a:t>ToDate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userstring</a:t>
            </a:r>
            <a:r>
              <a:rPr lang="en-US" altLang="zh-CN" sz="2400" dirty="0"/>
              <a:t>, format) </a:t>
            </a:r>
          </a:p>
          <a:p>
            <a:pPr lvl="1"/>
            <a:r>
              <a:rPr lang="en-US" altLang="zh-CN" sz="2400" dirty="0" err="1"/>
              <a:t>ToDate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userstring</a:t>
            </a:r>
            <a:r>
              <a:rPr lang="en-US" altLang="zh-CN" sz="2400" dirty="0"/>
              <a:t>, format, </a:t>
            </a:r>
            <a:r>
              <a:rPr lang="en-US" altLang="zh-CN" sz="2400" dirty="0" err="1"/>
              <a:t>timezone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ToDate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4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相似的函数有：</a:t>
            </a:r>
            <a:r>
              <a:rPr lang="en-US" altLang="zh-CN" sz="2200" dirty="0" err="1"/>
              <a:t>GetHour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GetMinute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GetSecond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GetMilliSecond</a:t>
            </a:r>
            <a:r>
              <a:rPr lang="en-US" altLang="zh-CN" sz="2200" dirty="0" smtClean="0"/>
              <a:t>()/ </a:t>
            </a:r>
            <a:r>
              <a:rPr lang="en-US" altLang="zh-CN" sz="2200" dirty="0" err="1" smtClean="0"/>
              <a:t>GetYear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GetMonth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GetWeek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GetWeekYear</a:t>
            </a:r>
            <a:r>
              <a:rPr lang="en-US" altLang="zh-CN" sz="2200" dirty="0" smtClean="0"/>
              <a:t>()</a:t>
            </a:r>
          </a:p>
          <a:p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 err="1"/>
              <a:t>GetDay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datetime</a:t>
            </a:r>
            <a:r>
              <a:rPr lang="en-US" altLang="zh-CN" sz="2000" dirty="0"/>
              <a:t>) </a:t>
            </a:r>
            <a:endParaRPr lang="en-US" altLang="zh-CN" sz="18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GetDay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生成当前时间的</a:t>
            </a:r>
            <a:r>
              <a:rPr lang="en-US" altLang="zh-CN" sz="2800" dirty="0" err="1" smtClean="0"/>
              <a:t>DateTime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CurrentTime</a:t>
            </a:r>
            <a:r>
              <a:rPr lang="en-US" altLang="zh-CN" sz="2400" dirty="0"/>
              <a:t>()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CurrentTime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local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运行单个</a:t>
            </a:r>
            <a:r>
              <a:rPr lang="en-US" altLang="zh-CN" sz="2400" dirty="0" smtClean="0"/>
              <a:t>JVM</a:t>
            </a:r>
          </a:p>
          <a:p>
            <a:pPr lvl="1"/>
            <a:r>
              <a:rPr lang="zh-CN" altLang="en-US" sz="2400" dirty="0" smtClean="0"/>
              <a:t>使用本地文件系统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用于测试和小型数据</a:t>
            </a:r>
            <a:endParaRPr lang="en-US" altLang="zh-CN" sz="2400" dirty="0"/>
          </a:p>
          <a:p>
            <a:pPr lvl="2"/>
            <a:r>
              <a:rPr lang="en-US" altLang="zh-CN" dirty="0" smtClean="0"/>
              <a:t>$&gt;pig -x local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/>
              <a:t>$grunt&gt;</a:t>
            </a:r>
            <a:r>
              <a:rPr lang="en-US" altLang="zh-CN" dirty="0" smtClean="0"/>
              <a:t>		</a:t>
            </a:r>
            <a:r>
              <a:rPr lang="en-US" altLang="zh-CN" dirty="0"/>
              <a:t>//grunt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pig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执行模式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date-time</a:t>
            </a:r>
            <a:r>
              <a:rPr lang="zh-CN" altLang="en-US" sz="2800" dirty="0" smtClean="0"/>
              <a:t>类型转化为指定类型字符串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ToString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 [, format string])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355976" y="2060848"/>
            <a:ext cx="2224085" cy="42873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/>
              <a:t>LOG ( ) </a:t>
            </a:r>
          </a:p>
          <a:p>
            <a:pPr marL="0" indent="0">
              <a:buNone/>
            </a:pPr>
            <a:r>
              <a:rPr lang="en-US" altLang="zh-CN" sz="2200" dirty="0" smtClean="0"/>
              <a:t>LOG10 ( ) </a:t>
            </a:r>
          </a:p>
          <a:p>
            <a:pPr marL="0" indent="0">
              <a:buNone/>
            </a:pPr>
            <a:r>
              <a:rPr lang="en-US" altLang="zh-CN" sz="2200" dirty="0" smtClean="0"/>
              <a:t>RANDOM ( ) </a:t>
            </a:r>
          </a:p>
          <a:p>
            <a:pPr marL="0" indent="0">
              <a:buNone/>
            </a:pPr>
            <a:r>
              <a:rPr lang="en-US" altLang="zh-CN" sz="2200" dirty="0" smtClean="0"/>
              <a:t>ROUND ( ) </a:t>
            </a:r>
          </a:p>
          <a:p>
            <a:pPr marL="0" indent="0">
              <a:buNone/>
            </a:pPr>
            <a:r>
              <a:rPr lang="en-US" altLang="zh-CN" sz="2200" dirty="0" smtClean="0"/>
              <a:t>SIN ( ) </a:t>
            </a:r>
          </a:p>
          <a:p>
            <a:pPr marL="0" indent="0">
              <a:buNone/>
            </a:pPr>
            <a:r>
              <a:rPr lang="en-US" altLang="zh-CN" sz="2200" dirty="0" smtClean="0"/>
              <a:t>SINH ( ) </a:t>
            </a:r>
          </a:p>
          <a:p>
            <a:pPr marL="0" indent="0">
              <a:buNone/>
            </a:pPr>
            <a:r>
              <a:rPr lang="en-US" altLang="zh-CN" sz="2200" dirty="0" smtClean="0"/>
              <a:t>SQRT ( ) </a:t>
            </a:r>
          </a:p>
          <a:p>
            <a:pPr marL="0" indent="0">
              <a:buNone/>
            </a:pPr>
            <a:r>
              <a:rPr lang="en-US" altLang="zh-CN" sz="2200" dirty="0" smtClean="0"/>
              <a:t>TAN ( ) </a:t>
            </a:r>
          </a:p>
          <a:p>
            <a:pPr marL="0" indent="0">
              <a:buNone/>
            </a:pPr>
            <a:r>
              <a:rPr lang="en-US" altLang="zh-CN" sz="2200" dirty="0" smtClean="0"/>
              <a:t>TANH ( )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1309513"/>
            <a:ext cx="8065224" cy="598935"/>
          </a:xfrm>
        </p:spPr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72123" y="2157561"/>
            <a:ext cx="2224085" cy="436778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ABS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ACOS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ASIN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ATAN (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CBRT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CEIL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COS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COSH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EXP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FLOOR ( )</a:t>
            </a:r>
            <a:r>
              <a:rPr lang="en-US" altLang="zh-CN" sz="13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2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绝对值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ABS(expression)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-ABS()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指数函数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EXP(expression)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-EXP()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对数函数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LOG(expression)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-LOG()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平方根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SQRT(expression)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-SQRT()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随机数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RANDOM()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-RANDOM()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用户自定义函数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支持六种编程语言：</a:t>
            </a:r>
            <a:r>
              <a:rPr lang="en-US" altLang="zh-CN" sz="2400" dirty="0"/>
              <a:t>Java, </a:t>
            </a:r>
            <a:r>
              <a:rPr lang="en-US" altLang="zh-CN" sz="2400" dirty="0" err="1"/>
              <a:t>Jython</a:t>
            </a:r>
            <a:r>
              <a:rPr lang="en-US" altLang="zh-CN" sz="2400" dirty="0"/>
              <a:t>, Python, JavaScript, </a:t>
            </a:r>
            <a:r>
              <a:rPr lang="en-US" altLang="zh-CN" sz="2400" dirty="0" smtClean="0"/>
              <a:t>Ruby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Groovy.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支持所有的功能，其他语言则只支持有限的功能。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r>
              <a:rPr lang="zh-CN" altLang="en-US" sz="2400" dirty="0" smtClean="0"/>
              <a:t>中，也有一个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仓库，叫做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我们可以访问其他用户编写的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，也可以把我们编写的</a:t>
            </a:r>
            <a:r>
              <a:rPr lang="en-US" altLang="zh-CN" sz="2400" dirty="0" smtClean="0"/>
              <a:t>UDF</a:t>
            </a:r>
            <a:r>
              <a:rPr lang="zh-CN" altLang="en-US" sz="2400" dirty="0" smtClean="0"/>
              <a:t>贡献给别人使用。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UDF</a:t>
            </a:r>
            <a:r>
              <a:rPr lang="zh-CN" altLang="en-US" sz="2800" dirty="0" smtClean="0"/>
              <a:t>类型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Filter Functions</a:t>
            </a:r>
          </a:p>
          <a:p>
            <a:pPr lvl="1"/>
            <a:r>
              <a:rPr lang="en-US" altLang="zh-CN" sz="2400" dirty="0" err="1"/>
              <a:t>Eval</a:t>
            </a:r>
            <a:r>
              <a:rPr lang="en-US" altLang="zh-CN" sz="2400" dirty="0"/>
              <a:t> Functions</a:t>
            </a:r>
          </a:p>
          <a:p>
            <a:pPr lvl="1"/>
            <a:r>
              <a:rPr lang="en-US" altLang="zh-CN" sz="2400" dirty="0"/>
              <a:t>Algebraic Functions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打开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，创建一个新工程（叫做</a:t>
            </a:r>
            <a:r>
              <a:rPr lang="en-US" altLang="zh-CN" sz="2400" dirty="0" err="1" smtClean="0"/>
              <a:t>myproject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将新建的工程转换为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工程；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pom.xml</a:t>
            </a:r>
            <a:r>
              <a:rPr lang="zh-CN" altLang="en-US" sz="2400" dirty="0" smtClean="0"/>
              <a:t>的内容，详见备注；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保存文件，并刷新。在</a:t>
            </a:r>
            <a:r>
              <a:rPr lang="en-US" altLang="zh-CN" sz="2400" dirty="0"/>
              <a:t>Maven </a:t>
            </a:r>
            <a:r>
              <a:rPr lang="en-US" altLang="zh-CN" sz="2400" dirty="0" smtClean="0"/>
              <a:t>Dependencies</a:t>
            </a:r>
            <a:r>
              <a:rPr lang="zh-CN" altLang="en-US" sz="2400" dirty="0" smtClean="0"/>
              <a:t>部分，你可以找到下载的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新建类</a:t>
            </a:r>
            <a:r>
              <a:rPr lang="en-US" altLang="zh-CN" sz="2400" dirty="0" err="1"/>
              <a:t>Sample_Eval</a:t>
            </a:r>
            <a:r>
              <a:rPr lang="zh-CN" altLang="en-US" sz="2400" dirty="0"/>
              <a:t>继承自</a:t>
            </a:r>
            <a:r>
              <a:rPr lang="en-US" altLang="zh-CN" sz="2400" dirty="0" err="1" smtClean="0"/>
              <a:t>EvalFunc</a:t>
            </a:r>
            <a:r>
              <a:rPr lang="zh-CN" altLang="en-US" sz="2400" dirty="0" smtClean="0"/>
              <a:t>；实例详见备注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导出</a:t>
            </a:r>
            <a:r>
              <a:rPr lang="en-US" altLang="zh-CN" sz="2400" dirty="0" smtClean="0"/>
              <a:t>Sample_Eval.java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包；（</a:t>
            </a:r>
            <a:r>
              <a:rPr lang="en-US" altLang="zh-CN" sz="2400" dirty="0" smtClean="0"/>
              <a:t>sample_udf.jar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4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MapReduce</a:t>
            </a:r>
          </a:p>
          <a:p>
            <a:pPr lvl="1"/>
            <a:r>
              <a:rPr lang="zh-CN" altLang="en-US" sz="2400" smtClean="0"/>
              <a:t>将操作翻译成</a:t>
            </a:r>
            <a:r>
              <a:rPr lang="en-US" altLang="zh-CN" sz="2400" smtClean="0"/>
              <a:t>MR job</a:t>
            </a:r>
            <a:r>
              <a:rPr lang="zh-CN" altLang="en-US" sz="2400" smtClean="0"/>
              <a:t>，在</a:t>
            </a:r>
            <a:r>
              <a:rPr lang="en-US" altLang="zh-CN" sz="2400" smtClean="0"/>
              <a:t>hadoop</a:t>
            </a:r>
            <a:r>
              <a:rPr lang="zh-CN" altLang="en-US" sz="2400" smtClean="0"/>
              <a:t>上执行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检查版本兼容性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配置</a:t>
            </a:r>
            <a:r>
              <a:rPr lang="en-US" altLang="zh-CN" sz="2400" smtClean="0"/>
              <a:t>conf/pig.properties</a:t>
            </a:r>
            <a:br>
              <a:rPr lang="en-US" altLang="zh-CN" sz="2400" smtClean="0"/>
            </a:br>
            <a:r>
              <a:rPr lang="en-US" altLang="zh-CN" sz="2400" smtClean="0"/>
              <a:t>fs.default.name=hdfs://s0:8021/</a:t>
            </a:r>
            <a:br>
              <a:rPr lang="en-US" altLang="zh-CN" sz="2400" smtClean="0"/>
            </a:br>
            <a:r>
              <a:rPr lang="en-US" altLang="zh-CN" sz="2400" smtClean="0"/>
              <a:t>mapred.job.tracker=s0:8021</a:t>
            </a:r>
          </a:p>
          <a:p>
            <a:pPr lvl="1"/>
            <a:r>
              <a:rPr lang="zh-CN" altLang="en-US" sz="2400" smtClean="0"/>
              <a:t>启动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$pig		//</a:t>
            </a:r>
            <a:r>
              <a:rPr lang="zh-CN" altLang="en-US" smtClean="0"/>
              <a:t>默认就是</a:t>
            </a:r>
            <a:r>
              <a:rPr lang="en-US" altLang="zh-CN" smtClean="0"/>
              <a:t>mr</a:t>
            </a:r>
            <a:r>
              <a:rPr lang="zh-CN" altLang="en-US" smtClean="0"/>
              <a:t>模式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执行模式</a:t>
            </a:r>
          </a:p>
        </p:txBody>
      </p:sp>
    </p:spTree>
    <p:extLst>
      <p:ext uri="{BB962C8B-B14F-4D97-AF65-F5344CB8AC3E}">
        <p14:creationId xmlns:p14="http://schemas.microsoft.com/office/powerpoint/2010/main" val="6751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920829" cy="4367783"/>
          </a:xfrm>
        </p:spPr>
        <p:txBody>
          <a:bodyPr/>
          <a:lstStyle/>
          <a:p>
            <a:r>
              <a:rPr lang="zh-CN" altLang="en-US" sz="2800" dirty="0"/>
              <a:t>使用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注册</a:t>
            </a:r>
            <a:r>
              <a:rPr lang="en-US" altLang="zh-CN" sz="2400" dirty="0" smtClean="0"/>
              <a:t>UDF Jar;</a:t>
            </a:r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REGISTER path;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$cd PIG_HOME/bin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$./</a:t>
            </a:r>
            <a:r>
              <a:rPr lang="en-US" altLang="zh-CN" sz="2000" dirty="0"/>
              <a:t>pig –x local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&gt; REGISTER </a:t>
            </a:r>
            <a:r>
              <a:rPr lang="en-US" altLang="zh-CN" sz="2000" dirty="0"/>
              <a:t>'/home/Hadoop/Pig/</a:t>
            </a:r>
            <a:r>
              <a:rPr lang="en-US" altLang="zh-CN" sz="2000" dirty="0" err="1"/>
              <a:t>pig_data</a:t>
            </a:r>
            <a:r>
              <a:rPr lang="en-US" altLang="zh-CN" sz="2000" dirty="0"/>
              <a:t>/sample_udf.jar'</a:t>
            </a:r>
            <a:endParaRPr lang="en-US" altLang="zh-CN" sz="2000" dirty="0" smtClean="0"/>
          </a:p>
          <a:p>
            <a:pPr lvl="1"/>
            <a:r>
              <a:rPr lang="en-US" altLang="zh-CN" sz="2400" dirty="0" smtClean="0"/>
              <a:t>Define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DEFINE alias {function | [`command` [input] [output] [ship] [cache] [</a:t>
            </a:r>
            <a:r>
              <a:rPr lang="en-US" altLang="zh-CN" sz="2000" dirty="0" err="1"/>
              <a:t>stderr</a:t>
            </a:r>
            <a:r>
              <a:rPr lang="en-US" altLang="zh-CN" sz="2000" dirty="0"/>
              <a:t>] ] };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DEFINE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使用，见备注中的例子；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3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编写脚本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编写后缀名为</a:t>
            </a:r>
            <a:r>
              <a:rPr lang="en-US" altLang="zh-CN" sz="2400" dirty="0" smtClean="0"/>
              <a:t>.pig</a:t>
            </a:r>
            <a:r>
              <a:rPr lang="zh-CN" altLang="en-US" sz="2400" dirty="0" smtClean="0"/>
              <a:t>的脚本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脚本中多行注释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多行注释</a:t>
            </a:r>
            <a:r>
              <a:rPr lang="en-US" altLang="zh-CN" sz="2000" dirty="0" smtClean="0"/>
              <a:t>*/</a:t>
            </a:r>
            <a:r>
              <a:rPr lang="zh-CN" altLang="en-US" sz="2000" dirty="0" smtClean="0"/>
              <a:t>，单行注释 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注释内容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运行脚本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本地模式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$ pig </a:t>
            </a:r>
            <a:r>
              <a:rPr lang="en-US" altLang="zh-CN" sz="2000" dirty="0"/>
              <a:t>-x local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$ pig -x </a:t>
            </a:r>
            <a:r>
              <a:rPr lang="en-US" altLang="zh-CN" sz="2000" dirty="0" err="1"/>
              <a:t>mapreduce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grunt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grunt&gt; exec /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 smtClean="0"/>
              <a:t>参考备注中的例子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stream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如果想在数据流中插入一个个性化的可执行任务，那么可以使用</a:t>
            </a:r>
            <a:r>
              <a:rPr lang="en-US" altLang="zh-CN" sz="2400" dirty="0" smtClean="0"/>
              <a:t>stream</a:t>
            </a:r>
            <a:r>
              <a:rPr lang="zh-CN" altLang="en-US" sz="2400" dirty="0" smtClean="0"/>
              <a:t>功能。当有一个一流的程序同事不想去修改它或是不能修改它的时候，会使用到这个功能。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600" dirty="0"/>
              <a:t>--</a:t>
            </a:r>
            <a:r>
              <a:rPr lang="en-US" altLang="zh-CN" sz="1600" dirty="0" err="1"/>
              <a:t>streamship.pig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define </a:t>
            </a:r>
            <a:r>
              <a:rPr lang="en-US" altLang="zh-CN" sz="1600" dirty="0" err="1"/>
              <a:t>hd</a:t>
            </a:r>
            <a:r>
              <a:rPr lang="en-US" altLang="zh-CN" sz="1600" dirty="0"/>
              <a:t> `highdiv.pl` ship('highdiv.pl');</a:t>
            </a:r>
          </a:p>
          <a:p>
            <a:pPr marL="457200" lvl="1" indent="0">
              <a:buNone/>
            </a:pPr>
            <a:r>
              <a:rPr lang="en-US" altLang="zh-CN" sz="1600" dirty="0" err="1"/>
              <a:t>divs</a:t>
            </a:r>
            <a:r>
              <a:rPr lang="en-US" altLang="zh-CN" sz="1600" dirty="0"/>
              <a:t> = load '</a:t>
            </a:r>
            <a:r>
              <a:rPr lang="en-US" altLang="zh-CN" sz="1600" dirty="0" err="1"/>
              <a:t>NYSE_dividends</a:t>
            </a:r>
            <a:r>
              <a:rPr lang="en-US" altLang="zh-CN" sz="1600" dirty="0"/>
              <a:t>' as (exchange, symbol, date, dividends);</a:t>
            </a:r>
          </a:p>
          <a:p>
            <a:pPr marL="457200" lvl="1" indent="0">
              <a:buNone/>
            </a:pPr>
            <a:r>
              <a:rPr lang="en-US" altLang="zh-CN" sz="1600" dirty="0" err="1"/>
              <a:t>highdivs</a:t>
            </a:r>
            <a:r>
              <a:rPr lang="en-US" altLang="zh-CN" sz="1600" dirty="0"/>
              <a:t> = stream </a:t>
            </a:r>
            <a:r>
              <a:rPr lang="en-US" altLang="zh-CN" sz="1600" dirty="0" err="1"/>
              <a:t>divs</a:t>
            </a:r>
            <a:r>
              <a:rPr lang="en-US" altLang="zh-CN" sz="1600" dirty="0"/>
              <a:t> through </a:t>
            </a:r>
            <a:r>
              <a:rPr lang="en-US" altLang="zh-CN" sz="1600" dirty="0" err="1"/>
              <a:t>hd</a:t>
            </a:r>
            <a:r>
              <a:rPr lang="en-US" altLang="zh-CN" sz="1600" dirty="0"/>
              <a:t> as (exchange, symbol, date, dividends</a:t>
            </a:r>
            <a:r>
              <a:rPr lang="en-US" altLang="zh-CN" sz="1600" dirty="0" smtClean="0"/>
              <a:t>);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define </a:t>
            </a:r>
            <a:r>
              <a:rPr lang="en-US" altLang="zh-CN" sz="1600" dirty="0" err="1"/>
              <a:t>hd</a:t>
            </a:r>
            <a:r>
              <a:rPr lang="en-US" altLang="zh-CN" sz="1600" dirty="0"/>
              <a:t> `highdiv.pl` ship('highdiv.pl', 'Financial.pm');</a:t>
            </a:r>
          </a:p>
          <a:p>
            <a:pPr marL="457200" lvl="1" indent="0">
              <a:buNone/>
            </a:pPr>
            <a:r>
              <a:rPr lang="en-US" altLang="zh-CN" sz="1600" dirty="0" err="1"/>
              <a:t>divs</a:t>
            </a:r>
            <a:r>
              <a:rPr lang="en-US" altLang="zh-CN" sz="1600" dirty="0"/>
              <a:t> = load '</a:t>
            </a:r>
            <a:r>
              <a:rPr lang="en-US" altLang="zh-CN" sz="1600" dirty="0" err="1"/>
              <a:t>NYSE_dividends</a:t>
            </a:r>
            <a:r>
              <a:rPr lang="en-US" altLang="zh-CN" sz="1600" dirty="0"/>
              <a:t>' as (exchange, symbol, date, dividends);</a:t>
            </a:r>
          </a:p>
          <a:p>
            <a:pPr marL="457200" lvl="1" indent="0">
              <a:buNone/>
            </a:pPr>
            <a:r>
              <a:rPr lang="en-US" altLang="zh-CN" sz="1600" dirty="0" err="1"/>
              <a:t>highdivs</a:t>
            </a:r>
            <a:r>
              <a:rPr lang="en-US" altLang="zh-CN" sz="1600" dirty="0"/>
              <a:t> = stream </a:t>
            </a:r>
            <a:r>
              <a:rPr lang="en-US" altLang="zh-CN" sz="1600" dirty="0" err="1"/>
              <a:t>divs</a:t>
            </a:r>
            <a:r>
              <a:rPr lang="en-US" altLang="zh-CN" sz="1600" dirty="0"/>
              <a:t> through </a:t>
            </a:r>
            <a:r>
              <a:rPr lang="en-US" altLang="zh-CN" sz="1600" dirty="0" err="1"/>
              <a:t>hd</a:t>
            </a:r>
            <a:r>
              <a:rPr lang="en-US" altLang="zh-CN" sz="1600" dirty="0"/>
              <a:t> as (exchange, symbol, date, dividends);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mapreduce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从</a:t>
            </a:r>
            <a:r>
              <a:rPr lang="en-US" altLang="zh-CN" sz="2400" dirty="0" smtClean="0"/>
              <a:t>0.8</a:t>
            </a:r>
            <a:r>
              <a:rPr lang="zh-CN" altLang="en-US" sz="2400" dirty="0" smtClean="0"/>
              <a:t>版本开始，通过</a:t>
            </a: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命令可以在数据流中直接添加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任务。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400" dirty="0"/>
              <a:t>crawl = load '</a:t>
            </a:r>
            <a:r>
              <a:rPr lang="en-US" altLang="zh-CN" sz="1400" dirty="0" err="1"/>
              <a:t>webcrawl</a:t>
            </a:r>
            <a:r>
              <a:rPr lang="en-US" altLang="zh-CN" sz="1400" dirty="0"/>
              <a:t>' as 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pageid</a:t>
            </a:r>
            <a:r>
              <a:rPr lang="en-US" altLang="zh-CN" sz="1400" dirty="0"/>
              <a:t>);</a:t>
            </a:r>
          </a:p>
          <a:p>
            <a:pPr marL="457200" lvl="1" indent="0">
              <a:buNone/>
            </a:pPr>
            <a:r>
              <a:rPr lang="en-US" altLang="zh-CN" sz="1400" dirty="0"/>
              <a:t>normalized = </a:t>
            </a:r>
            <a:r>
              <a:rPr lang="en-US" altLang="zh-CN" sz="1400" dirty="0" err="1"/>
              <a:t>foreach</a:t>
            </a:r>
            <a:r>
              <a:rPr lang="en-US" altLang="zh-CN" sz="1400" dirty="0"/>
              <a:t> crawl generate normalize(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);</a:t>
            </a:r>
          </a:p>
          <a:p>
            <a:pPr marL="457200" lvl="1" indent="0">
              <a:buNone/>
            </a:pPr>
            <a:r>
              <a:rPr lang="en-US" altLang="zh-CN" sz="1400" dirty="0" err="1"/>
              <a:t>goodurls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'blacklistchecker.jar'</a:t>
            </a:r>
          </a:p>
          <a:p>
            <a:pPr marL="457200" lvl="1" indent="0">
              <a:buNone/>
            </a:pPr>
            <a:r>
              <a:rPr lang="en-US" altLang="zh-CN" sz="1400" dirty="0"/>
              <a:t>store normalized into 'input'</a:t>
            </a:r>
          </a:p>
          <a:p>
            <a:pPr marL="457200" lvl="1" indent="0">
              <a:buNone/>
            </a:pPr>
            <a:r>
              <a:rPr lang="en-US" altLang="zh-CN" sz="1400" dirty="0"/>
              <a:t>load 'output' as 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pageid</a:t>
            </a:r>
            <a:r>
              <a:rPr lang="en-US" altLang="zh-CN" sz="1400" dirty="0" smtClean="0"/>
              <a:t>);</a:t>
            </a:r>
          </a:p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crawl = load '</a:t>
            </a:r>
            <a:r>
              <a:rPr lang="en-US" altLang="zh-CN" sz="1400" dirty="0" err="1"/>
              <a:t>webcrawl</a:t>
            </a:r>
            <a:r>
              <a:rPr lang="en-US" altLang="zh-CN" sz="1400" dirty="0"/>
              <a:t>' as 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pageid</a:t>
            </a:r>
            <a:r>
              <a:rPr lang="en-US" altLang="zh-CN" sz="1400" dirty="0"/>
              <a:t>);</a:t>
            </a:r>
          </a:p>
          <a:p>
            <a:pPr marL="457200" lvl="1" indent="0">
              <a:buNone/>
            </a:pPr>
            <a:r>
              <a:rPr lang="en-US" altLang="zh-CN" sz="1400" dirty="0"/>
              <a:t>normalized = </a:t>
            </a:r>
            <a:r>
              <a:rPr lang="en-US" altLang="zh-CN" sz="1400" dirty="0" err="1"/>
              <a:t>foreach</a:t>
            </a:r>
            <a:r>
              <a:rPr lang="en-US" altLang="zh-CN" sz="1400" dirty="0"/>
              <a:t> crawl generate normalize(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);</a:t>
            </a:r>
          </a:p>
          <a:p>
            <a:pPr marL="457200" lvl="1" indent="0">
              <a:buNone/>
            </a:pPr>
            <a:r>
              <a:rPr lang="en-US" altLang="zh-CN" sz="1400" dirty="0" err="1"/>
              <a:t>goodurls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'blacklistchecker.jar'</a:t>
            </a:r>
          </a:p>
          <a:p>
            <a:pPr marL="457200" lvl="1" indent="0">
              <a:buNone/>
            </a:pPr>
            <a:r>
              <a:rPr lang="en-US" altLang="zh-CN" sz="1400" dirty="0"/>
              <a:t>store normalized into 'input'</a:t>
            </a:r>
          </a:p>
          <a:p>
            <a:pPr marL="457200" lvl="1" indent="0">
              <a:buNone/>
            </a:pPr>
            <a:r>
              <a:rPr lang="en-US" altLang="zh-CN" sz="1400" dirty="0"/>
              <a:t>load 'output' as 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pageid</a:t>
            </a:r>
            <a:r>
              <a:rPr lang="en-US" altLang="zh-CN" sz="1400" dirty="0"/>
              <a:t>)</a:t>
            </a:r>
          </a:p>
          <a:p>
            <a:pPr marL="457200" lvl="1" indent="0">
              <a:buNone/>
            </a:pPr>
            <a:r>
              <a:rPr lang="en-US" altLang="zh-CN" sz="1400" dirty="0"/>
              <a:t>`</a:t>
            </a:r>
            <a:r>
              <a:rPr lang="en-US" altLang="zh-CN" sz="1400" dirty="0" err="1"/>
              <a:t>com.acmeweb.security.BlackListChecker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input -o output`;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2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执行过程控制</a:t>
            </a:r>
            <a:r>
              <a:rPr lang="en-US" altLang="zh-CN" sz="2800" dirty="0" smtClean="0"/>
              <a:t>-set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set</a:t>
            </a:r>
            <a:r>
              <a:rPr lang="zh-CN" altLang="en-US" sz="2400" dirty="0" smtClean="0"/>
              <a:t>命令用于设置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MR</a:t>
            </a:r>
            <a:r>
              <a:rPr lang="zh-CN" altLang="en-US" sz="2400" dirty="0" smtClean="0"/>
              <a:t>任务的环境变量。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74" y="3434727"/>
            <a:ext cx="690721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6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执行过程控制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设置分割器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Hadoop</a:t>
            </a:r>
            <a:r>
              <a:rPr lang="zh-CN" altLang="en-US" sz="2400" dirty="0" smtClean="0"/>
              <a:t>使用一个叫做</a:t>
            </a:r>
            <a:r>
              <a:rPr lang="en-US" altLang="zh-CN" sz="2400" dirty="0" err="1" smtClean="0"/>
              <a:t>Partitioner</a:t>
            </a:r>
            <a:r>
              <a:rPr lang="zh-CN" altLang="en-US" sz="2400" dirty="0" smtClean="0"/>
              <a:t>的类在</a:t>
            </a:r>
            <a:r>
              <a:rPr lang="en-US" altLang="zh-CN" sz="2400" dirty="0" smtClean="0"/>
              <a:t>shuffle</a:t>
            </a:r>
            <a:r>
              <a:rPr lang="zh-CN" altLang="en-US" sz="2400" dirty="0" smtClean="0"/>
              <a:t>阶段来对记录进行划分，然后传送给</a:t>
            </a:r>
            <a:r>
              <a:rPr lang="en-US" altLang="zh-CN" sz="2400" dirty="0" smtClean="0"/>
              <a:t>reducer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1800" dirty="0"/>
              <a:t>register acme.jar; --jar containing the </a:t>
            </a:r>
            <a:r>
              <a:rPr lang="en-US" altLang="zh-CN" sz="1800" dirty="0" err="1"/>
              <a:t>partitioner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users = load 'users' as (id, age, zip);</a:t>
            </a:r>
          </a:p>
          <a:p>
            <a:pPr marL="457200" lvl="1" indent="0">
              <a:buNone/>
            </a:pPr>
            <a:r>
              <a:rPr lang="en-US" altLang="zh-CN" sz="1800" dirty="0"/>
              <a:t>grp = group users by id partition by </a:t>
            </a:r>
            <a:r>
              <a:rPr lang="en-US" altLang="zh-CN" sz="1800" dirty="0" err="1"/>
              <a:t>com.acme.userpartitioner</a:t>
            </a:r>
            <a:r>
              <a:rPr lang="en-US" altLang="zh-CN" sz="1800" dirty="0"/>
              <a:t> parallel </a:t>
            </a:r>
            <a:r>
              <a:rPr lang="en-US" altLang="zh-CN" sz="1800" dirty="0" smtClean="0"/>
              <a:t>100;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脚本被解析前会有一个预处理器。在</a:t>
            </a:r>
            <a:r>
              <a:rPr lang="en-US" altLang="zh-CN" sz="2800" dirty="0" smtClean="0"/>
              <a:t>0.8</a:t>
            </a:r>
            <a:r>
              <a:rPr lang="zh-CN" altLang="en-US" sz="2800" dirty="0" smtClean="0"/>
              <a:t>或更早版本中，提供了参数替换代入，粗略地和简化版的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语言中</a:t>
            </a:r>
            <a:r>
              <a:rPr lang="en-US" altLang="zh-CN" sz="2800" dirty="0" smtClean="0"/>
              <a:t>#define</a:t>
            </a:r>
            <a:r>
              <a:rPr lang="zh-CN" altLang="en-US" sz="2800" dirty="0" smtClean="0"/>
              <a:t>命令相同。从</a:t>
            </a:r>
            <a:r>
              <a:rPr lang="en-US" altLang="zh-CN" sz="2800" dirty="0" smtClean="0"/>
              <a:t>0.9</a:t>
            </a:r>
            <a:r>
              <a:rPr lang="zh-CN" altLang="en-US" sz="2800" dirty="0" smtClean="0"/>
              <a:t>版本开始，同样提供了其他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脚本和类函数宏定义，因此可以以模块化的方式来写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参数传入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1600" dirty="0"/>
              <a:t>--</a:t>
            </a:r>
            <a:r>
              <a:rPr lang="en-US" altLang="zh-CN" sz="1600" dirty="0" err="1"/>
              <a:t>daily.pig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daily = load '</a:t>
            </a:r>
            <a:r>
              <a:rPr lang="en-US" altLang="zh-CN" sz="1600" dirty="0" err="1"/>
              <a:t>NYSE_daily</a:t>
            </a:r>
            <a:r>
              <a:rPr lang="en-US" altLang="zh-CN" sz="1600" dirty="0"/>
              <a:t>' as (</a:t>
            </a:r>
            <a:r>
              <a:rPr lang="en-US" altLang="zh-CN" sz="1600" dirty="0" err="1"/>
              <a:t>exchange:chararray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symbol:chararray</a:t>
            </a:r>
            <a:r>
              <a:rPr lang="en-US" altLang="zh-CN" sz="1600" dirty="0"/>
              <a:t>,</a:t>
            </a:r>
          </a:p>
          <a:p>
            <a:pPr marL="457200" lvl="1" indent="0">
              <a:buNone/>
            </a:pPr>
            <a:r>
              <a:rPr lang="en-US" altLang="zh-CN" sz="1600" dirty="0" err="1"/>
              <a:t>date:chararray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open:float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high:float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low:float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close:float</a:t>
            </a:r>
            <a:r>
              <a:rPr lang="en-US" altLang="zh-CN" sz="1600" dirty="0"/>
              <a:t>,</a:t>
            </a:r>
          </a:p>
          <a:p>
            <a:pPr marL="457200" lvl="1" indent="0">
              <a:buNone/>
            </a:pPr>
            <a:r>
              <a:rPr lang="en-US" altLang="zh-CN" sz="1600" dirty="0" err="1"/>
              <a:t>volume:int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adj_close:float</a:t>
            </a:r>
            <a:r>
              <a:rPr lang="en-US" altLang="zh-CN" sz="1600" dirty="0"/>
              <a:t>);</a:t>
            </a:r>
          </a:p>
          <a:p>
            <a:pPr marL="457200" lvl="1" indent="0">
              <a:buNone/>
            </a:pPr>
            <a:r>
              <a:rPr lang="en-US" altLang="zh-CN" sz="1600" dirty="0"/>
              <a:t>yesterday = filter daily by date == '$DATE';</a:t>
            </a:r>
          </a:p>
          <a:p>
            <a:pPr marL="457200" lvl="1" indent="0">
              <a:buNone/>
            </a:pPr>
            <a:r>
              <a:rPr lang="en-US" altLang="zh-CN" sz="1600" dirty="0" err="1"/>
              <a:t>grpd</a:t>
            </a:r>
            <a:r>
              <a:rPr lang="en-US" altLang="zh-CN" sz="1600" dirty="0"/>
              <a:t> = group yesterday all;</a:t>
            </a:r>
          </a:p>
          <a:p>
            <a:pPr marL="457200" lvl="1" indent="0">
              <a:buNone/>
            </a:pPr>
            <a:r>
              <a:rPr lang="en-US" altLang="zh-CN" sz="1600" dirty="0" err="1"/>
              <a:t>minmax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grpd</a:t>
            </a:r>
            <a:r>
              <a:rPr lang="en-US" altLang="zh-CN" sz="1600" dirty="0"/>
              <a:t> generate MAX(</a:t>
            </a:r>
            <a:r>
              <a:rPr lang="en-US" altLang="zh-CN" sz="1600" dirty="0" err="1"/>
              <a:t>yesterday.high</a:t>
            </a:r>
            <a:r>
              <a:rPr lang="en-US" altLang="zh-CN" sz="1600" dirty="0"/>
              <a:t>), MIN(</a:t>
            </a:r>
            <a:r>
              <a:rPr lang="en-US" altLang="zh-CN" sz="1600" dirty="0" err="1"/>
              <a:t>yesterday.low</a:t>
            </a:r>
            <a:r>
              <a:rPr lang="en-US" altLang="zh-CN" sz="1600" dirty="0" smtClean="0"/>
              <a:t>);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会提示没有定义的参数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pig -p DATE=2009-12-17 </a:t>
            </a:r>
            <a:r>
              <a:rPr lang="en-US" altLang="zh-CN" sz="1600" dirty="0" err="1" smtClean="0"/>
              <a:t>daily.pig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5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包含其他的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1800" dirty="0"/>
              <a:t>--</a:t>
            </a:r>
            <a:r>
              <a:rPr lang="en-US" altLang="zh-CN" sz="1800" dirty="0" err="1"/>
              <a:t>main.pig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import '../examples/ch6/</a:t>
            </a:r>
            <a:r>
              <a:rPr lang="en-US" altLang="zh-CN" sz="1800" dirty="0" err="1"/>
              <a:t>dividend_analysis.pig</a:t>
            </a:r>
            <a:r>
              <a:rPr lang="en-US" altLang="zh-CN" sz="1800" dirty="0"/>
              <a:t>';</a:t>
            </a:r>
          </a:p>
          <a:p>
            <a:pPr marL="457200" lvl="1" indent="0">
              <a:buNone/>
            </a:pPr>
            <a:r>
              <a:rPr lang="en-US" altLang="zh-CN" sz="1800" dirty="0"/>
              <a:t>daily = load '</a:t>
            </a:r>
            <a:r>
              <a:rPr lang="en-US" altLang="zh-CN" sz="1800" dirty="0" err="1"/>
              <a:t>NYSE_daily</a:t>
            </a:r>
            <a:r>
              <a:rPr lang="en-US" altLang="zh-CN" sz="1800" dirty="0"/>
              <a:t>' as (</a:t>
            </a:r>
            <a:r>
              <a:rPr lang="en-US" altLang="zh-CN" sz="1800" dirty="0" err="1"/>
              <a:t>exchange:chararray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symbol:chararray</a:t>
            </a:r>
            <a:r>
              <a:rPr lang="en-US" altLang="zh-CN" sz="1800" dirty="0"/>
              <a:t>,</a:t>
            </a:r>
          </a:p>
          <a:p>
            <a:pPr marL="457200" lvl="1" indent="0">
              <a:buNone/>
            </a:pPr>
            <a:r>
              <a:rPr lang="en-US" altLang="zh-CN" sz="1800" dirty="0" err="1"/>
              <a:t>date:chararray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open:float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high:float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low:float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close:float</a:t>
            </a:r>
            <a:r>
              <a:rPr lang="en-US" altLang="zh-CN" sz="1800" dirty="0"/>
              <a:t>,</a:t>
            </a:r>
          </a:p>
          <a:p>
            <a:pPr marL="457200" lvl="1" indent="0">
              <a:buNone/>
            </a:pPr>
            <a:r>
              <a:rPr lang="en-US" altLang="zh-CN" sz="1800" dirty="0" err="1"/>
              <a:t>volume:int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adj_close:float</a:t>
            </a:r>
            <a:r>
              <a:rPr lang="en-US" altLang="zh-CN" sz="1800" dirty="0"/>
              <a:t>);</a:t>
            </a:r>
          </a:p>
          <a:p>
            <a:pPr marL="457200" lvl="1" indent="0">
              <a:buNone/>
            </a:pPr>
            <a:r>
              <a:rPr lang="en-US" altLang="zh-CN" sz="1800" dirty="0"/>
              <a:t>results = </a:t>
            </a:r>
            <a:r>
              <a:rPr lang="en-US" altLang="zh-CN" sz="1800" dirty="0" err="1"/>
              <a:t>dividend_analysis</a:t>
            </a:r>
            <a:r>
              <a:rPr lang="en-US" altLang="zh-CN" sz="1800" dirty="0"/>
              <a:t>(daily, '2009', 'symbol', 'open', 'close');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任务中可能造成瓶颈的有：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输入数据量大小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shuffle</a:t>
            </a:r>
            <a:r>
              <a:rPr lang="zh-CN" altLang="en-US" sz="2400" dirty="0" smtClean="0"/>
              <a:t>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输出数据量大小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中间结果数据量大小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内存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7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10756</TotalTime>
  <Words>7129</Words>
  <Application>Microsoft Office PowerPoint</Application>
  <PresentationFormat>全屏显示(4:3)</PresentationFormat>
  <Paragraphs>1722</Paragraphs>
  <Slides>107</Slides>
  <Notes>59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08" baseType="lpstr">
      <vt:lpstr>1_Office 主题</vt:lpstr>
      <vt:lpstr>PowerPoint 演示文稿</vt:lpstr>
      <vt:lpstr>Pig简介</vt:lpstr>
      <vt:lpstr>Pig简介</vt:lpstr>
      <vt:lpstr>Pig组成</vt:lpstr>
      <vt:lpstr>Pig执行</vt:lpstr>
      <vt:lpstr>Pig使用场景</vt:lpstr>
      <vt:lpstr>Pig安装</vt:lpstr>
      <vt:lpstr>Pig执行模式</vt:lpstr>
      <vt:lpstr>Pig执行模式</vt:lpstr>
      <vt:lpstr>Pig运行</vt:lpstr>
      <vt:lpstr>Pig体验</vt:lpstr>
      <vt:lpstr>Pig体验</vt:lpstr>
      <vt:lpstr>Pig体验</vt:lpstr>
      <vt:lpstr>Pig体验</vt:lpstr>
      <vt:lpstr>Grunt Shell</vt:lpstr>
      <vt:lpstr>Grunt Shell</vt:lpstr>
      <vt:lpstr>Grunt Shell</vt:lpstr>
      <vt:lpstr>Grunt Shell</vt:lpstr>
      <vt:lpstr>Grunt Shell</vt:lpstr>
      <vt:lpstr>Grunt Shell</vt:lpstr>
      <vt:lpstr>Pig Latin简介</vt:lpstr>
      <vt:lpstr>Pig Latin语法</vt:lpstr>
      <vt:lpstr>Pig Latin脚本执行</vt:lpstr>
      <vt:lpstr>Pig Latin基本数据类型</vt:lpstr>
      <vt:lpstr>Pig Latin复杂类型</vt:lpstr>
      <vt:lpstr>Pig Latin 数据模型-模式</vt:lpstr>
      <vt:lpstr>Pig Latin运算符</vt:lpstr>
      <vt:lpstr>Pig Latin关系运算</vt:lpstr>
      <vt:lpstr>Load&amp;Store</vt:lpstr>
      <vt:lpstr>Load&amp;Store</vt:lpstr>
      <vt:lpstr>Diagnostic</vt:lpstr>
      <vt:lpstr>Pig Group</vt:lpstr>
      <vt:lpstr>Pig Group</vt:lpstr>
      <vt:lpstr>Pig Group</vt:lpstr>
      <vt:lpstr>Pig Cogroup</vt:lpstr>
      <vt:lpstr>Pig Join</vt:lpstr>
      <vt:lpstr>Pig Join</vt:lpstr>
      <vt:lpstr>Self Join</vt:lpstr>
      <vt:lpstr>Inner Join</vt:lpstr>
      <vt:lpstr>Outer Join</vt:lpstr>
      <vt:lpstr>Outer Join</vt:lpstr>
      <vt:lpstr>Outer Join</vt:lpstr>
      <vt:lpstr>Outer Join</vt:lpstr>
      <vt:lpstr>Multiple Keys Join</vt:lpstr>
      <vt:lpstr>Cross Operator</vt:lpstr>
      <vt:lpstr>Union</vt:lpstr>
      <vt:lpstr>Split</vt:lpstr>
      <vt:lpstr>filter </vt:lpstr>
      <vt:lpstr>Distinct</vt:lpstr>
      <vt:lpstr>Foreach</vt:lpstr>
      <vt:lpstr>Foreach高级应用</vt:lpstr>
      <vt:lpstr>ORDER BY</vt:lpstr>
      <vt:lpstr>Limit</vt:lpstr>
      <vt:lpstr>函数</vt:lpstr>
      <vt:lpstr>Eval 函数</vt:lpstr>
      <vt:lpstr>Eval函数-AVG()</vt:lpstr>
      <vt:lpstr>Eval函数-Max()/Min()</vt:lpstr>
      <vt:lpstr>Eval函数-Count()</vt:lpstr>
      <vt:lpstr>Eval函数-Sum()</vt:lpstr>
      <vt:lpstr>Eval函数-IsEmpty()</vt:lpstr>
      <vt:lpstr>Load and Store 函数</vt:lpstr>
      <vt:lpstr>Load and Store函数-PigStorage()</vt:lpstr>
      <vt:lpstr>Load and Store函数-TextLoader() </vt:lpstr>
      <vt:lpstr>Load and Store函数-BinStorage()</vt:lpstr>
      <vt:lpstr>Load and Store函数-压缩</vt:lpstr>
      <vt:lpstr>Bag and Tuple 函数</vt:lpstr>
      <vt:lpstr>Bag and Tuple 函数-TOBAG() </vt:lpstr>
      <vt:lpstr>Bag and Tuple 函数-TOP()</vt:lpstr>
      <vt:lpstr>Bag and Tuple 函数-TOTUPLE()  </vt:lpstr>
      <vt:lpstr>Bag and Tuple 函数-TOMAP()</vt:lpstr>
      <vt:lpstr>String 函数</vt:lpstr>
      <vt:lpstr>String函数-STARTSWITH()/ENDSWITH()</vt:lpstr>
      <vt:lpstr>String函数-SUBSTRING() </vt:lpstr>
      <vt:lpstr>String函数-EqualsIgnoreCase() </vt:lpstr>
      <vt:lpstr>String函数-UPPER()/LOWER()</vt:lpstr>
      <vt:lpstr>date-time 函数</vt:lpstr>
      <vt:lpstr>date-time函数-ToDate() </vt:lpstr>
      <vt:lpstr>date-time函数-GetDay()</vt:lpstr>
      <vt:lpstr>date-time函数-CurrentTime()</vt:lpstr>
      <vt:lpstr>date-time函数-ToString()</vt:lpstr>
      <vt:lpstr>Math函数</vt:lpstr>
      <vt:lpstr>Math函数-ABS()</vt:lpstr>
      <vt:lpstr>Math函数-EXP()</vt:lpstr>
      <vt:lpstr>Math函数-LOG()</vt:lpstr>
      <vt:lpstr>Math函数-SQRT()</vt:lpstr>
      <vt:lpstr>Math函数-RANDOM()</vt:lpstr>
      <vt:lpstr>UDF</vt:lpstr>
      <vt:lpstr>UDF</vt:lpstr>
      <vt:lpstr>UDF</vt:lpstr>
      <vt:lpstr>UDF</vt:lpstr>
      <vt:lpstr>运行脚本</vt:lpstr>
      <vt:lpstr>在Pig中集成遗留代码和MR程序</vt:lpstr>
      <vt:lpstr>在Pig中集成遗留代码和MR程序</vt:lpstr>
      <vt:lpstr>在Pig中集成遗留代码和MR程序</vt:lpstr>
      <vt:lpstr>在Pig中集成遗留代码和MR程序</vt:lpstr>
      <vt:lpstr>Pig Latin预处理器</vt:lpstr>
      <vt:lpstr>Pig Latin预处理器</vt:lpstr>
      <vt:lpstr>Pig Latin预处理器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2673</cp:revision>
  <dcterms:created xsi:type="dcterms:W3CDTF">2015-10-23T02:45:43Z</dcterms:created>
  <dcterms:modified xsi:type="dcterms:W3CDTF">2016-03-21T04:48:53Z</dcterms:modified>
</cp:coreProperties>
</file>