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59"/>
  </p:notesMasterIdLst>
  <p:sldIdLst>
    <p:sldId id="261" r:id="rId2"/>
    <p:sldId id="262" r:id="rId3"/>
    <p:sldId id="264" r:id="rId4"/>
    <p:sldId id="265" r:id="rId5"/>
    <p:sldId id="266" r:id="rId6"/>
    <p:sldId id="267" r:id="rId7"/>
    <p:sldId id="269" r:id="rId8"/>
    <p:sldId id="268" r:id="rId9"/>
    <p:sldId id="270" r:id="rId10"/>
    <p:sldId id="272" r:id="rId11"/>
    <p:sldId id="271" r:id="rId12"/>
    <p:sldId id="273" r:id="rId13"/>
    <p:sldId id="274" r:id="rId14"/>
    <p:sldId id="284" r:id="rId15"/>
    <p:sldId id="285" r:id="rId16"/>
    <p:sldId id="287" r:id="rId17"/>
    <p:sldId id="288" r:id="rId18"/>
    <p:sldId id="290" r:id="rId19"/>
    <p:sldId id="292" r:id="rId20"/>
    <p:sldId id="293" r:id="rId21"/>
    <p:sldId id="275" r:id="rId22"/>
    <p:sldId id="286" r:id="rId23"/>
    <p:sldId id="295" r:id="rId24"/>
    <p:sldId id="296" r:id="rId25"/>
    <p:sldId id="297" r:id="rId26"/>
    <p:sldId id="277" r:id="rId27"/>
    <p:sldId id="298" r:id="rId28"/>
    <p:sldId id="278" r:id="rId29"/>
    <p:sldId id="279" r:id="rId30"/>
    <p:sldId id="299" r:id="rId31"/>
    <p:sldId id="300" r:id="rId32"/>
    <p:sldId id="276" r:id="rId33"/>
    <p:sldId id="301" r:id="rId34"/>
    <p:sldId id="302" r:id="rId35"/>
    <p:sldId id="303" r:id="rId36"/>
    <p:sldId id="304" r:id="rId37"/>
    <p:sldId id="305" r:id="rId38"/>
    <p:sldId id="306" r:id="rId39"/>
    <p:sldId id="280" r:id="rId40"/>
    <p:sldId id="307" r:id="rId41"/>
    <p:sldId id="308" r:id="rId42"/>
    <p:sldId id="309" r:id="rId43"/>
    <p:sldId id="310" r:id="rId44"/>
    <p:sldId id="281" r:id="rId45"/>
    <p:sldId id="311" r:id="rId46"/>
    <p:sldId id="282" r:id="rId47"/>
    <p:sldId id="312" r:id="rId48"/>
    <p:sldId id="313" r:id="rId49"/>
    <p:sldId id="314" r:id="rId50"/>
    <p:sldId id="315" r:id="rId51"/>
    <p:sldId id="316" r:id="rId52"/>
    <p:sldId id="317" r:id="rId53"/>
    <p:sldId id="318" r:id="rId54"/>
    <p:sldId id="319" r:id="rId55"/>
    <p:sldId id="320" r:id="rId56"/>
    <p:sldId id="321" r:id="rId57"/>
    <p:sldId id="283" r:id="rId5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932D5B"/>
    <a:srgbClr val="DAA600"/>
    <a:srgbClr val="866600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191" autoAdjust="0"/>
    <p:restoredTop sz="62526" autoAdjust="0"/>
  </p:normalViewPr>
  <p:slideViewPr>
    <p:cSldViewPr>
      <p:cViewPr>
        <p:scale>
          <a:sx n="84" d="100"/>
          <a:sy n="84" d="100"/>
        </p:scale>
        <p:origin x="-516" y="9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87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  <p:sld r:id="rId35" collapse="1"/>
      <p:sld r:id="rId36" collapse="1"/>
      <p:sld r:id="rId37" collapse="1"/>
      <p:sld r:id="rId38" collapse="1"/>
      <p:sld r:id="rId39" collapse="1"/>
      <p:sld r:id="rId40" collapse="1"/>
      <p:sld r:id="rId41" collapse="1"/>
      <p:sld r:id="rId42" collapse="1"/>
      <p:sld r:id="rId43" collapse="1"/>
      <p:sld r:id="rId44" collapse="1"/>
      <p:sld r:id="rId45" collapse="1"/>
      <p:sld r:id="rId46" collapse="1"/>
      <p:sld r:id="rId47" collapse="1"/>
      <p:sld r:id="rId48" collapse="1"/>
      <p:sld r:id="rId49" collapse="1"/>
      <p:sld r:id="rId50" collapse="1"/>
      <p:sld r:id="rId51" collapse="1"/>
      <p:sld r:id="rId52" collapse="1"/>
      <p:sld r:id="rId53" collapse="1"/>
      <p:sld r:id="rId54" collapse="1"/>
      <p:sld r:id="rId55" collapse="1"/>
      <p:sld r:id="rId56" collapse="1"/>
      <p:sld r:id="rId57" collapse="1"/>
    </p:sldLst>
  </p:outlineViewPr>
  <p:notesTextViewPr>
    <p:cViewPr>
      <p:scale>
        <a:sx n="125" d="100"/>
        <a:sy n="125" d="100"/>
      </p:scale>
      <p:origin x="0" y="1008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00" d="100"/>
          <a:sy n="100" d="100"/>
        </p:scale>
        <p:origin x="-1632" y="227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_rels/viewProps.xml.rels><?xml version="1.0" encoding="UTF-8" standalone="yes"?>
<Relationships xmlns="http://schemas.openxmlformats.org/package/2006/relationships"><Relationship Id="rId13" Type="http://schemas.openxmlformats.org/officeDocument/2006/relationships/slide" Target="slides/slide13.xml"/><Relationship Id="rId18" Type="http://schemas.openxmlformats.org/officeDocument/2006/relationships/slide" Target="slides/slide18.xml"/><Relationship Id="rId26" Type="http://schemas.openxmlformats.org/officeDocument/2006/relationships/slide" Target="slides/slide26.xml"/><Relationship Id="rId39" Type="http://schemas.openxmlformats.org/officeDocument/2006/relationships/slide" Target="slides/slide39.xml"/><Relationship Id="rId21" Type="http://schemas.openxmlformats.org/officeDocument/2006/relationships/slide" Target="slides/slide21.xml"/><Relationship Id="rId34" Type="http://schemas.openxmlformats.org/officeDocument/2006/relationships/slide" Target="slides/slide34.xml"/><Relationship Id="rId42" Type="http://schemas.openxmlformats.org/officeDocument/2006/relationships/slide" Target="slides/slide42.xml"/><Relationship Id="rId47" Type="http://schemas.openxmlformats.org/officeDocument/2006/relationships/slide" Target="slides/slide47.xml"/><Relationship Id="rId50" Type="http://schemas.openxmlformats.org/officeDocument/2006/relationships/slide" Target="slides/slide50.xml"/><Relationship Id="rId55" Type="http://schemas.openxmlformats.org/officeDocument/2006/relationships/slide" Target="slides/slide55.xml"/><Relationship Id="rId7" Type="http://schemas.openxmlformats.org/officeDocument/2006/relationships/slide" Target="slides/slide7.xml"/><Relationship Id="rId2" Type="http://schemas.openxmlformats.org/officeDocument/2006/relationships/slide" Target="slides/slide2.xml"/><Relationship Id="rId16" Type="http://schemas.openxmlformats.org/officeDocument/2006/relationships/slide" Target="slides/slide16.xml"/><Relationship Id="rId29" Type="http://schemas.openxmlformats.org/officeDocument/2006/relationships/slide" Target="slides/slide29.xml"/><Relationship Id="rId11" Type="http://schemas.openxmlformats.org/officeDocument/2006/relationships/slide" Target="slides/slide11.xml"/><Relationship Id="rId24" Type="http://schemas.openxmlformats.org/officeDocument/2006/relationships/slide" Target="slides/slide24.xml"/><Relationship Id="rId32" Type="http://schemas.openxmlformats.org/officeDocument/2006/relationships/slide" Target="slides/slide32.xml"/><Relationship Id="rId37" Type="http://schemas.openxmlformats.org/officeDocument/2006/relationships/slide" Target="slides/slide37.xml"/><Relationship Id="rId40" Type="http://schemas.openxmlformats.org/officeDocument/2006/relationships/slide" Target="slides/slide40.xml"/><Relationship Id="rId45" Type="http://schemas.openxmlformats.org/officeDocument/2006/relationships/slide" Target="slides/slide45.xml"/><Relationship Id="rId53" Type="http://schemas.openxmlformats.org/officeDocument/2006/relationships/slide" Target="slides/slide53.xml"/><Relationship Id="rId5" Type="http://schemas.openxmlformats.org/officeDocument/2006/relationships/slide" Target="slides/slide5.xml"/><Relationship Id="rId19" Type="http://schemas.openxmlformats.org/officeDocument/2006/relationships/slide" Target="slides/slide19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4" Type="http://schemas.openxmlformats.org/officeDocument/2006/relationships/slide" Target="slides/slide14.xml"/><Relationship Id="rId22" Type="http://schemas.openxmlformats.org/officeDocument/2006/relationships/slide" Target="slides/slide22.xml"/><Relationship Id="rId27" Type="http://schemas.openxmlformats.org/officeDocument/2006/relationships/slide" Target="slides/slide27.xml"/><Relationship Id="rId30" Type="http://schemas.openxmlformats.org/officeDocument/2006/relationships/slide" Target="slides/slide30.xml"/><Relationship Id="rId35" Type="http://schemas.openxmlformats.org/officeDocument/2006/relationships/slide" Target="slides/slide35.xml"/><Relationship Id="rId43" Type="http://schemas.openxmlformats.org/officeDocument/2006/relationships/slide" Target="slides/slide43.xml"/><Relationship Id="rId48" Type="http://schemas.openxmlformats.org/officeDocument/2006/relationships/slide" Target="slides/slide48.xml"/><Relationship Id="rId56" Type="http://schemas.openxmlformats.org/officeDocument/2006/relationships/slide" Target="slides/slide56.xml"/><Relationship Id="rId8" Type="http://schemas.openxmlformats.org/officeDocument/2006/relationships/slide" Target="slides/slide8.xml"/><Relationship Id="rId51" Type="http://schemas.openxmlformats.org/officeDocument/2006/relationships/slide" Target="slides/slide51.xml"/><Relationship Id="rId3" Type="http://schemas.openxmlformats.org/officeDocument/2006/relationships/slide" Target="slides/slide3.xml"/><Relationship Id="rId12" Type="http://schemas.openxmlformats.org/officeDocument/2006/relationships/slide" Target="slides/slide12.xml"/><Relationship Id="rId17" Type="http://schemas.openxmlformats.org/officeDocument/2006/relationships/slide" Target="slides/slide17.xml"/><Relationship Id="rId25" Type="http://schemas.openxmlformats.org/officeDocument/2006/relationships/slide" Target="slides/slide25.xml"/><Relationship Id="rId33" Type="http://schemas.openxmlformats.org/officeDocument/2006/relationships/slide" Target="slides/slide33.xml"/><Relationship Id="rId38" Type="http://schemas.openxmlformats.org/officeDocument/2006/relationships/slide" Target="slides/slide38.xml"/><Relationship Id="rId46" Type="http://schemas.openxmlformats.org/officeDocument/2006/relationships/slide" Target="slides/slide46.xml"/><Relationship Id="rId20" Type="http://schemas.openxmlformats.org/officeDocument/2006/relationships/slide" Target="slides/slide20.xml"/><Relationship Id="rId41" Type="http://schemas.openxmlformats.org/officeDocument/2006/relationships/slide" Target="slides/slide41.xml"/><Relationship Id="rId54" Type="http://schemas.openxmlformats.org/officeDocument/2006/relationships/slide" Target="slides/slide54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5" Type="http://schemas.openxmlformats.org/officeDocument/2006/relationships/slide" Target="slides/slide15.xml"/><Relationship Id="rId23" Type="http://schemas.openxmlformats.org/officeDocument/2006/relationships/slide" Target="slides/slide23.xml"/><Relationship Id="rId28" Type="http://schemas.openxmlformats.org/officeDocument/2006/relationships/slide" Target="slides/slide28.xml"/><Relationship Id="rId36" Type="http://schemas.openxmlformats.org/officeDocument/2006/relationships/slide" Target="slides/slide36.xml"/><Relationship Id="rId49" Type="http://schemas.openxmlformats.org/officeDocument/2006/relationships/slide" Target="slides/slide49.xml"/><Relationship Id="rId57" Type="http://schemas.openxmlformats.org/officeDocument/2006/relationships/slide" Target="slides/slide57.xml"/><Relationship Id="rId10" Type="http://schemas.openxmlformats.org/officeDocument/2006/relationships/slide" Target="slides/slide10.xml"/><Relationship Id="rId31" Type="http://schemas.openxmlformats.org/officeDocument/2006/relationships/slide" Target="slides/slide31.xml"/><Relationship Id="rId44" Type="http://schemas.openxmlformats.org/officeDocument/2006/relationships/slide" Target="slides/slide44.xml"/><Relationship Id="rId52" Type="http://schemas.openxmlformats.org/officeDocument/2006/relationships/slide" Target="slides/slide5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28FEF9-167E-479C-9D1C-C0CF94BC63D4}" type="datetimeFigureOut">
              <a:rPr lang="zh-CN" altLang="en-US" smtClean="0"/>
              <a:t>2016/3/17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2F1B44-6939-4B22-B706-197F24F650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789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Courier New" pitchFamily="49" charset="0"/>
      </a:defRPr>
    </a:lvl1pPr>
    <a:lvl2pPr marL="4572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Courier New" pitchFamily="49" charset="0"/>
      </a:defRPr>
    </a:lvl2pPr>
    <a:lvl3pPr marL="9144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Courier New" pitchFamily="49" charset="0"/>
      </a:defRPr>
    </a:lvl3pPr>
    <a:lvl4pPr marL="13716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Courier New" pitchFamily="49" charset="0"/>
      </a:defRPr>
    </a:lvl4pPr>
    <a:lvl5pPr marL="18288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Courier New" pitchFamily="49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000" b="1" dirty="0" err="1" smtClean="0"/>
              <a:t>sample_script.pig</a:t>
            </a:r>
            <a:r>
              <a:rPr lang="zh-CN" altLang="en-US" sz="1000" b="0" dirty="0" smtClean="0"/>
              <a:t>内容：</a:t>
            </a:r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 = LOAD '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hdfs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://localhost:9000/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/student.txt' USING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PigStorage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(', ') as 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id:int,name:chararray,city:chararray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Dump student;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Student.txt </a:t>
            </a:r>
            <a:r>
              <a:rPr lang="zh-CN" altLang="en-US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内容：</a:t>
            </a:r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001,Rajiv,Hyderabad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002,siddarth,Kolkata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003,Rajesh,Delhi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zh-CN" altLang="en-US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输出：</a:t>
            </a:r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(1,Rajiv,Hyderabad)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(2,siddarth,Kolkata)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(3,Rajesh,Delhi)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4829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customers.txt </a:t>
            </a:r>
          </a:p>
          <a:p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1,Ramesh,32,Ahmedabad,2000.00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2,Khilan,25,Delhi,1500.00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3,kaushik,23,Kota,2000.00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4,Chaitali,25,Mumbai,6500.00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5,Hardik,27,Bhopal,8500.00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6,Komal,22,MP,4500.00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7,Muffy,24,Indore,10000.00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orders.txt </a:t>
            </a:r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102,2009-10-08 00:00:00,3,3000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100,2009-10-08 00:00:00,3,1500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101,2009-11-20 00:00:00,2,1560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103,2008-05-20 00:00:00,4,2060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customers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LOAD '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hdfs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://localhost:9000/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/customers.txt' USING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PigStorage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(',')as 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id:int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name:chararray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age:int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address:chararray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salary:int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 </a:t>
            </a: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orders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LOAD '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hdfs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://localhost:9000/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/orders.txt' USING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PigStorage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(',')as 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oid:int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date:chararray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customer_id:int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amount:int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zh-CN" altLang="en-US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例如：</a:t>
            </a:r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grunt&gt;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outer_left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JOIN customers BY id 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LEFT OUTER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orders BY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customer_id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 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Dump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outer_left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grunt&gt;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outer_right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JOIN customers BY id 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RIGHT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orders BY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customer_id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grunt&gt; Dump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outer_right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grunt&gt;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outer_full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JOIN customers BY id FULL OUTER, orders BY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customer_id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grunt&gt; Dump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outer_full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88775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employee.txt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001,Rajiv,Reddy,21,programmer,003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002,siddarth,Battacharya,22,programmer,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003 003,Rajesh,Khanna,22,programmer,003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004,Preethi,Agarwal,21,programmer,003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005,Trupthi,Mohanthy,23,programmer,003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006,Archana,Mishra,23,programmer,003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007,Komal,Nayak,24,teamlead,002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008,Bharathi,Nambiayar,24,manager,001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employee_contact.txt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001,9848022337,Rajiv@gmail.com,Hyderabad,003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002,9848022338,siddarth@gmail.com,Kolkata,003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003,9848022339,Rajesh@gmail.com,Delhi,003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004,9848022330,Preethi@gmail.com,Pune,003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005,9848022336,Trupthi@gmail.com,Bhuwaneshwar,003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006,9848022335,Archana@gmail.com,Chennai,003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007,9848022334,Komal@gmail.com,trivendram,002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008,9848022333,Bharathi@gmail.com,Chennai,001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employee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LOAD '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hdfs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://localhost:9000/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/employee.txt' USING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PigStorage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(',')as 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id:int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firstname:chararray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lastname:chararray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age:int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designation:chararray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jobid:int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employee_contact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LOAD '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hdfs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://localhost:9000/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/employee_contact.txt' USING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PigStorage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(',')as 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id:int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phone:chararray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email:chararray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city:chararray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jobid:int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emp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JOIN employee BY 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id,jobid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employee_contact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BY 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id,jobid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 </a:t>
            </a: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Dump 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emp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</a:p>
          <a:p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30033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customers.txt </a:t>
            </a:r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1,Ramesh,32,Ahmedabad,2000.00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2,Khilan,25,Delhi,1500.00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3,kaushik,23,Kota,2000.00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4,Chaitali,25,Mumbai,6500.00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5,Hardik,27,Bhopal,8500.00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6,Komal,22,MP,4500.00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7,Muffy,24,Indore,10000.00 </a:t>
            </a:r>
          </a:p>
          <a:p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orders.txt </a:t>
            </a:r>
          </a:p>
          <a:p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102,2009-10-08 00:00:00,3,3000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100,2009-10-08 00:00:00,3,1500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101,2009-11-20 00:00:00,2,1560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103,2008-05-20 00:00:00,4,2060 </a:t>
            </a:r>
          </a:p>
          <a:p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customers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LOAD '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hdfs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://localhost:9000/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/customers.txt' USING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PigStorage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(',')as 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id:int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name:chararray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age:int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address:chararray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salary:int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 </a:t>
            </a: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orders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LOAD '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hdfs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://localhost:9000/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/orders.txt' USING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PigStorage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(',')as 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oid:int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date:chararray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customer_id:int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amount:int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 </a:t>
            </a:r>
          </a:p>
          <a:p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cross_data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= CROSS customers, orders; </a:t>
            </a: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Dump 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cross_data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09529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Student_data1.txt </a:t>
            </a:r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001,Rajiv,Reddy,9848022337,Hyderabad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002,siddarth,Battacharya,9848022338,Kolkata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003,Rajesh,Khanna,9848022339,Delhi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004,Preethi,Agarwal,9848022330,Pune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005,Trupthi,Mohanthy,9848022336,Bhuwaneshwar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006,Archana,Mishra,9848022335,Chennai. </a:t>
            </a:r>
          </a:p>
          <a:p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Student_data2.txt </a:t>
            </a:r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7,Komal,Nayak,9848022334,trivendram.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8,Bharathi,Nambiayar,9848022333,Chennai. </a:t>
            </a:r>
          </a:p>
          <a:p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student1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LOAD '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hdfs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://localhost:9000/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/student_data1.txt' USING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PigStorage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(',') as 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id:int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firstname:chararray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lastname:chararray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phone:chararray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city:chararray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 </a:t>
            </a: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student2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LOAD '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hdfs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://localhost:9000/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/student_data2.txt' USING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PigStorage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(',') as 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id:int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firstname:chararray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lastname:chararray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phone:chararray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city:chararray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 </a:t>
            </a:r>
          </a:p>
          <a:p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UNION student1, student2; </a:t>
            </a: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Dump student; </a:t>
            </a: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64631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student_details.txt </a:t>
            </a:r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001,Rajiv,Reddy,21,9848022337,Hyderabad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002,siddarth,Battacharya,22,9848022338,Kolkata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003,Rajesh,Khanna,22,9848022339,Delhi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004,Preethi,Agarwal,21,9848022330,Pune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005,Trupthi,Mohanthy,23,9848022336,Bhuwaneshwar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006,Archana,Mishra,23,9848022335,Chennai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007,Komal,Nayak,24,9848022334,trivendram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008,Bharathi,Nambiayar,24,9848022333,Chennai </a:t>
            </a:r>
          </a:p>
          <a:p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student_details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LOAD '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hdfs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://localhost:9000/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/student_details.txt' USING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PigStorage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(',')as 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id:int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firstname:chararray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lastname:chararray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age:int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phone:chararray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city:chararray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 </a:t>
            </a:r>
          </a:p>
          <a:p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SPLIT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student_details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into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student_details1 if age&lt;23, student_details2 if (22&lt;age and age&lt;25);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Dump student_details1; </a:t>
            </a: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Dump student_details2; </a:t>
            </a: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6798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student_details.txt </a:t>
            </a:r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001,Rajiv,Reddy,21,9848022337,Hyderabad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002,siddarth,Battacharya,22,9848022338,Kolkata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003,Rajesh,Khanna,22,9848022339,Delhi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004,Preethi,Agarwal,21,9848022330,Pune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005,Trupthi,Mohanthy,23,9848022336,Bhuwaneshwar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006,Archana,Mishra,23,9848022335,Chennai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007,Komal,Nayak,24,9848022334,trivendram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008,Bha</a:t>
            </a:r>
          </a:p>
          <a:p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student_details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LOAD '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hdfs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://localhost:9000/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/student_details.txt' USING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PigStorage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(',')as 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id:int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firstname:chararray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lastname:chararray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age:int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phone:chararray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city:chararray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 rathi,Nambiayar,24,9848022333,Chennai </a:t>
            </a:r>
          </a:p>
          <a:p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filter_data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FILTER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student_details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BY city == 'Chennai'; </a:t>
            </a:r>
          </a:p>
          <a:p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Dump 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filter_data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 </a:t>
            </a: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2104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student_details.txt </a:t>
            </a:r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001,Rajiv,Reddy,9848022337,Hyderabad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002,siddarth,Battacharya,9848022338,Kolkata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002,siddarth,Battacharya,9848022338,Kolkata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003,Rajesh,Khanna,9848022339,Delhi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003,Rajesh,Khanna,9848022339,Delhi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004,Preethi,Agarwal,9848022330,Pune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005,Trupthi,Mohanthy,9848022336,Bhuwaneshwar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006,Archana,Mishra,9848022335,Chennai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006,Archana,Mishra,9848022335,Chennai </a:t>
            </a:r>
          </a:p>
          <a:p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student_details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LOAD '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hdfs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://localhost:9000/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/student_details.txt' USING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PigStorage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(',') as 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id:int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firstname:chararray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lastname:chararray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phone:chararray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city:chararray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distinct_data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= DISTINCT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student_details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  </a:t>
            </a:r>
          </a:p>
          <a:p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Dump 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distinct_data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 </a:t>
            </a: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1416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student_details.txt </a:t>
            </a:r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001,Rajiv,Reddy,21,9848022337,Hyderabad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002,siddarth,Battacharya,22,9848022338,Kolkata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003,Rajesh,Khanna,22,9848022339,Delhi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004,Preethi,Agarwal,21,9848022330,Pune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005,Trupthi,Mohanthy,23,9848022336,Bhuwaneshwar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006,Archana,Mishra,23,9848022335,Chennai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007,Komal,Nayak,24,9848022334,trivendram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008,Bharathi,Nambiayar,24,9848022333,Chennai </a:t>
            </a:r>
          </a:p>
          <a:p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student_details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= LOAD '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hdfs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://localhost:9000/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/student_details.txt' USING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PigStorage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(',')as 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id:int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firstname:chararray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lastname:chararray,age:int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phone:chararray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city:chararray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 </a:t>
            </a:r>
          </a:p>
          <a:p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foreach_data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FOREACH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student_details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GENERATE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id,age,city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 </a:t>
            </a:r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Dump 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foreach_data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4611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student_details.txt </a:t>
            </a:r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001,Rajiv,Reddy,21,9848022337,Hyderabad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002,siddarth,Battacharya,22,9848022338,Kolkata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003,Rajesh,Khanna,22,9848022339,Delhi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004,Preethi,Agarwal,21,9848022330,Pune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005,Trupthi,Mohanthy,23,9848022336,Bhuwaneshwar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006,Archana,Mishra,23,9848022335,Chennai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007,Komal,Nayak,24,9848022334,trivendram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008,Bharathi,Nambiayar,24,9848022333,Chennai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student_details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LOAD '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hdfs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://localhost:9000/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/student_details.txt' USING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PigStorage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(',')as 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id:int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firstname:chararray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lastname:chararray,age:int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phone:chararray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city:chararray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 </a:t>
            </a:r>
          </a:p>
          <a:p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order_by_data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= ORDER 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student_details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BY age DESC; </a:t>
            </a:r>
          </a:p>
          <a:p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Dump 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order_by_data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66712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student_details.txt </a:t>
            </a:r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001,Rajiv,Reddy,21,9848022337,Hyderabad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002,siddarth,Battacharya,22,9848022338,Kolkata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003,Rajesh,Khanna,22,9848022339,Delhi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004,Preethi,Agarwal,21,9848022330,Pune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005,Trupthi,Mohanthy,23,9848022336,Bhuwaneshwar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006,Archana,Mishra,23,9848022335,Chennai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007,Komal,Nayak,24,9848022334,trivendram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008,Bharathi,Nambiayar,24,9848022333,Chennai </a:t>
            </a:r>
          </a:p>
          <a:p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student_details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LOAD '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hdfs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://localhost:9000/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/student_details.txt' USING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PigStorage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(',')as 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id:int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firstname:chararray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lastname:chararray,age:int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phone:chararray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city:chararray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 </a:t>
            </a:r>
          </a:p>
          <a:p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limit_data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= LIMIT 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student_details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4; </a:t>
            </a:r>
          </a:p>
          <a:p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Dump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limit_data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86326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000" b="1" dirty="0" err="1" smtClean="0"/>
              <a:t>sample_script.pig</a:t>
            </a:r>
            <a:r>
              <a:rPr lang="zh-CN" altLang="en-US" sz="1000" b="0" dirty="0" smtClean="0"/>
              <a:t>内容：</a:t>
            </a:r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 = LOAD '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hdfs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://localhost:9000/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/student.txt' USING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PigStorage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(', ') as 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id:int,name:chararray,city:chararray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Dump student;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Student.txt </a:t>
            </a:r>
            <a:r>
              <a:rPr lang="zh-CN" altLang="en-US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内容：</a:t>
            </a:r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001,Rajiv,Hyderabad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002,siddarth,Kolkata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003,Rajesh,Delhi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zh-CN" altLang="en-US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输出：</a:t>
            </a:r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(1,Rajiv,Hyderabad)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(2,siddarth,Kolkata)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(3,Rajesh,Delhi)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4829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000" b="1" dirty="0" smtClean="0"/>
              <a:t>pom.xml</a:t>
            </a:r>
            <a:r>
              <a:rPr lang="zh-CN" altLang="en-US" sz="1000" b="1" dirty="0" smtClean="0"/>
              <a:t>的内容：</a:t>
            </a:r>
            <a:endParaRPr lang="en-US" altLang="zh-CN" sz="1000" b="1" dirty="0" smtClean="0"/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&lt;project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xmlns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="http://maven.apache.org/POM/4.0.0"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xmlns:xsi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="http://www.w3.org/2001/XMLSchema-instance"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xsi:schemaLocation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="http://maven.apache.org/POM/4.0.0http://maven.apache.org/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xsd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/maven-4.0.0.xsd"&gt;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&lt;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modelVersion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&gt;4.0.0&lt;/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modelVersion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&gt; &lt;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groupId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Pig_Udf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&lt;/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groupId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&gt; &lt;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artifactId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Pig_Udf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&lt;/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artifactId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&gt; &lt;version&gt;0.0.1-SNAPSHOT&lt;/version&gt; &lt;build&gt; &lt;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sourceDirectory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src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&lt;/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sourceDirectory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&gt; &lt;plugins&gt; &lt;plugin&gt; &lt;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artifactId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&gt;maven-compiler-plugin&lt;/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artifactId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&gt; &lt;version&gt;3.3&lt;/version&gt; &lt;configuration&gt; &lt;source&gt;1.7&lt;/source&gt; &lt;target&gt;1.7&lt;/target&gt; &lt;/configuration&gt; &lt;/plugin&gt; &lt;/plugins&gt; &lt;/build&gt; &lt;dependencies&gt; &lt;dependency&gt; &lt;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groupId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org.apache.pig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&lt;/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groupId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&gt; &lt;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artifactId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&gt;pig&lt;/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artifactId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&gt; &lt;version&gt;0.15.0&lt;/version&gt; &lt;/dependency&gt; &lt;dependency&gt; &lt;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groupId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org.apache.hadoop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&lt;/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groupId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&gt; &lt;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artifactId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hadoop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-core&lt;/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artifactId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&gt; &lt;version&gt;0.20.2&lt;/version&gt; &lt;/dependency&gt; &lt;/dependencies&gt; &lt;/project&gt;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dirty="0" smtClean="0"/>
              <a:t>Sample_Eval.java</a:t>
            </a:r>
            <a:r>
              <a:rPr lang="zh-CN" altLang="en-US" sz="1000" b="1" dirty="0" smtClean="0"/>
              <a:t>内容：</a:t>
            </a:r>
            <a:endParaRPr lang="en-US" altLang="zh-CN" sz="1000" b="1" dirty="0" smtClean="0"/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import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java.io.IOException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 import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org.apache.pig.EvalFunc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 import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org.apache.pig.data.Tuple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 import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java.io.IOException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 import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org.apache.pig.EvalFunc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 import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org.apache.pig.data.Tuple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 Apache Pig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194 </a:t>
            </a:r>
          </a:p>
          <a:p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public class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Sample_Eval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extends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EvalFunc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&lt;String&gt;{ public String exec(Tuple input) throws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IOException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{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if (input == null ||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input.size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() == 0) return null; String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str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(String)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input.get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(0); return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str.toUpperCase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(); } } </a:t>
            </a: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0671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9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emp1.txt</a:t>
            </a:r>
            <a:r>
              <a:rPr lang="zh-CN" altLang="en-US" sz="9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：</a:t>
            </a:r>
            <a:endParaRPr lang="en-US" altLang="zh-CN" sz="900" b="1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001,Robin,22,newyork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002,BOB,23,Kolkata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003,Maya,23,Tokyo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004,Sara,25,London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005,David,23,Bhuwaneshwar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006,Maggy,22,Chennai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007,Robert,22,newyork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008,Syam,23,Kolkata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009,Mary,25,Tokyo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010,Saran,25,London 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011,Stacy,25,Bhuwaneshwar 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012,Kelly,22,Chennai </a:t>
            </a:r>
            <a:endParaRPr lang="en-US" altLang="zh-CN" sz="900" b="1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endParaRPr lang="en-US" altLang="zh-CN" sz="900" b="1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9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emp_data</a:t>
            </a:r>
            <a:r>
              <a:rPr lang="en-US" altLang="zh-CN" sz="9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LOAD '</a:t>
            </a:r>
            <a:r>
              <a:rPr lang="en-US" altLang="zh-CN" sz="9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hdfs</a:t>
            </a:r>
            <a:r>
              <a:rPr lang="en-US" altLang="zh-CN" sz="9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://localhost:9000/</a:t>
            </a:r>
            <a:r>
              <a:rPr lang="en-US" altLang="zh-CN" sz="9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pig_data</a:t>
            </a:r>
            <a:r>
              <a:rPr lang="en-US" altLang="zh-CN" sz="9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/emp1.txt' USING </a:t>
            </a:r>
            <a:r>
              <a:rPr lang="en-US" altLang="zh-CN" sz="9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PigStorage</a:t>
            </a:r>
            <a:r>
              <a:rPr lang="en-US" altLang="zh-CN" sz="9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(',')as (</a:t>
            </a:r>
            <a:r>
              <a:rPr lang="en-US" altLang="zh-CN" sz="9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id:int</a:t>
            </a:r>
            <a:r>
              <a:rPr lang="en-US" altLang="zh-CN" sz="9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9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name:chararray</a:t>
            </a:r>
            <a:r>
              <a:rPr lang="en-US" altLang="zh-CN" sz="9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9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age:int</a:t>
            </a:r>
            <a:r>
              <a:rPr lang="en-US" altLang="zh-CN" sz="9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9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city:chararray</a:t>
            </a:r>
            <a:r>
              <a:rPr lang="en-US" altLang="zh-CN" sz="9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 </a:t>
            </a:r>
          </a:p>
          <a:p>
            <a:endParaRPr lang="en-US" altLang="zh-CN" sz="9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Upper_case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FOREACH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emp_data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GENERATE 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sample_eval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(name);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Dump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Upper_case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  </a:t>
            </a:r>
            <a:endParaRPr lang="zh-CN" altLang="en-US" sz="9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20437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student_details.txt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001,Rajiv,Reddy,21,9848022337,Hyderabad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002,siddarth,Battacharya,22,9848022338,Kolkata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003,Rajesh,Khanna,22,9848022339,Delhi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004,Preethi,Agarwal,21,9848022330,Pune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005,Trupthi,Mohanthy,23,9848022336,Bhuwaneshwar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006,Archana,Mishra,23,9848022335,Chennai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007,Komal,Nayak,24,9848022334,trivendram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008,Bharathi,Nambiayar,24,9848022333,Chennai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sample_script.pig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 = LOAD '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hdfs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://localhost:9000/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/student_data.txt' USING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PigStorage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(',')as 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id:int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firstname:chararray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lastname:chararray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phone:chararray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city:chararray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 </a:t>
            </a:r>
          </a:p>
          <a:p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student_order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ORDER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student_details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BY age DESC; </a:t>
            </a:r>
          </a:p>
          <a:p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student_limit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LIMIT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student_details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4;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Dump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student_limit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$./pig -x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mapreduce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hdfs://localhost:9000/pig_data/sample_script.pig 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7914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7121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例如：</a:t>
            </a:r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CASE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f2 % 2 </a:t>
            </a: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WHEN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0 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THEN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'even' </a:t>
            </a: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WHEN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1 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THEN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'odd' </a:t>
            </a: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END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f1 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matches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'.*tutorial.*' 	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	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41317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000" b="1" dirty="0" smtClean="0"/>
              <a:t>student_data.txt</a:t>
            </a:r>
            <a:endParaRPr lang="zh-CN" altLang="en-US" sz="1000" b="1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001,Rajiv,Reddy,9848022337,Hyderabad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002,siddarth,Battacharya,9848022338,Kolkata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003,Rajesh,Khanna,9848022339,Delhi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004,Preethi,Agarwal,9848022330,Pune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005,Trupthi,Mohanthy,9848022336,Bhuwaneshwar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006,Archana,Mishra,9848022335,Chennai.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82239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11022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student_details.txt </a:t>
            </a:r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001,Rajiv,Reddy,21,9848022337,Hyderabad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002,siddarth,Battacharya,22,9848022338,Kolkata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003,Rajesh,Khanna,22,9848022339,Delhi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004,Preethi,Agarwal,21,9848022330,Pune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005,Trupthi,Mohanthy,23,9848022336,Bhuwaneshwar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006,Archana,Mishra,23,9848022335,Chennai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007,Komal,Nayak,24,9848022334,trivendram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008,Bharathi,Nambiayar,24,9848022333,Chennai </a:t>
            </a:r>
          </a:p>
          <a:p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employee_details.txt </a:t>
            </a:r>
          </a:p>
          <a:p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001,Robin,22,newyork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002,BOB,23,Kolkata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003,Maya,23,Tokyo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004,Sara,25,London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005,David,23,Bhuwaneshwar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006,Maggy,22,Chennai </a:t>
            </a:r>
          </a:p>
          <a:p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student_details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LOAD '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hdfs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://localhost:9000/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/student_details.txt' USING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PigStorage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(',')as 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id:int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firstname:chararray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lastname:chararray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age:int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phone:chararray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city:chararray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 </a:t>
            </a:r>
          </a:p>
          <a:p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employee_details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LOAD '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hdfs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://localhost:9000/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/employee_details.txt' USING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PigStorage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(',')as 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id:int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name:chararray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age:int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city:chararray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19069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customers.txt </a:t>
            </a:r>
          </a:p>
          <a:p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1,Ramesh,32,Ahmedabad,2000.00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2,Khilan,25,Delhi,1500.00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3,kaushik,23,Kota,2000.00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4,Chaitali,25,Mumbai,6500.00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5,Hardik,27,Bhopal,8500.00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6,Komal,22,MP,4500.00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7,Muffy,24,Indore,10000.00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customers1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LOAD '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hdfs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://localhost:9000/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/customers.txt' USING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PigStorage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(',')as 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id:int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name:chararray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age:int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address:chararray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salary:int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 </a:t>
            </a: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customers2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LOAD '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hdfs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://localhost:9000/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/customers.txt' USING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PigStorage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(',')as 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id:int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name:chararray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age:int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address:chararray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salary:int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 </a:t>
            </a:r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88775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customers.txt </a:t>
            </a:r>
          </a:p>
          <a:p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1,Ramesh,32,Ahmedabad,2000.00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2,Khilan,25,Delhi,1500.00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3,kaushik,23,Kota,2000.00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4,Chaitali,25,Mumbai,6500.00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5,Hardik,27,Bhopal,8500.00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6,Komal,22,MP,4500.00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7,Muffy,24,Indore,10000.00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orders.txt </a:t>
            </a:r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102,2009-10-08 00:00:00,3,3000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100,2009-10-08 00:00:00,3,1500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101,2009-11-20 00:00:00,2,1560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103,2008-05-20 00:00:00,4,2060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customers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LOAD '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hdfs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://localhost:9000/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/customers.txt' USING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PigStorage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(',')as 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id:int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name:chararray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age:int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address:chararray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salary:int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 </a:t>
            </a: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orders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LOAD '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hdfs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://localhost:9000/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/orders.txt' USING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PigStorage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(',')as 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oid:int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date:chararray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customer_id:int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amount:int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8877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 bwMode="auto">
          <a:xfrm>
            <a:off x="-14221" y="-27384"/>
            <a:ext cx="9178405" cy="6885384"/>
          </a:xfrm>
          <a:prstGeom prst="rect">
            <a:avLst/>
          </a:prstGeom>
          <a:gradFill flip="none" rotWithShape="1">
            <a:gsLst>
              <a:gs pos="76000">
                <a:schemeClr val="accent5">
                  <a:lumMod val="50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  <a:gs pos="2000">
                <a:schemeClr val="accent5">
                  <a:lumMod val="60000"/>
                  <a:lumOff val="40000"/>
                </a:schemeClr>
              </a:gs>
              <a:gs pos="51000">
                <a:schemeClr val="accent5">
                  <a:lumMod val="60000"/>
                  <a:lumOff val="40000"/>
                </a:schemeClr>
              </a:gs>
              <a:gs pos="26000">
                <a:schemeClr val="accent5">
                  <a:lumMod val="50000"/>
                </a:schemeClr>
              </a:gs>
            </a:gsLst>
            <a:lin ang="27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>
              <a:schemeClr val="accent1"/>
            </a:glow>
            <a:softEdge rad="12700"/>
          </a:effectLst>
        </p:spPr>
        <p:txBody>
          <a:bodyPr vert="horz" wrap="square" lIns="91440" tIns="45720" rIns="504000" bIns="45720" numCol="1" rtlCol="0" anchor="ctr" anchorCtr="0" compatLnSpc="1">
            <a:prstTxWarp prst="textNoShape">
              <a:avLst/>
            </a:prstTxWarp>
          </a:bodyPr>
          <a:lstStyle/>
          <a:p>
            <a:pPr marR="0" lv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14221" y="2061152"/>
            <a:ext cx="9144000" cy="2736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sx="1000" sy="1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8" name="文本占位符 17"/>
          <p:cNvSpPr>
            <a:spLocks noGrp="1"/>
          </p:cNvSpPr>
          <p:nvPr>
            <p:ph type="body" sz="quarter" idx="10"/>
          </p:nvPr>
        </p:nvSpPr>
        <p:spPr>
          <a:xfrm>
            <a:off x="-14221" y="2564904"/>
            <a:ext cx="9178405" cy="1584176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4000" b="1">
                <a:latin typeface="Georgia" pitchFamily="18" charset="0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620688"/>
            <a:ext cx="2529910" cy="653667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3059832" y="332656"/>
            <a:ext cx="5832648" cy="10801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5400" smtClean="0">
                <a:solidFill>
                  <a:schemeClr val="bg1"/>
                </a:solidFill>
                <a:latin typeface="经典繁毛楷" pitchFamily="49" charset="-122"/>
                <a:ea typeface="经典繁毛楷" pitchFamily="49" charset="-122"/>
                <a:cs typeface="经典繁毛楷" pitchFamily="49" charset="-122"/>
              </a:rPr>
              <a:t>中国</a:t>
            </a:r>
            <a:r>
              <a:rPr lang="en-US" altLang="zh-CN" sz="5400" smtClean="0">
                <a:solidFill>
                  <a:schemeClr val="bg1"/>
                </a:solidFill>
                <a:latin typeface="经典繁毛楷" pitchFamily="49" charset="-122"/>
                <a:ea typeface="经典繁毛楷" pitchFamily="49" charset="-122"/>
                <a:cs typeface="经典繁毛楷" pitchFamily="49" charset="-122"/>
              </a:rPr>
              <a:t>IT</a:t>
            </a:r>
            <a:r>
              <a:rPr lang="zh-CN" altLang="en-US" sz="5400" smtClean="0">
                <a:solidFill>
                  <a:schemeClr val="bg1"/>
                </a:solidFill>
                <a:latin typeface="经典繁毛楷" pitchFamily="49" charset="-122"/>
                <a:ea typeface="经典繁毛楷" pitchFamily="49" charset="-122"/>
                <a:cs typeface="经典繁毛楷" pitchFamily="49" charset="-122"/>
              </a:rPr>
              <a:t>教育实战派</a:t>
            </a:r>
            <a:endParaRPr lang="zh-CN" altLang="en-US" sz="5400">
              <a:solidFill>
                <a:schemeClr val="bg1"/>
              </a:solidFill>
              <a:latin typeface="经典繁毛楷" pitchFamily="49" charset="-122"/>
              <a:ea typeface="经典繁毛楷" pitchFamily="49" charset="-122"/>
              <a:cs typeface="经典繁毛楷" pitchFamily="49" charset="-122"/>
            </a:endParaRPr>
          </a:p>
        </p:txBody>
      </p:sp>
      <p:sp>
        <p:nvSpPr>
          <p:cNvPr id="10" name="圆角矩形 9"/>
          <p:cNvSpPr/>
          <p:nvPr userDrawn="1"/>
        </p:nvSpPr>
        <p:spPr>
          <a:xfrm>
            <a:off x="4356100" y="4191000"/>
            <a:ext cx="4464050" cy="1296988"/>
          </a:xfrm>
          <a:prstGeom prst="roundRect">
            <a:avLst/>
          </a:prstGeom>
          <a:solidFill>
            <a:schemeClr val="bg1"/>
          </a:solidFill>
          <a:effectLst>
            <a:outerShdw blurRad="50800" dist="114300" dir="342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l">
              <a:defRPr/>
            </a:pPr>
            <a:r>
              <a:rPr lang="zh-CN" altLang="en-US" sz="3600" dirty="0">
                <a:solidFill>
                  <a:srgbClr val="0070C0"/>
                </a:solidFill>
                <a:latin typeface="方正姚体" pitchFamily="2" charset="-122"/>
                <a:ea typeface="方正姚体" pitchFamily="2" charset="-122"/>
              </a:rPr>
              <a:t>讲师：</a:t>
            </a:r>
            <a:endParaRPr lang="en-US" altLang="zh-CN" sz="3600" dirty="0">
              <a:solidFill>
                <a:srgbClr val="0070C0"/>
              </a:solidFill>
              <a:latin typeface="方正姚体" pitchFamily="2" charset="-122"/>
              <a:ea typeface="方正姚体" pitchFamily="2" charset="-122"/>
            </a:endParaRPr>
          </a:p>
          <a:p>
            <a:pPr algn="l">
              <a:defRPr/>
            </a:pPr>
            <a:r>
              <a:rPr lang="en-US" altLang="zh-CN" sz="3600" dirty="0">
                <a:solidFill>
                  <a:srgbClr val="0070C0"/>
                </a:solidFill>
                <a:latin typeface="方正姚体" pitchFamily="2" charset="-122"/>
                <a:ea typeface="方正姚体" pitchFamily="2" charset="-122"/>
              </a:rPr>
              <a:t> QQ  </a:t>
            </a:r>
            <a:r>
              <a:rPr lang="zh-CN" altLang="en-US" sz="3600" dirty="0">
                <a:solidFill>
                  <a:srgbClr val="0070C0"/>
                </a:solidFill>
                <a:latin typeface="方正姚体" pitchFamily="2" charset="-122"/>
                <a:ea typeface="方正姚体" pitchFamily="2" charset="-122"/>
              </a:rPr>
              <a:t>： </a:t>
            </a:r>
            <a:r>
              <a:rPr lang="en-US" altLang="zh-CN" sz="2800" dirty="0">
                <a:solidFill>
                  <a:srgbClr val="0070C0"/>
                </a:solidFill>
                <a:latin typeface="方正姚体" pitchFamily="2" charset="-122"/>
                <a:ea typeface="方正姚体" pitchFamily="2" charset="-122"/>
              </a:rPr>
              <a:t>770305805</a:t>
            </a:r>
            <a:endParaRPr lang="zh-CN" altLang="en-US" sz="2800" dirty="0">
              <a:solidFill>
                <a:srgbClr val="0070C0"/>
              </a:solidFill>
              <a:latin typeface="方正姚体" pitchFamily="2" charset="-122"/>
              <a:ea typeface="方正姚体" pitchFamily="2" charset="-122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86"/>
          <a:stretch>
            <a:fillRect/>
          </a:stretch>
        </p:blipFill>
        <p:spPr bwMode="auto">
          <a:xfrm>
            <a:off x="-12700" y="5957888"/>
            <a:ext cx="4546600" cy="91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文本占位符 8"/>
          <p:cNvSpPr>
            <a:spLocks noGrp="1"/>
          </p:cNvSpPr>
          <p:nvPr>
            <p:ph type="body" sz="quarter" idx="11"/>
          </p:nvPr>
        </p:nvSpPr>
        <p:spPr>
          <a:xfrm>
            <a:off x="5975627" y="4263414"/>
            <a:ext cx="2376264" cy="576337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buNone/>
              <a:defRPr lang="zh-CN" altLang="en-US" sz="3600" b="0" kern="1200">
                <a:solidFill>
                  <a:srgbClr val="0070C0"/>
                </a:solidFill>
                <a:latin typeface="方正姚体" pitchFamily="2" charset="-122"/>
                <a:ea typeface="方正姚体" pitchFamily="2" charset="-122"/>
                <a:cs typeface="+mn-cs"/>
              </a:defRPr>
            </a:lvl1pPr>
          </a:lstStyle>
          <a:p>
            <a:pPr lvl="0"/>
            <a:r>
              <a:rPr lang="zh-CN" altLang="en-US" smtClean="0"/>
              <a:t>单击此处编辑母版文本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9256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列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内容占位符 28"/>
          <p:cNvSpPr>
            <a:spLocks noGrp="1"/>
          </p:cNvSpPr>
          <p:nvPr>
            <p:ph sz="quarter" idx="10"/>
          </p:nvPr>
        </p:nvSpPr>
        <p:spPr>
          <a:xfrm>
            <a:off x="619723" y="1941537"/>
            <a:ext cx="8055701" cy="4367783"/>
          </a:xfrm>
          <a:prstGeom prst="rect">
            <a:avLst/>
          </a:prstGeom>
        </p:spPr>
        <p:txBody>
          <a:bodyPr/>
          <a:lstStyle>
            <a:lvl1pPr marL="457200" indent="-457200">
              <a:buClrTx/>
              <a:buFont typeface="Wingdings" pitchFamily="2" charset="2"/>
              <a:buChar char="Ø"/>
              <a:defRPr sz="3200">
                <a:latin typeface="Arial" pitchFamily="34" charset="0"/>
                <a:ea typeface="+mj-ea"/>
                <a:cs typeface="Arial" pitchFamily="34" charset="0"/>
              </a:defRPr>
            </a:lvl1pPr>
            <a:lvl2pPr marL="914400" indent="-457200">
              <a:buClrTx/>
              <a:buFont typeface="Wingdings" pitchFamily="2" charset="2"/>
              <a:buChar char="Ø"/>
              <a:defRPr sz="2800">
                <a:latin typeface="Arial" pitchFamily="34" charset="0"/>
                <a:ea typeface="+mj-ea"/>
                <a:cs typeface="Arial" pitchFamily="34" charset="0"/>
              </a:defRPr>
            </a:lvl2pPr>
            <a:lvl3pPr marL="1143000" indent="-228600">
              <a:buFont typeface="Wingdings" pitchFamily="2" charset="2"/>
              <a:buChar char="Ø"/>
              <a:defRPr sz="2400">
                <a:latin typeface="Arial" pitchFamily="34" charset="0"/>
                <a:ea typeface="+mj-ea"/>
                <a:cs typeface="Arial" pitchFamily="34" charset="0"/>
              </a:defRPr>
            </a:lvl3pPr>
            <a:lvl4pPr>
              <a:defRPr sz="3200">
                <a:latin typeface="微软雅黑" pitchFamily="34" charset="-122"/>
                <a:ea typeface="微软雅黑" pitchFamily="34" charset="-122"/>
              </a:defRPr>
            </a:lvl4pPr>
            <a:lvl5pPr>
              <a:defRPr sz="32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  <a:endParaRPr lang="zh-CN" altLang="en-US" dirty="0" smtClean="0"/>
          </a:p>
        </p:txBody>
      </p:sp>
      <p:sp>
        <p:nvSpPr>
          <p:cNvPr id="27" name="标题 26"/>
          <p:cNvSpPr>
            <a:spLocks noGrp="1"/>
          </p:cNvSpPr>
          <p:nvPr>
            <p:ph type="title"/>
          </p:nvPr>
        </p:nvSpPr>
        <p:spPr>
          <a:xfrm>
            <a:off x="611560" y="1245889"/>
            <a:ext cx="8065224" cy="598935"/>
          </a:xfrm>
          <a:prstGeom prst="rect">
            <a:avLst/>
          </a:prstGeom>
        </p:spPr>
        <p:txBody>
          <a:bodyPr/>
          <a:lstStyle>
            <a:lvl1pPr algn="l">
              <a:defRPr sz="3600" b="0"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cxnSp>
        <p:nvCxnSpPr>
          <p:cNvPr id="32" name="直接连接符 31"/>
          <p:cNvCxnSpPr/>
          <p:nvPr userDrawn="1"/>
        </p:nvCxnSpPr>
        <p:spPr>
          <a:xfrm>
            <a:off x="630606" y="1885950"/>
            <a:ext cx="5942568" cy="0"/>
          </a:xfrm>
          <a:prstGeom prst="line">
            <a:avLst/>
          </a:prstGeom>
          <a:ln w="38100" cap="rnd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69395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文本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标题 26"/>
          <p:cNvSpPr>
            <a:spLocks noGrp="1"/>
          </p:cNvSpPr>
          <p:nvPr>
            <p:ph type="title"/>
          </p:nvPr>
        </p:nvSpPr>
        <p:spPr>
          <a:xfrm>
            <a:off x="611560" y="1245889"/>
            <a:ext cx="8064896" cy="598935"/>
          </a:xfrm>
          <a:prstGeom prst="rect">
            <a:avLst/>
          </a:prstGeom>
        </p:spPr>
        <p:txBody>
          <a:bodyPr/>
          <a:lstStyle>
            <a:lvl1pPr algn="l">
              <a:defRPr sz="3600" b="0">
                <a:latin typeface="Georgia" pitchFamily="18" charset="0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cxnSp>
        <p:nvCxnSpPr>
          <p:cNvPr id="32" name="直接连接符 31"/>
          <p:cNvCxnSpPr/>
          <p:nvPr userDrawn="1"/>
        </p:nvCxnSpPr>
        <p:spPr>
          <a:xfrm>
            <a:off x="630606" y="1885950"/>
            <a:ext cx="5942568" cy="0"/>
          </a:xfrm>
          <a:prstGeom prst="line">
            <a:avLst/>
          </a:prstGeom>
          <a:ln w="38100" cap="rnd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621318" y="1948020"/>
            <a:ext cx="8055205" cy="42484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Georgia" pitchFamily="18" charset="0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103548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椭圆 8"/>
          <p:cNvSpPr/>
          <p:nvPr userDrawn="1"/>
        </p:nvSpPr>
        <p:spPr bwMode="auto">
          <a:xfrm>
            <a:off x="543464" y="-2947"/>
            <a:ext cx="1389775" cy="1198800"/>
          </a:xfrm>
          <a:prstGeom prst="ellipse">
            <a:avLst/>
          </a:prstGeom>
          <a:solidFill>
            <a:schemeClr val="bg1"/>
          </a:solidFill>
          <a:ln w="508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4" name="矩形 13"/>
          <p:cNvSpPr/>
          <p:nvPr userDrawn="1"/>
        </p:nvSpPr>
        <p:spPr bwMode="auto">
          <a:xfrm>
            <a:off x="-19047" y="-27384"/>
            <a:ext cx="9178406" cy="864096"/>
          </a:xfrm>
          <a:prstGeom prst="rect">
            <a:avLst/>
          </a:prstGeom>
          <a:solidFill>
            <a:srgbClr val="2B75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>
              <a:schemeClr val="accent1"/>
            </a:glow>
            <a:softEdge rad="12700"/>
          </a:effectLst>
        </p:spPr>
        <p:txBody>
          <a:bodyPr vert="horz" wrap="square" lIns="91440" tIns="45720" rIns="504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9" name="矩形 18"/>
          <p:cNvSpPr/>
          <p:nvPr userDrawn="1"/>
        </p:nvSpPr>
        <p:spPr bwMode="auto">
          <a:xfrm>
            <a:off x="-19047" y="6412584"/>
            <a:ext cx="9178406" cy="472800"/>
          </a:xfrm>
          <a:prstGeom prst="rect">
            <a:avLst/>
          </a:prstGeom>
          <a:solidFill>
            <a:srgbClr val="2B75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>
              <a:schemeClr val="accent1"/>
            </a:glow>
            <a:softEdge rad="12700"/>
          </a:effectLst>
        </p:spPr>
        <p:txBody>
          <a:bodyPr vert="horz" wrap="square" lIns="91440" tIns="45720" rIns="504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姚体" pitchFamily="2" charset="-122"/>
              <a:ea typeface="方正姚体" pitchFamily="2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521" y="127295"/>
            <a:ext cx="2188295" cy="565401"/>
          </a:xfrm>
          <a:prstGeom prst="rect">
            <a:avLst/>
          </a:prstGeom>
        </p:spPr>
      </p:pic>
      <p:sp>
        <p:nvSpPr>
          <p:cNvPr id="8" name="文本框 7"/>
          <p:cNvSpPr txBox="1"/>
          <p:nvPr userDrawn="1"/>
        </p:nvSpPr>
        <p:spPr>
          <a:xfrm>
            <a:off x="3707904" y="-26913"/>
            <a:ext cx="72008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500" b="1" i="0" u="none" strike="noStrike" cap="none" spc="0" normalizeH="0" baseline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经典繁毛楷" panose="02010609000101010101" pitchFamily="49" charset="-122"/>
                <a:ea typeface="经典繁毛楷" panose="02010609000101010101" pitchFamily="49" charset="-122"/>
                <a:cs typeface="经典繁毛楷" panose="02010609000101010101" pitchFamily="49" charset="-122"/>
              </a:rPr>
              <a:t>中</a:t>
            </a: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7291693" y="-19912"/>
            <a:ext cx="73927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500" b="1" i="0" u="none" strike="noStrike" cap="none" spc="0" normalizeH="0" baseline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经典繁毛楷" panose="02010609000101010101" pitchFamily="49" charset="-122"/>
                <a:ea typeface="经典繁毛楷" panose="02010609000101010101" pitchFamily="49" charset="-122"/>
                <a:cs typeface="经典繁毛楷" panose="02010609000101010101" pitchFamily="49" charset="-122"/>
              </a:rPr>
              <a:t>战</a:t>
            </a: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6135022" y="-27384"/>
            <a:ext cx="68884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500" b="1" i="0" u="none" strike="noStrike" cap="none" spc="0" normalizeH="0" baseline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经典繁毛楷" panose="02010609000101010101" pitchFamily="49" charset="-122"/>
                <a:ea typeface="经典繁毛楷" panose="02010609000101010101" pitchFamily="49" charset="-122"/>
                <a:cs typeface="经典繁毛楷" panose="02010609000101010101" pitchFamily="49" charset="-122"/>
              </a:rPr>
              <a:t>育</a:t>
            </a:r>
          </a:p>
        </p:txBody>
      </p:sp>
      <p:sp>
        <p:nvSpPr>
          <p:cNvPr id="13" name="文本框 12"/>
          <p:cNvSpPr txBox="1"/>
          <p:nvPr userDrawn="1"/>
        </p:nvSpPr>
        <p:spPr>
          <a:xfrm>
            <a:off x="5567619" y="-18758"/>
            <a:ext cx="72008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500" b="1" i="0" u="none" strike="noStrike" cap="none" spc="0" normalizeH="0" baseline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经典繁毛楷" panose="02010609000101010101" pitchFamily="49" charset="-122"/>
                <a:ea typeface="经典繁毛楷" panose="02010609000101010101" pitchFamily="49" charset="-122"/>
                <a:cs typeface="经典繁毛楷" panose="02010609000101010101" pitchFamily="49" charset="-122"/>
              </a:rPr>
              <a:t>教</a:t>
            </a:r>
          </a:p>
        </p:txBody>
      </p:sp>
      <p:sp>
        <p:nvSpPr>
          <p:cNvPr id="15" name="文本框 14"/>
          <p:cNvSpPr txBox="1"/>
          <p:nvPr userDrawn="1"/>
        </p:nvSpPr>
        <p:spPr>
          <a:xfrm>
            <a:off x="4275307" y="-2947"/>
            <a:ext cx="84732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500" b="1" i="0" u="none" strike="noStrike" cap="none" spc="0" normalizeH="0" baseline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经典繁毛楷" panose="02010609000101010101" pitchFamily="49" charset="-122"/>
                <a:ea typeface="经典繁毛楷" panose="02010609000101010101" pitchFamily="49" charset="-122"/>
                <a:cs typeface="经典繁毛楷" panose="02010609000101010101" pitchFamily="49" charset="-122"/>
              </a:rPr>
              <a:t>国</a:t>
            </a:r>
          </a:p>
        </p:txBody>
      </p:sp>
      <p:sp>
        <p:nvSpPr>
          <p:cNvPr id="16" name="文本框 15"/>
          <p:cNvSpPr txBox="1"/>
          <p:nvPr userDrawn="1"/>
        </p:nvSpPr>
        <p:spPr>
          <a:xfrm>
            <a:off x="4898035" y="8626"/>
            <a:ext cx="76693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500" b="1" i="0" u="none" strike="noStrike" cap="none" spc="0" normalizeH="0" baseline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经典繁毛楷" panose="02010609000101010101" pitchFamily="49" charset="-122"/>
                <a:ea typeface="经典繁毛楷" panose="02010609000101010101" pitchFamily="49" charset="-122"/>
                <a:cs typeface="经典繁毛楷" panose="02010609000101010101" pitchFamily="49" charset="-122"/>
              </a:rPr>
              <a:t>IT</a:t>
            </a:r>
            <a:endParaRPr kumimoji="0" lang="zh-CN" altLang="en-US" sz="4500" b="1" i="0" u="none" strike="noStrike" cap="none" spc="0" normalizeH="0" baseline="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经典繁毛楷" panose="02010609000101010101" pitchFamily="49" charset="-122"/>
              <a:ea typeface="经典繁毛楷" panose="02010609000101010101" pitchFamily="49" charset="-122"/>
              <a:cs typeface="经典繁毛楷" panose="02010609000101010101" pitchFamily="49" charset="-122"/>
            </a:endParaRPr>
          </a:p>
        </p:txBody>
      </p:sp>
      <p:sp>
        <p:nvSpPr>
          <p:cNvPr id="17" name="文本框 16"/>
          <p:cNvSpPr txBox="1"/>
          <p:nvPr userDrawn="1"/>
        </p:nvSpPr>
        <p:spPr>
          <a:xfrm>
            <a:off x="7987834" y="-10132"/>
            <a:ext cx="89648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500" b="1" i="0" u="none" strike="noStrike" cap="none" spc="0" normalizeH="0" baseline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经典繁毛楷" panose="02010609000101010101" pitchFamily="49" charset="-122"/>
                <a:ea typeface="经典繁毛楷" panose="02010609000101010101" pitchFamily="49" charset="-122"/>
                <a:cs typeface="经典繁毛楷" panose="02010609000101010101" pitchFamily="49" charset="-122"/>
              </a:rPr>
              <a:t>派</a:t>
            </a:r>
          </a:p>
        </p:txBody>
      </p:sp>
      <p:sp>
        <p:nvSpPr>
          <p:cNvPr id="18" name="文本框 17"/>
          <p:cNvSpPr txBox="1"/>
          <p:nvPr userDrawn="1"/>
        </p:nvSpPr>
        <p:spPr>
          <a:xfrm>
            <a:off x="6671859" y="-15022"/>
            <a:ext cx="81608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500" b="1" i="0" u="none" strike="noStrike" cap="none" spc="0" normalizeH="0" baseline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经典繁毛楷" panose="02010609000101010101" pitchFamily="49" charset="-122"/>
                <a:ea typeface="经典繁毛楷" panose="02010609000101010101" pitchFamily="49" charset="-122"/>
                <a:cs typeface="经典繁毛楷" panose="02010609000101010101" pitchFamily="49" charset="-122"/>
              </a:rPr>
              <a:t>实</a:t>
            </a:r>
          </a:p>
        </p:txBody>
      </p:sp>
      <p:pic>
        <p:nvPicPr>
          <p:cNvPr id="20" name="Picture 2"/>
          <p:cNvPicPr>
            <a:picLocks noChangeAspect="1" noChangeArrowheads="1"/>
          </p:cNvPicPr>
          <p:nvPr userDrawn="1"/>
        </p:nvPicPr>
        <p:blipFill rotWithShape="1">
          <a:blip r:embed="rId6"/>
          <a:srcRect l="44986"/>
          <a:stretch/>
        </p:blipFill>
        <p:spPr bwMode="auto">
          <a:xfrm>
            <a:off x="6656388" y="6423025"/>
            <a:ext cx="2487612" cy="449263"/>
          </a:xfrm>
          <a:prstGeom prst="rect">
            <a:avLst/>
          </a:prstGeom>
          <a:noFill/>
          <a:ln w="3175" cap="flat" cmpd="sng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229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mtClean="0"/>
              <a:t>Apache Pig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徐培成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47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smtClean="0"/>
              <a:t>命令</a:t>
            </a:r>
            <a:r>
              <a:rPr lang="en-US" altLang="zh-CN" sz="2800"/>
              <a:t/>
            </a:r>
            <a:br>
              <a:rPr lang="en-US" altLang="zh-CN" sz="2800"/>
            </a:br>
            <a:r>
              <a:rPr lang="en-US" altLang="zh-CN" sz="2400" smtClean="0"/>
              <a:t>$&gt;pig				 //</a:t>
            </a:r>
            <a:r>
              <a:rPr lang="zh-CN" altLang="en-US" sz="2400" smtClean="0"/>
              <a:t>进入</a:t>
            </a:r>
            <a:r>
              <a:rPr lang="en-US" altLang="zh-CN" sz="2400" smtClean="0"/>
              <a:t>shell</a:t>
            </a:r>
            <a:br>
              <a:rPr lang="en-US" altLang="zh-CN" sz="2400" smtClean="0"/>
            </a:br>
            <a:r>
              <a:rPr lang="en-US" altLang="zh-CN" sz="2400" smtClean="0"/>
              <a:t>$grant&gt;rec  = LOAD 'URL'	 //</a:t>
            </a:r>
            <a:r>
              <a:rPr lang="zh-CN" altLang="en-US" sz="2400" smtClean="0"/>
              <a:t>加载文件</a:t>
            </a:r>
            <a:r>
              <a:rPr lang="en-US" altLang="zh-CN" sz="2400" smtClean="0"/>
              <a:t/>
            </a:r>
            <a:br>
              <a:rPr lang="en-US" altLang="zh-CN" sz="2400" smtClean="0"/>
            </a:br>
            <a:r>
              <a:rPr lang="en-US" altLang="zh-CN" sz="2400" smtClean="0"/>
              <a:t>             as (x:chararry,y:int,...);	 //as</a:t>
            </a:r>
            <a:r>
              <a:rPr lang="zh-CN" altLang="en-US" sz="2400" smtClean="0"/>
              <a:t>可省略</a:t>
            </a:r>
            <a:r>
              <a:rPr lang="en-US" altLang="zh-CN" sz="2400" smtClean="0"/>
              <a:t>,tab</a:t>
            </a:r>
            <a:r>
              <a:rPr lang="zh-CN" altLang="en-US" sz="2400" smtClean="0"/>
              <a:t>分割</a:t>
            </a:r>
            <a:r>
              <a:rPr lang="en-US" altLang="zh-CN" sz="2400" smtClean="0"/>
              <a:t/>
            </a:r>
            <a:br>
              <a:rPr lang="en-US" altLang="zh-CN" sz="2400" smtClean="0"/>
            </a:br>
            <a:r>
              <a:rPr lang="en-US" altLang="zh-CN" sz="2400" smtClean="0"/>
              <a:t>$grant&gt;DUMP rec;		 //</a:t>
            </a:r>
            <a:r>
              <a:rPr lang="zh-CN" altLang="en-US" sz="2400" smtClean="0"/>
              <a:t>输出</a:t>
            </a:r>
            <a:r>
              <a:rPr lang="en-US" altLang="zh-CN" sz="2400" smtClean="0"/>
              <a:t>records</a:t>
            </a:r>
            <a:r>
              <a:rPr lang="zh-CN" altLang="en-US" sz="2400" smtClean="0"/>
              <a:t>集合</a:t>
            </a:r>
            <a:r>
              <a:rPr lang="en-US" altLang="zh-CN" sz="2400" smtClean="0"/>
              <a:t/>
            </a:r>
            <a:br>
              <a:rPr lang="en-US" altLang="zh-CN" sz="2400" smtClean="0"/>
            </a:br>
            <a:r>
              <a:rPr lang="en-US" altLang="zh-CN" sz="2400" smtClean="0"/>
              <a:t>(1950,0,1)</a:t>
            </a:r>
            <a:br>
              <a:rPr lang="en-US" altLang="zh-CN" sz="2400" smtClean="0"/>
            </a:br>
            <a:r>
              <a:rPr lang="en-US" altLang="zh-CN" sz="2400" smtClean="0"/>
              <a:t>(</a:t>
            </a:r>
            <a:r>
              <a:rPr lang="en-US" altLang="zh-CN" sz="2400"/>
              <a:t>1950,22,1</a:t>
            </a:r>
            <a:r>
              <a:rPr lang="en-US" altLang="zh-CN" sz="2400" smtClean="0"/>
              <a:t>)</a:t>
            </a:r>
            <a:br>
              <a:rPr lang="en-US" altLang="zh-CN" sz="2400" smtClean="0"/>
            </a:br>
            <a:r>
              <a:rPr lang="en-US" altLang="zh-CN" sz="2400" smtClean="0"/>
              <a:t/>
            </a:r>
            <a:br>
              <a:rPr lang="en-US" altLang="zh-CN" sz="2400" smtClean="0"/>
            </a:br>
            <a:r>
              <a:rPr lang="en-US" altLang="zh-CN" sz="2400" smtClean="0"/>
              <a:t>$grant&gt;DESCRIBE rec;		 //</a:t>
            </a:r>
            <a:r>
              <a:rPr lang="zh-CN" altLang="en-US" sz="2400" smtClean="0"/>
              <a:t>输出元组信息</a:t>
            </a:r>
            <a:r>
              <a:rPr lang="en-US" altLang="zh-CN" sz="2400"/>
              <a:t/>
            </a:r>
            <a:br>
              <a:rPr lang="en-US" altLang="zh-CN" sz="2400"/>
            </a:br>
            <a:r>
              <a:rPr lang="en-US" altLang="zh-CN" sz="2400"/>
              <a:t>records: {year: chararray,temperature: int,quality: int}</a:t>
            </a:r>
            <a:br>
              <a:rPr lang="en-US" altLang="zh-CN" sz="2400"/>
            </a:br>
            <a:endParaRPr lang="en-US" altLang="zh-CN" sz="280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Pig</a:t>
            </a:r>
            <a:r>
              <a:rPr lang="zh-CN" altLang="en-US" dirty="0" smtClean="0"/>
              <a:t>体验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670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smtClean="0"/>
              <a:t>命令</a:t>
            </a:r>
            <a:r>
              <a:rPr lang="en-US" altLang="zh-CN" sz="2400"/>
              <a:t/>
            </a:r>
            <a:br>
              <a:rPr lang="en-US" altLang="zh-CN" sz="2400"/>
            </a:br>
            <a:r>
              <a:rPr lang="en-US" altLang="zh-CN" sz="2400" smtClean="0"/>
              <a:t>$grunt&gt;rec2=FILTER rec </a:t>
            </a:r>
            <a:br>
              <a:rPr lang="en-US" altLang="zh-CN" sz="2400" smtClean="0"/>
            </a:br>
            <a:r>
              <a:rPr lang="en-US" altLang="zh-CN" sz="2400" smtClean="0"/>
              <a:t>                      BY x!=n AND </a:t>
            </a:r>
            <a:br>
              <a:rPr lang="en-US" altLang="zh-CN" sz="2400" smtClean="0"/>
            </a:br>
            <a:r>
              <a:rPr lang="en-US" altLang="zh-CN" sz="2400" smtClean="0"/>
              <a:t>                            x in (a,b,c);  	 	//</a:t>
            </a:r>
            <a:r>
              <a:rPr lang="zh-CN" altLang="en-US" sz="2400" smtClean="0"/>
              <a:t>按照范围过滤</a:t>
            </a:r>
            <a:r>
              <a:rPr lang="en-US" altLang="zh-CN" sz="2400" smtClean="0"/>
              <a:t/>
            </a:r>
            <a:br>
              <a:rPr lang="en-US" altLang="zh-CN" sz="2400" smtClean="0"/>
            </a:br>
            <a:r>
              <a:rPr lang="en-US" altLang="zh-CN" sz="2400" smtClean="0"/>
              <a:t/>
            </a:r>
            <a:br>
              <a:rPr lang="en-US" altLang="zh-CN" sz="2400" smtClean="0"/>
            </a:br>
            <a:r>
              <a:rPr lang="en-US" altLang="zh-CN" sz="2400" smtClean="0"/>
              <a:t>$grunt&gt;rec3=GROUP rec2 BY temp	//</a:t>
            </a:r>
            <a:r>
              <a:rPr lang="zh-CN" altLang="en-US" sz="2400" smtClean="0"/>
              <a:t>分组集合</a:t>
            </a:r>
            <a:r>
              <a:rPr lang="en-US" altLang="zh-CN" sz="2400" smtClean="0"/>
              <a:t/>
            </a:r>
            <a:br>
              <a:rPr lang="en-US" altLang="zh-CN" sz="2400" smtClean="0"/>
            </a:br>
            <a:r>
              <a:rPr lang="en-US" altLang="zh-CN" sz="2400"/>
              <a:t>(1949,{(1949,78,1),(1949,111,1</a:t>
            </a:r>
            <a:r>
              <a:rPr lang="en-US" altLang="zh-CN" sz="2400" smtClean="0"/>
              <a:t>)})</a:t>
            </a:r>
            <a:br>
              <a:rPr lang="en-US" altLang="zh-CN" sz="2400" smtClean="0"/>
            </a:br>
            <a:r>
              <a:rPr lang="en-US" altLang="zh-CN" sz="2400" smtClean="0"/>
              <a:t>(</a:t>
            </a:r>
            <a:r>
              <a:rPr lang="en-US" altLang="zh-CN" sz="2400"/>
              <a:t>1950,{(1950,-11,1),(1950,22,1),(1950,0,1)})</a:t>
            </a:r>
            <a:r>
              <a:rPr lang="en-US" altLang="zh-CN" sz="2400" smtClean="0"/>
              <a:t/>
            </a:r>
            <a:br>
              <a:rPr lang="en-US" altLang="zh-CN" sz="2400" smtClean="0"/>
            </a:br>
            <a:endParaRPr lang="en-US" altLang="zh-CN" sz="280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Pig</a:t>
            </a:r>
            <a:r>
              <a:rPr lang="zh-CN" altLang="en-US" dirty="0" smtClean="0"/>
              <a:t>体验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225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smtClean="0"/>
              <a:t>命令</a:t>
            </a:r>
            <a:r>
              <a:rPr lang="en-US" altLang="zh-CN" sz="2400" smtClean="0"/>
              <a:t/>
            </a:r>
            <a:br>
              <a:rPr lang="en-US" altLang="zh-CN" sz="2400" smtClean="0"/>
            </a:br>
            <a:r>
              <a:rPr lang="en-US" altLang="zh-CN" sz="2400" smtClean="0"/>
              <a:t>$grunt&gt;DESCRIBE rec3		//</a:t>
            </a:r>
            <a:r>
              <a:rPr lang="zh-CN" altLang="en-US" sz="2400" smtClean="0"/>
              <a:t>描述分组集合</a:t>
            </a:r>
            <a:r>
              <a:rPr lang="en-US" altLang="zh-CN" sz="2400"/>
              <a:t/>
            </a:r>
            <a:br>
              <a:rPr lang="en-US" altLang="zh-CN" sz="2400"/>
            </a:br>
            <a:r>
              <a:rPr lang="en-US" altLang="zh-CN" sz="2400"/>
              <a:t>grouped_records: </a:t>
            </a:r>
            <a:r>
              <a:rPr lang="en-US" altLang="zh-CN" sz="2400" b="1">
                <a:solidFill>
                  <a:srgbClr val="FF0000"/>
                </a:solidFill>
              </a:rPr>
              <a:t>{</a:t>
            </a:r>
            <a:r>
              <a:rPr lang="en-US" altLang="zh-CN" sz="2400"/>
              <a:t>group: chararray,filtered_records: </a:t>
            </a:r>
            <a:r>
              <a:rPr lang="en-US" altLang="zh-CN" sz="2400" b="1">
                <a:solidFill>
                  <a:srgbClr val="FF0000"/>
                </a:solidFill>
              </a:rPr>
              <a:t>{</a:t>
            </a:r>
            <a:r>
              <a:rPr lang="en-US" altLang="zh-CN" sz="2400"/>
              <a:t>year: </a:t>
            </a:r>
            <a:r>
              <a:rPr lang="en-US" altLang="zh-CN" sz="2400" smtClean="0"/>
              <a:t>chararray,temperature</a:t>
            </a:r>
            <a:r>
              <a:rPr lang="en-US" altLang="zh-CN" sz="2400"/>
              <a:t>: int,quality: int</a:t>
            </a:r>
            <a:r>
              <a:rPr lang="en-US" altLang="zh-CN" sz="2400" b="1" smtClean="0">
                <a:solidFill>
                  <a:srgbClr val="FF0000"/>
                </a:solidFill>
              </a:rPr>
              <a:t>}}</a:t>
            </a:r>
            <a:br>
              <a:rPr lang="en-US" altLang="zh-CN" sz="2400" b="1" smtClean="0">
                <a:solidFill>
                  <a:srgbClr val="FF0000"/>
                </a:solidFill>
              </a:rPr>
            </a:br>
            <a:r>
              <a:rPr lang="en-US" altLang="zh-CN" sz="2400" b="1" smtClean="0">
                <a:solidFill>
                  <a:srgbClr val="FF0000"/>
                </a:solidFill>
              </a:rPr>
              <a:t/>
            </a:r>
            <a:br>
              <a:rPr lang="en-US" altLang="zh-CN" sz="2400" b="1" smtClean="0">
                <a:solidFill>
                  <a:srgbClr val="FF0000"/>
                </a:solidFill>
              </a:rPr>
            </a:br>
            <a:r>
              <a:rPr lang="en-US" altLang="zh-CN" sz="2400" smtClean="0">
                <a:solidFill>
                  <a:srgbClr val="00B050"/>
                </a:solidFill>
              </a:rPr>
              <a:t>//foreach:</a:t>
            </a:r>
            <a:r>
              <a:rPr lang="zh-CN" altLang="en-US" sz="2400" smtClean="0">
                <a:solidFill>
                  <a:srgbClr val="00B050"/>
                </a:solidFill>
              </a:rPr>
              <a:t>循环集合</a:t>
            </a:r>
            <a:r>
              <a:rPr lang="en-US" altLang="zh-CN" sz="2400" smtClean="0">
                <a:solidFill>
                  <a:srgbClr val="00B050"/>
                </a:solidFill>
              </a:rPr>
              <a:t/>
            </a:r>
            <a:br>
              <a:rPr lang="en-US" altLang="zh-CN" sz="2400" smtClean="0">
                <a:solidFill>
                  <a:srgbClr val="00B050"/>
                </a:solidFill>
              </a:rPr>
            </a:br>
            <a:r>
              <a:rPr lang="en-US" altLang="zh-CN" sz="2400" smtClean="0">
                <a:solidFill>
                  <a:srgbClr val="00B050"/>
                </a:solidFill>
              </a:rPr>
              <a:t>//generate:</a:t>
            </a:r>
            <a:r>
              <a:rPr lang="zh-CN" altLang="en-US" sz="2400" smtClean="0">
                <a:solidFill>
                  <a:srgbClr val="00B050"/>
                </a:solidFill>
              </a:rPr>
              <a:t>生成新元组</a:t>
            </a:r>
            <a:r>
              <a:rPr lang="en-US" altLang="zh-CN" sz="2400" smtClean="0">
                <a:solidFill>
                  <a:srgbClr val="00B050"/>
                </a:solidFill>
              </a:rPr>
              <a:t>,</a:t>
            </a:r>
            <a:r>
              <a:rPr lang="zh-CN" altLang="en-US" sz="2400" smtClean="0">
                <a:solidFill>
                  <a:srgbClr val="00B050"/>
                </a:solidFill>
              </a:rPr>
              <a:t>后面是字段列表</a:t>
            </a:r>
            <a:r>
              <a:rPr lang="en-US" altLang="zh-CN" sz="2400" smtClean="0">
                <a:solidFill>
                  <a:srgbClr val="00B050"/>
                </a:solidFill>
              </a:rPr>
              <a:t/>
            </a:r>
            <a:br>
              <a:rPr lang="en-US" altLang="zh-CN" sz="2400" smtClean="0">
                <a:solidFill>
                  <a:srgbClr val="00B050"/>
                </a:solidFill>
              </a:rPr>
            </a:br>
            <a:r>
              <a:rPr lang="en-US" altLang="zh-CN" sz="2400" smtClean="0">
                <a:solidFill>
                  <a:srgbClr val="00B050"/>
                </a:solidFill>
              </a:rPr>
              <a:t>//max:</a:t>
            </a:r>
            <a:r>
              <a:rPr lang="zh-CN" altLang="en-US" sz="2400" smtClean="0">
                <a:solidFill>
                  <a:srgbClr val="00B050"/>
                </a:solidFill>
              </a:rPr>
              <a:t>取出最大值</a:t>
            </a:r>
            <a:r>
              <a:rPr lang="en-US" altLang="zh-CN" sz="2400" b="1" smtClean="0">
                <a:solidFill>
                  <a:srgbClr val="FF0000"/>
                </a:solidFill>
              </a:rPr>
              <a:t/>
            </a:r>
            <a:br>
              <a:rPr lang="en-US" altLang="zh-CN" sz="2400" b="1" smtClean="0">
                <a:solidFill>
                  <a:srgbClr val="FF0000"/>
                </a:solidFill>
              </a:rPr>
            </a:br>
            <a:r>
              <a:rPr lang="en-US" altLang="zh-CN" sz="2400"/>
              <a:t>$</a:t>
            </a:r>
            <a:r>
              <a:rPr lang="en-US" altLang="zh-CN" sz="2400" smtClean="0"/>
              <a:t>grunt&gt;max_temp </a:t>
            </a:r>
            <a:r>
              <a:rPr lang="en-US" altLang="zh-CN" sz="2400"/>
              <a:t>= </a:t>
            </a:r>
            <a:r>
              <a:rPr lang="en-US" altLang="zh-CN" sz="2400">
                <a:solidFill>
                  <a:srgbClr val="FF0000"/>
                </a:solidFill>
              </a:rPr>
              <a:t>FOREACH</a:t>
            </a:r>
            <a:r>
              <a:rPr lang="en-US" altLang="zh-CN" sz="2400"/>
              <a:t> grouped_records </a:t>
            </a:r>
            <a:r>
              <a:rPr lang="en-US" altLang="zh-CN" sz="2400">
                <a:solidFill>
                  <a:srgbClr val="FF0000"/>
                </a:solidFill>
              </a:rPr>
              <a:t>GENERATE</a:t>
            </a:r>
            <a:r>
              <a:rPr lang="en-US" altLang="zh-CN" sz="2400"/>
              <a:t> </a:t>
            </a:r>
            <a:r>
              <a:rPr lang="en-US" altLang="zh-CN" sz="2400" smtClean="0"/>
              <a:t>group,</a:t>
            </a:r>
            <a:r>
              <a:rPr lang="en-US" altLang="zh-CN" sz="2400" smtClean="0">
                <a:solidFill>
                  <a:srgbClr val="FF0000"/>
                </a:solidFill>
              </a:rPr>
              <a:t>MAX</a:t>
            </a:r>
            <a:r>
              <a:rPr lang="en-US" altLang="zh-CN" sz="2400" smtClean="0"/>
              <a:t>(filtered_records.temperature</a:t>
            </a:r>
            <a:r>
              <a:rPr lang="en-US" altLang="zh-CN" sz="2400"/>
              <a:t>);</a:t>
            </a:r>
            <a:br>
              <a:rPr lang="en-US" altLang="zh-CN" sz="2400"/>
            </a:br>
            <a:endParaRPr lang="en-US" altLang="zh-CN" sz="280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Pig</a:t>
            </a:r>
            <a:r>
              <a:rPr lang="zh-CN" altLang="en-US" dirty="0" smtClean="0"/>
              <a:t>体验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5377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命令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$</a:t>
            </a:r>
            <a:r>
              <a:rPr lang="en-US" altLang="zh-CN" sz="2400" dirty="0" smtClean="0"/>
              <a:t>grunt&gt;ILLUSTRATE </a:t>
            </a:r>
            <a:r>
              <a:rPr lang="en-US" altLang="zh-CN" sz="2400" dirty="0" err="1"/>
              <a:t>max_temp</a:t>
            </a:r>
            <a:r>
              <a:rPr lang="en-US" altLang="zh-CN" sz="2400" dirty="0" smtClean="0"/>
              <a:t>;//</a:t>
            </a:r>
            <a:r>
              <a:rPr lang="zh-CN" altLang="en-US" sz="2400" dirty="0" smtClean="0"/>
              <a:t>阐述集合，中间过程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endParaRPr lang="en-US" altLang="zh-CN" sz="28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Pig</a:t>
            </a:r>
            <a:r>
              <a:rPr lang="zh-CN" altLang="en-US" dirty="0" smtClean="0"/>
              <a:t>体验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291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/>
              <a:t>启动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本地模式</a:t>
            </a:r>
            <a:endParaRPr lang="en-US" altLang="zh-CN" sz="2400" dirty="0"/>
          </a:p>
          <a:p>
            <a:pPr marL="914400" lvl="2" indent="0">
              <a:buNone/>
            </a:pPr>
            <a:r>
              <a:rPr lang="en-US" altLang="zh-CN" sz="2000" dirty="0" smtClean="0"/>
              <a:t>./pig -x local</a:t>
            </a:r>
          </a:p>
          <a:p>
            <a:pPr lvl="1"/>
            <a:r>
              <a:rPr lang="en-US" altLang="zh-CN" sz="2400" dirty="0" smtClean="0"/>
              <a:t>MapReduce</a:t>
            </a:r>
            <a:r>
              <a:rPr lang="zh-CN" altLang="en-US" sz="2400" dirty="0" smtClean="0"/>
              <a:t>模式</a:t>
            </a:r>
            <a:endParaRPr lang="en-US" altLang="zh-CN" sz="2400" dirty="0" smtClean="0"/>
          </a:p>
          <a:p>
            <a:pPr marL="914400" lvl="2" indent="0">
              <a:buNone/>
            </a:pPr>
            <a:r>
              <a:rPr lang="en-US" altLang="zh-CN" sz="2000" dirty="0" smtClean="0"/>
              <a:t>./pig -x </a:t>
            </a:r>
            <a:r>
              <a:rPr lang="en-US" altLang="zh-CN" sz="2000" dirty="0" err="1" smtClean="0"/>
              <a:t>mapreduce</a:t>
            </a:r>
            <a:endParaRPr lang="en-US" altLang="zh-CN" dirty="0" smtClean="0"/>
          </a:p>
          <a:p>
            <a:r>
              <a:rPr lang="zh-CN" altLang="en-US" sz="2800" dirty="0" smtClean="0"/>
              <a:t>执行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en-US" altLang="zh-CN" sz="2000" dirty="0"/>
              <a:t>grunt&gt; customers = LOAD 'customers.txt' USING </a:t>
            </a:r>
            <a:r>
              <a:rPr lang="en-US" altLang="zh-CN" sz="2000" dirty="0" err="1"/>
              <a:t>PigStorage</a:t>
            </a:r>
            <a:r>
              <a:rPr lang="en-US" altLang="zh-CN" sz="2000" dirty="0"/>
              <a:t>(','); </a:t>
            </a:r>
            <a:endParaRPr lang="en-US" altLang="zh-CN" sz="2000" dirty="0" smtClean="0"/>
          </a:p>
          <a:p>
            <a:r>
              <a:rPr lang="zh-CN" altLang="en-US" sz="2800" dirty="0" smtClean="0"/>
              <a:t>退出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en-US" altLang="zh-CN" sz="2400" dirty="0"/>
              <a:t>‘ctrl + d</a:t>
            </a:r>
            <a:r>
              <a:rPr lang="en-US" altLang="zh-CN" sz="2400" dirty="0" smtClean="0"/>
              <a:t>’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Grunt Shell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4753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在</a:t>
            </a:r>
            <a:r>
              <a:rPr lang="en-US" altLang="zh-CN" sz="2800" dirty="0" smtClean="0"/>
              <a:t>Grunt</a:t>
            </a:r>
            <a:r>
              <a:rPr lang="zh-CN" altLang="en-US" sz="2800" dirty="0" smtClean="0"/>
              <a:t>中执行</a:t>
            </a:r>
            <a:r>
              <a:rPr lang="en-US" altLang="zh-CN" sz="2800" dirty="0" smtClean="0"/>
              <a:t>shell</a:t>
            </a:r>
            <a:r>
              <a:rPr lang="zh-CN" altLang="en-US" sz="2800" dirty="0"/>
              <a:t>命令</a:t>
            </a:r>
          </a:p>
          <a:p>
            <a:pPr marL="457200" lvl="1" indent="0">
              <a:buNone/>
            </a:pPr>
            <a:r>
              <a:rPr lang="en-US" altLang="zh-CN" sz="2400" dirty="0"/>
              <a:t>grunt&gt; </a:t>
            </a:r>
            <a:r>
              <a:rPr lang="en-US" altLang="zh-CN" sz="2400" dirty="0" err="1"/>
              <a:t>sh</a:t>
            </a:r>
            <a:r>
              <a:rPr lang="en-US" altLang="zh-CN" sz="2400" dirty="0"/>
              <a:t> shell command parameters </a:t>
            </a:r>
            <a:endParaRPr lang="en-US" altLang="zh-CN" sz="2400" dirty="0" smtClean="0"/>
          </a:p>
          <a:p>
            <a:pPr marL="457200" lvl="1" indent="0">
              <a:buNone/>
            </a:pPr>
            <a:endParaRPr lang="en-US" altLang="zh-CN" sz="2400" dirty="0"/>
          </a:p>
          <a:p>
            <a:pPr marL="457200" lvl="1" indent="0">
              <a:buNone/>
            </a:pPr>
            <a:r>
              <a:rPr lang="zh-CN" altLang="en-US" sz="2400" dirty="0" smtClean="0"/>
              <a:t>例如：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en-US" altLang="zh-CN" sz="2400" dirty="0" smtClean="0"/>
              <a:t>grunt&gt; </a:t>
            </a:r>
            <a:r>
              <a:rPr lang="en-US" altLang="zh-CN" sz="2400" dirty="0" err="1" smtClean="0"/>
              <a:t>sh</a:t>
            </a:r>
            <a:r>
              <a:rPr lang="en-US" altLang="zh-CN" sz="2400" dirty="0" smtClean="0"/>
              <a:t> ls		//  </a:t>
            </a:r>
            <a:r>
              <a:rPr lang="zh-CN" altLang="en-US" sz="2400" dirty="0" smtClean="0"/>
              <a:t>列出</a:t>
            </a:r>
            <a:r>
              <a:rPr lang="en-US" altLang="zh-CN" sz="2400" dirty="0" smtClean="0"/>
              <a:t>/pig/bin/</a:t>
            </a:r>
            <a:r>
              <a:rPr lang="zh-CN" altLang="en-US" sz="2400" dirty="0" smtClean="0"/>
              <a:t>目录下的文件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en-US" altLang="zh-CN" sz="2400" dirty="0" smtClean="0"/>
              <a:t>pig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en-US" altLang="zh-CN" sz="2400" dirty="0"/>
              <a:t>pig_1444799121955.log</a:t>
            </a:r>
          </a:p>
          <a:p>
            <a:pPr marL="457200" lvl="1" indent="0">
              <a:buNone/>
            </a:pPr>
            <a:r>
              <a:rPr lang="en-US" altLang="zh-CN" sz="2400" dirty="0"/>
              <a:t>pig.cmd</a:t>
            </a:r>
          </a:p>
          <a:p>
            <a:pPr marL="457200" lvl="1" indent="0">
              <a:buNone/>
            </a:pPr>
            <a:r>
              <a:rPr lang="en-US" altLang="zh-CN" sz="2400" dirty="0"/>
              <a:t>pig.py</a:t>
            </a:r>
            <a:endParaRPr lang="en-US" altLang="zh-CN" sz="2400" dirty="0" smtClean="0"/>
          </a:p>
          <a:p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Grunt Shell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65874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在</a:t>
            </a:r>
            <a:r>
              <a:rPr lang="en-US" altLang="zh-CN" sz="2800" dirty="0" smtClean="0"/>
              <a:t>Grunt</a:t>
            </a:r>
            <a:r>
              <a:rPr lang="zh-CN" altLang="en-US" sz="2800" dirty="0" smtClean="0"/>
              <a:t>中执行</a:t>
            </a:r>
            <a:r>
              <a:rPr lang="en-US" altLang="zh-CN" sz="2800" dirty="0" smtClean="0"/>
              <a:t>HDFS</a:t>
            </a:r>
            <a:r>
              <a:rPr lang="zh-CN" altLang="en-US" sz="2800" dirty="0" smtClean="0"/>
              <a:t>命令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en-US" altLang="zh-CN" sz="2400" dirty="0"/>
              <a:t>grunt&gt; </a:t>
            </a:r>
            <a:r>
              <a:rPr lang="en-US" altLang="zh-CN" sz="2400" dirty="0" smtClean="0"/>
              <a:t>fs File </a:t>
            </a:r>
            <a:r>
              <a:rPr lang="en-US" altLang="zh-CN" sz="2400" dirty="0"/>
              <a:t>System command </a:t>
            </a:r>
            <a:r>
              <a:rPr lang="en-US" altLang="zh-CN" sz="2400" dirty="0" smtClean="0"/>
              <a:t>parameters</a:t>
            </a:r>
          </a:p>
          <a:p>
            <a:pPr marL="457200" lvl="1" indent="0">
              <a:buNone/>
            </a:pPr>
            <a:endParaRPr lang="en-US" altLang="zh-CN" sz="2400" dirty="0"/>
          </a:p>
          <a:p>
            <a:pPr marL="457200" lvl="1" indent="0">
              <a:buNone/>
            </a:pPr>
            <a:r>
              <a:rPr lang="zh-CN" altLang="en-US" sz="2400" dirty="0" smtClean="0"/>
              <a:t>例如：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en-US" altLang="zh-CN" sz="2400" dirty="0"/>
              <a:t>grunt&gt; fs –ls </a:t>
            </a:r>
            <a:r>
              <a:rPr lang="en-US" altLang="zh-CN" sz="2400" dirty="0" smtClean="0"/>
              <a:t> 	// </a:t>
            </a:r>
            <a:r>
              <a:rPr lang="zh-CN" altLang="en-US" sz="2400" dirty="0" smtClean="0"/>
              <a:t>列出</a:t>
            </a:r>
            <a:r>
              <a:rPr lang="en-US" altLang="zh-CN" sz="2400" dirty="0" err="1" smtClean="0"/>
              <a:t>hdfs</a:t>
            </a:r>
            <a:r>
              <a:rPr lang="zh-CN" altLang="en-US" sz="2400" dirty="0" smtClean="0"/>
              <a:t>根目录的文件</a:t>
            </a:r>
            <a:endParaRPr lang="en-US" altLang="zh-CN" sz="2400" dirty="0" smtClean="0"/>
          </a:p>
          <a:p>
            <a:pPr marL="457200" lvl="1" indent="0">
              <a:buNone/>
            </a:pPr>
            <a:endParaRPr lang="en-US" altLang="zh-CN" sz="2400" dirty="0"/>
          </a:p>
          <a:p>
            <a:pPr marL="457200" lvl="1" indent="0">
              <a:buNone/>
            </a:pPr>
            <a:endParaRPr lang="en-US" altLang="zh-CN" sz="2400" dirty="0" smtClean="0"/>
          </a:p>
          <a:p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Grunt Shell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6297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/>
              <a:t>实用</a:t>
            </a:r>
            <a:r>
              <a:rPr lang="zh-CN" altLang="en-US" sz="2800" dirty="0" smtClean="0"/>
              <a:t>命令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en-US" altLang="zh-CN" sz="2400" dirty="0" smtClean="0"/>
              <a:t>clear	// </a:t>
            </a:r>
            <a:r>
              <a:rPr lang="zh-CN" altLang="en-US" sz="2400" dirty="0" smtClean="0"/>
              <a:t>清屏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en-US" altLang="zh-CN" sz="2400" dirty="0" smtClean="0"/>
              <a:t>help	// </a:t>
            </a:r>
            <a:r>
              <a:rPr lang="zh-CN" altLang="en-US" sz="2400" dirty="0" smtClean="0"/>
              <a:t>帮助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en-US" altLang="zh-CN" sz="2400" dirty="0" smtClean="0"/>
              <a:t>history	// </a:t>
            </a:r>
            <a:r>
              <a:rPr lang="zh-CN" altLang="en-US" sz="2400" dirty="0" smtClean="0"/>
              <a:t>历史执行记录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en-US" altLang="zh-CN" sz="2400" dirty="0" smtClean="0"/>
              <a:t>quit	// </a:t>
            </a:r>
            <a:r>
              <a:rPr lang="zh-CN" altLang="en-US" sz="2400" dirty="0" smtClean="0"/>
              <a:t>退出</a:t>
            </a:r>
            <a:r>
              <a:rPr lang="en-US" altLang="zh-CN" sz="2400" dirty="0" smtClean="0"/>
              <a:t>Grunt</a:t>
            </a:r>
          </a:p>
          <a:p>
            <a:pPr marL="457200" lvl="1" indent="0">
              <a:buNone/>
            </a:pPr>
            <a:r>
              <a:rPr lang="en-US" altLang="zh-CN" sz="2400" dirty="0" smtClean="0"/>
              <a:t>set		// </a:t>
            </a:r>
            <a:r>
              <a:rPr lang="zh-CN" altLang="en-US" sz="2400" dirty="0" smtClean="0"/>
              <a:t>可以设置 </a:t>
            </a:r>
            <a:r>
              <a:rPr lang="en-US" altLang="zh-CN" sz="2400" dirty="0" err="1" smtClean="0"/>
              <a:t>default_parallel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debug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			job.name</a:t>
            </a:r>
            <a:r>
              <a:rPr lang="zh-CN" altLang="en-US" sz="2400" dirty="0" smtClean="0"/>
              <a:t>、</a:t>
            </a:r>
            <a:r>
              <a:rPr lang="en-US" altLang="zh-CN" sz="2400" dirty="0" err="1" smtClean="0"/>
              <a:t>job.priority</a:t>
            </a:r>
            <a:r>
              <a:rPr lang="zh-CN" altLang="en-US" sz="2400" dirty="0" smtClean="0"/>
              <a:t>、</a:t>
            </a:r>
            <a:r>
              <a:rPr lang="en-US" altLang="zh-CN" sz="2400" dirty="0" err="1"/>
              <a:t>stream.skippath</a:t>
            </a:r>
            <a:r>
              <a:rPr lang="en-US" altLang="zh-CN" sz="2400" dirty="0"/>
              <a:t> 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en-US" altLang="zh-CN" sz="2400" dirty="0"/>
              <a:t>kill		</a:t>
            </a:r>
            <a:r>
              <a:rPr lang="en-US" altLang="zh-CN" sz="2400" dirty="0" smtClean="0"/>
              <a:t>// </a:t>
            </a:r>
            <a:r>
              <a:rPr lang="en-US" altLang="zh-CN" sz="2400" dirty="0"/>
              <a:t>grunt&gt; kill </a:t>
            </a:r>
            <a:r>
              <a:rPr lang="en-US" altLang="zh-CN" sz="2400" dirty="0" err="1" smtClean="0"/>
              <a:t>JobId</a:t>
            </a:r>
            <a:r>
              <a:rPr lang="zh-CN" altLang="en-US" sz="2400" dirty="0" smtClean="0"/>
              <a:t>，终止指定</a:t>
            </a:r>
            <a:r>
              <a:rPr lang="en-US" altLang="zh-CN" sz="2400" dirty="0" err="1" smtClean="0"/>
              <a:t>Jobid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			MapReduce</a:t>
            </a:r>
            <a:r>
              <a:rPr lang="zh-CN" altLang="en-US" sz="2400" dirty="0" smtClean="0"/>
              <a:t>任务。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en-US" altLang="zh-CN" sz="2400" dirty="0"/>
              <a:t>	</a:t>
            </a:r>
          </a:p>
          <a:p>
            <a:pPr marL="457200" lvl="1" indent="0">
              <a:buNone/>
            </a:pPr>
            <a:endParaRPr lang="en-US" altLang="zh-CN" sz="2400" dirty="0" smtClean="0"/>
          </a:p>
          <a:p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Grunt Shell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71412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/>
              <a:t>实用</a:t>
            </a:r>
            <a:r>
              <a:rPr lang="zh-CN" altLang="en-US" sz="2800" dirty="0" smtClean="0"/>
              <a:t>命令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en-US" altLang="zh-CN" sz="2400" dirty="0" smtClean="0"/>
              <a:t>exec	// </a:t>
            </a:r>
            <a:r>
              <a:rPr lang="zh-CN" altLang="en-US" sz="2400" dirty="0" smtClean="0"/>
              <a:t>在</a:t>
            </a:r>
            <a:r>
              <a:rPr lang="en-US" altLang="zh-CN" sz="2400" dirty="0" smtClean="0"/>
              <a:t>Grunt shell</a:t>
            </a:r>
            <a:r>
              <a:rPr lang="zh-CN" altLang="en-US" sz="2400" dirty="0" smtClean="0"/>
              <a:t>中执行</a:t>
            </a:r>
            <a:r>
              <a:rPr lang="en-US" altLang="zh-CN" sz="2400" dirty="0" smtClean="0"/>
              <a:t>Pig script</a:t>
            </a:r>
          </a:p>
          <a:p>
            <a:pPr marL="457200" lvl="1" indent="0">
              <a:buNone/>
            </a:pPr>
            <a:r>
              <a:rPr lang="en-US" altLang="zh-CN" sz="2200" dirty="0"/>
              <a:t>grunt&gt; exec [–</a:t>
            </a:r>
            <a:r>
              <a:rPr lang="en-US" altLang="zh-CN" sz="2200" dirty="0" err="1"/>
              <a:t>param</a:t>
            </a:r>
            <a:r>
              <a:rPr lang="en-US" altLang="zh-CN" sz="2200" dirty="0"/>
              <a:t> </a:t>
            </a:r>
            <a:r>
              <a:rPr lang="en-US" altLang="zh-CN" sz="2200" dirty="0" err="1"/>
              <a:t>param_name</a:t>
            </a:r>
            <a:r>
              <a:rPr lang="en-US" altLang="zh-CN" sz="2200" dirty="0"/>
              <a:t> = </a:t>
            </a:r>
            <a:r>
              <a:rPr lang="en-US" altLang="zh-CN" sz="2200" dirty="0" err="1"/>
              <a:t>param_value</a:t>
            </a:r>
            <a:r>
              <a:rPr lang="en-US" altLang="zh-CN" sz="2200" dirty="0"/>
              <a:t>] [–</a:t>
            </a:r>
            <a:r>
              <a:rPr lang="en-US" altLang="zh-CN" sz="2200" dirty="0" err="1"/>
              <a:t>param_file</a:t>
            </a:r>
            <a:r>
              <a:rPr lang="en-US" altLang="zh-CN" sz="2200" dirty="0"/>
              <a:t> </a:t>
            </a:r>
            <a:r>
              <a:rPr lang="en-US" altLang="zh-CN" sz="2200" dirty="0" err="1"/>
              <a:t>file_name</a:t>
            </a:r>
            <a:r>
              <a:rPr lang="en-US" altLang="zh-CN" sz="2200" dirty="0"/>
              <a:t>] [script] </a:t>
            </a:r>
            <a:endParaRPr lang="en-US" altLang="zh-CN" sz="2200" dirty="0" smtClean="0"/>
          </a:p>
          <a:p>
            <a:endParaRPr lang="en-US" altLang="zh-CN" sz="2200" dirty="0" smtClean="0"/>
          </a:p>
          <a:p>
            <a:pPr marL="457200" lvl="1" indent="0">
              <a:buNone/>
            </a:pPr>
            <a:r>
              <a:rPr lang="zh-CN" altLang="en-US" sz="2200" dirty="0" smtClean="0"/>
              <a:t>例如：</a:t>
            </a:r>
            <a:endParaRPr lang="en-US" altLang="zh-CN" sz="2200" dirty="0" smtClean="0"/>
          </a:p>
          <a:p>
            <a:pPr marL="457200" lvl="1" indent="0">
              <a:buNone/>
            </a:pPr>
            <a:r>
              <a:rPr lang="en-US" altLang="zh-CN" sz="2200" dirty="0" smtClean="0"/>
              <a:t>/</a:t>
            </a:r>
            <a:r>
              <a:rPr lang="en-US" altLang="zh-CN" sz="2200" dirty="0" err="1" smtClean="0"/>
              <a:t>pig_data</a:t>
            </a:r>
            <a:r>
              <a:rPr lang="en-US" altLang="zh-CN" sz="2200" dirty="0" smtClean="0"/>
              <a:t>/</a:t>
            </a:r>
            <a:r>
              <a:rPr lang="en-US" altLang="zh-CN" sz="2200" b="1" dirty="0" err="1"/>
              <a:t>sample_script.pig</a:t>
            </a:r>
            <a:r>
              <a:rPr lang="en-US" altLang="zh-CN" sz="2200" dirty="0"/>
              <a:t> </a:t>
            </a:r>
            <a:r>
              <a:rPr lang="en-US" altLang="zh-CN" sz="2200" dirty="0" smtClean="0"/>
              <a:t>		//</a:t>
            </a:r>
            <a:r>
              <a:rPr lang="zh-CN" altLang="en-US" sz="2200" dirty="0" smtClean="0"/>
              <a:t>脚本内容见备注</a:t>
            </a:r>
            <a:endParaRPr lang="en-US" altLang="zh-CN" sz="2200" dirty="0" smtClean="0"/>
          </a:p>
          <a:p>
            <a:pPr marL="457200" lvl="1" indent="0">
              <a:buNone/>
            </a:pPr>
            <a:r>
              <a:rPr lang="en-US" altLang="zh-CN" sz="2200" dirty="0"/>
              <a:t>grunt&gt; exec /</a:t>
            </a:r>
            <a:r>
              <a:rPr lang="en-US" altLang="zh-CN" sz="2200" b="1" dirty="0" err="1"/>
              <a:t>sample_script.pig</a:t>
            </a:r>
            <a:r>
              <a:rPr lang="en-US" altLang="zh-CN" sz="2200" b="1" dirty="0"/>
              <a:t> </a:t>
            </a:r>
            <a:endParaRPr lang="en-US" altLang="zh-CN" sz="22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Grunt Shell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86794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/>
              <a:t>实用</a:t>
            </a:r>
            <a:r>
              <a:rPr lang="zh-CN" altLang="en-US" sz="2800" dirty="0" smtClean="0"/>
              <a:t>命令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en-US" altLang="zh-CN" sz="2400" dirty="0" smtClean="0"/>
              <a:t>run		</a:t>
            </a:r>
            <a:r>
              <a:rPr lang="en-US" altLang="zh-CN" sz="2200" dirty="0" smtClean="0"/>
              <a:t>// </a:t>
            </a:r>
            <a:r>
              <a:rPr lang="zh-CN" altLang="en-US" sz="2200" dirty="0" smtClean="0"/>
              <a:t>在</a:t>
            </a:r>
            <a:r>
              <a:rPr lang="en-US" altLang="zh-CN" sz="2200" dirty="0" smtClean="0"/>
              <a:t>Grunt shell</a:t>
            </a:r>
            <a:r>
              <a:rPr lang="zh-CN" altLang="en-US" sz="2200" dirty="0" smtClean="0"/>
              <a:t>中执行</a:t>
            </a:r>
            <a:r>
              <a:rPr lang="en-US" altLang="zh-CN" sz="2200" dirty="0" smtClean="0"/>
              <a:t>Pig script</a:t>
            </a:r>
          </a:p>
          <a:p>
            <a:pPr marL="457200" lvl="1" indent="0">
              <a:buNone/>
            </a:pPr>
            <a:r>
              <a:rPr lang="en-US" altLang="zh-CN" sz="2200" dirty="0"/>
              <a:t>grunt&gt; </a:t>
            </a:r>
            <a:r>
              <a:rPr lang="en-US" altLang="zh-CN" sz="2200" dirty="0" smtClean="0"/>
              <a:t>run </a:t>
            </a:r>
            <a:r>
              <a:rPr lang="en-US" altLang="zh-CN" sz="2200" dirty="0"/>
              <a:t>[–</a:t>
            </a:r>
            <a:r>
              <a:rPr lang="en-US" altLang="zh-CN" sz="2200" dirty="0" err="1"/>
              <a:t>param</a:t>
            </a:r>
            <a:r>
              <a:rPr lang="en-US" altLang="zh-CN" sz="2200" dirty="0"/>
              <a:t> </a:t>
            </a:r>
            <a:r>
              <a:rPr lang="en-US" altLang="zh-CN" sz="2200" dirty="0" err="1"/>
              <a:t>param_name</a:t>
            </a:r>
            <a:r>
              <a:rPr lang="en-US" altLang="zh-CN" sz="2200" dirty="0"/>
              <a:t> = </a:t>
            </a:r>
            <a:r>
              <a:rPr lang="en-US" altLang="zh-CN" sz="2200" dirty="0" err="1"/>
              <a:t>param_value</a:t>
            </a:r>
            <a:r>
              <a:rPr lang="en-US" altLang="zh-CN" sz="2200" dirty="0"/>
              <a:t>] [–</a:t>
            </a:r>
            <a:r>
              <a:rPr lang="en-US" altLang="zh-CN" sz="2200" dirty="0" err="1"/>
              <a:t>param_file</a:t>
            </a:r>
            <a:r>
              <a:rPr lang="en-US" altLang="zh-CN" sz="2200" dirty="0"/>
              <a:t> </a:t>
            </a:r>
            <a:r>
              <a:rPr lang="en-US" altLang="zh-CN" sz="2200" dirty="0" err="1"/>
              <a:t>file_name</a:t>
            </a:r>
            <a:r>
              <a:rPr lang="en-US" altLang="zh-CN" sz="2200" dirty="0"/>
              <a:t>] [script] </a:t>
            </a:r>
            <a:endParaRPr lang="en-US" altLang="zh-CN" sz="2200" dirty="0" smtClean="0"/>
          </a:p>
          <a:p>
            <a:endParaRPr lang="en-US" altLang="zh-CN" sz="2200" dirty="0" smtClean="0"/>
          </a:p>
          <a:p>
            <a:pPr marL="457200" lvl="1" indent="0">
              <a:buNone/>
            </a:pPr>
            <a:r>
              <a:rPr lang="zh-CN" altLang="en-US" sz="2200" dirty="0" smtClean="0"/>
              <a:t>例如：</a:t>
            </a:r>
            <a:endParaRPr lang="en-US" altLang="zh-CN" sz="2200" dirty="0" smtClean="0"/>
          </a:p>
          <a:p>
            <a:pPr marL="457200" lvl="1" indent="0">
              <a:buNone/>
            </a:pPr>
            <a:r>
              <a:rPr lang="en-US" altLang="zh-CN" sz="2200" dirty="0" smtClean="0"/>
              <a:t>/</a:t>
            </a:r>
            <a:r>
              <a:rPr lang="en-US" altLang="zh-CN" sz="2200" dirty="0" err="1" smtClean="0"/>
              <a:t>pig_data</a:t>
            </a:r>
            <a:r>
              <a:rPr lang="en-US" altLang="zh-CN" sz="2200" dirty="0" smtClean="0"/>
              <a:t>/</a:t>
            </a:r>
            <a:r>
              <a:rPr lang="en-US" altLang="zh-CN" sz="2200" b="1" dirty="0" err="1"/>
              <a:t>sample_script.pig</a:t>
            </a:r>
            <a:r>
              <a:rPr lang="en-US" altLang="zh-CN" sz="2200" dirty="0"/>
              <a:t> </a:t>
            </a:r>
            <a:r>
              <a:rPr lang="en-US" altLang="zh-CN" sz="2200" dirty="0" smtClean="0"/>
              <a:t>		//</a:t>
            </a:r>
            <a:r>
              <a:rPr lang="zh-CN" altLang="en-US" sz="2200" dirty="0" smtClean="0"/>
              <a:t>脚本内容见备注</a:t>
            </a:r>
            <a:endParaRPr lang="en-US" altLang="zh-CN" sz="2200" dirty="0" smtClean="0"/>
          </a:p>
          <a:p>
            <a:pPr marL="457200" lvl="1" indent="0">
              <a:buNone/>
            </a:pPr>
            <a:r>
              <a:rPr lang="en-US" altLang="zh-CN" sz="2200" dirty="0"/>
              <a:t>grunt&gt; exec /</a:t>
            </a:r>
            <a:r>
              <a:rPr lang="en-US" altLang="zh-CN" sz="2200" b="1" dirty="0" err="1"/>
              <a:t>sample_script.pig</a:t>
            </a:r>
            <a:r>
              <a:rPr lang="en-US" altLang="zh-CN" sz="2200" b="1" dirty="0"/>
              <a:t> </a:t>
            </a:r>
            <a:endParaRPr lang="en-US" altLang="zh-CN" sz="2200" b="1" dirty="0" smtClean="0"/>
          </a:p>
          <a:p>
            <a:pPr marL="457200" lvl="1" indent="0">
              <a:buNone/>
            </a:pPr>
            <a:endParaRPr lang="en-US" altLang="zh-CN" sz="2200" b="1" dirty="0" smtClean="0"/>
          </a:p>
          <a:p>
            <a:pPr marL="457200" lvl="1" indent="0">
              <a:buNone/>
            </a:pPr>
            <a:r>
              <a:rPr lang="en-US" altLang="zh-CN" sz="2000" dirty="0" err="1" smtClean="0"/>
              <a:t>exec&amp;run</a:t>
            </a:r>
            <a:r>
              <a:rPr lang="zh-CN" altLang="en-US" sz="2000" dirty="0" smtClean="0"/>
              <a:t>区别：</a:t>
            </a:r>
            <a:endParaRPr lang="en-US" altLang="zh-CN" sz="2000" dirty="0" smtClean="0"/>
          </a:p>
          <a:p>
            <a:pPr marL="457200" lvl="1" indent="0">
              <a:buNone/>
            </a:pPr>
            <a:r>
              <a:rPr lang="zh-CN" altLang="en-US" sz="2000" dirty="0" smtClean="0"/>
              <a:t>使用</a:t>
            </a:r>
            <a:r>
              <a:rPr lang="en-US" altLang="zh-CN" sz="2000" dirty="0" smtClean="0"/>
              <a:t>run</a:t>
            </a:r>
            <a:r>
              <a:rPr lang="zh-CN" altLang="en-US" sz="2000" dirty="0" smtClean="0"/>
              <a:t>运行的语句，可以通过</a:t>
            </a:r>
            <a:r>
              <a:rPr lang="en-US" altLang="zh-CN" sz="2000" dirty="0" smtClean="0"/>
              <a:t>history</a:t>
            </a:r>
            <a:r>
              <a:rPr lang="zh-CN" altLang="en-US" sz="2000" dirty="0" smtClean="0"/>
              <a:t>查看到</a:t>
            </a:r>
            <a:endParaRPr lang="en-US" altLang="zh-CN" sz="2200" dirty="0"/>
          </a:p>
          <a:p>
            <a:pPr marL="457200" lvl="1" indent="0">
              <a:buNone/>
            </a:pPr>
            <a:endParaRPr lang="en-US" altLang="zh-CN" sz="22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Grunt Shell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0020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数据处理由多个</a:t>
            </a:r>
            <a:r>
              <a:rPr lang="en-US" altLang="zh-CN" sz="2800" dirty="0" smtClean="0"/>
              <a:t>MapReduce</a:t>
            </a:r>
            <a:r>
              <a:rPr lang="zh-CN" altLang="en-US" sz="2800" dirty="0" smtClean="0"/>
              <a:t>实现</a:t>
            </a:r>
            <a:endParaRPr lang="en-US" altLang="zh-CN" sz="2800" dirty="0" smtClean="0"/>
          </a:p>
          <a:p>
            <a:r>
              <a:rPr lang="en-US" altLang="zh-CN" sz="2800" dirty="0" smtClean="0"/>
              <a:t>Pig</a:t>
            </a:r>
            <a:r>
              <a:rPr lang="zh-CN" altLang="en-US" sz="2800" dirty="0" smtClean="0"/>
              <a:t>提供更多数据结构，支持嵌套和多值</a:t>
            </a:r>
            <a:endParaRPr lang="en-US" altLang="zh-CN" sz="2800" dirty="0" smtClean="0"/>
          </a:p>
          <a:p>
            <a:r>
              <a:rPr lang="en-US" altLang="zh-CN" sz="2800" dirty="0" smtClean="0"/>
              <a:t>Pig</a:t>
            </a:r>
            <a:r>
              <a:rPr lang="zh-CN" altLang="en-US" sz="2800" dirty="0" smtClean="0"/>
              <a:t>提供了变换操作，甚至</a:t>
            </a:r>
            <a:r>
              <a:rPr lang="en-US" altLang="zh-CN" sz="2800" dirty="0" smtClean="0"/>
              <a:t>join</a:t>
            </a:r>
          </a:p>
          <a:p>
            <a:pPr marL="0" indent="0">
              <a:buNone/>
            </a:pPr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Pig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954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800" dirty="0" smtClean="0"/>
              <a:t>Pig Latin</a:t>
            </a:r>
            <a:r>
              <a:rPr lang="zh-CN" altLang="en-US" sz="2800" dirty="0" smtClean="0"/>
              <a:t>是一种数据流语言，每个处理步骤都会产生一个新的数据集，或者产生一个新的关系。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zh-CN" altLang="en-US" sz="2800" dirty="0" smtClean="0"/>
              <a:t>在</a:t>
            </a:r>
            <a:r>
              <a:rPr lang="en-US" altLang="zh-CN" sz="2800" dirty="0" smtClean="0"/>
              <a:t>input = load ‘data’</a:t>
            </a:r>
            <a:r>
              <a:rPr lang="zh-CN" altLang="en-US" sz="2800" dirty="0" smtClean="0"/>
              <a:t>这句脚本中，</a:t>
            </a:r>
            <a:r>
              <a:rPr lang="en-US" altLang="zh-CN" sz="2800" dirty="0" smtClean="0"/>
              <a:t>input</a:t>
            </a:r>
            <a:r>
              <a:rPr lang="zh-CN" altLang="en-US" sz="2800" dirty="0" smtClean="0"/>
              <a:t>是加载数据集</a:t>
            </a:r>
            <a:r>
              <a:rPr lang="en-US" altLang="zh-CN" sz="2800" dirty="0" smtClean="0"/>
              <a:t>data</a:t>
            </a:r>
            <a:r>
              <a:rPr lang="zh-CN" altLang="en-US" sz="2800" dirty="0" smtClean="0"/>
              <a:t>后结果的关系名称（也就是我们通常说的别名）。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zh-CN" altLang="en-US" sz="2800" dirty="0" smtClean="0"/>
              <a:t>关系名称看起来和变量的概念相似，但是它们不是变量。关系名称是可以被重用的。</a:t>
            </a:r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Pig Latin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29257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命令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;</a:t>
            </a:r>
            <a:r>
              <a:rPr lang="zh-CN" altLang="en-US" sz="2400" dirty="0" smtClean="0"/>
              <a:t>号结尾</a:t>
            </a:r>
            <a:r>
              <a:rPr lang="en-US" altLang="zh-CN" sz="2400" dirty="0" smtClean="0"/>
              <a:t>		//</a:t>
            </a:r>
            <a:r>
              <a:rPr lang="zh-CN" altLang="en-US" sz="2400" dirty="0" smtClean="0"/>
              <a:t>有些可以不加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ls /			//</a:t>
            </a:r>
            <a:r>
              <a:rPr lang="zh-CN" altLang="en-US" sz="2400" dirty="0" smtClean="0"/>
              <a:t>列出</a:t>
            </a:r>
            <a:r>
              <a:rPr lang="en-US" altLang="zh-CN" sz="2400" dirty="0" err="1" smtClean="0"/>
              <a:t>hdfs</a:t>
            </a:r>
            <a:r>
              <a:rPr lang="zh-CN" altLang="en-US" sz="2400" dirty="0" smtClean="0"/>
              <a:t>文件系统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--			//</a:t>
            </a:r>
            <a:r>
              <a:rPr lang="zh-CN" altLang="en-US" sz="2400" dirty="0" smtClean="0"/>
              <a:t>注释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/**/			//</a:t>
            </a:r>
            <a:r>
              <a:rPr lang="zh-CN" altLang="en-US" sz="2400" dirty="0" smtClean="0"/>
              <a:t>多行注释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DUMP			//</a:t>
            </a:r>
            <a:r>
              <a:rPr lang="zh-CN" altLang="en-US" sz="2400" dirty="0" smtClean="0"/>
              <a:t>指令才触发程序执行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LOAD/STORD	//</a:t>
            </a:r>
            <a:r>
              <a:rPr lang="zh-CN" altLang="en-US" sz="2400" dirty="0" smtClean="0"/>
              <a:t>输入和输出</a:t>
            </a:r>
            <a:endParaRPr lang="en-US" altLang="zh-CN" sz="2400" dirty="0" smtClean="0"/>
          </a:p>
          <a:p>
            <a:pPr lvl="1"/>
            <a:endParaRPr lang="en-US" altLang="zh-CN" sz="24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Pig</a:t>
            </a:r>
            <a:r>
              <a:rPr lang="zh-CN" altLang="en-US" dirty="0" smtClean="0"/>
              <a:t> </a:t>
            </a:r>
            <a:r>
              <a:rPr lang="en-US" altLang="zh-CN" dirty="0" smtClean="0"/>
              <a:t>Latin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166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619723" y="1941537"/>
            <a:ext cx="8344765" cy="4367783"/>
          </a:xfrm>
        </p:spPr>
        <p:txBody>
          <a:bodyPr/>
          <a:lstStyle/>
          <a:p>
            <a:r>
              <a:rPr lang="zh-CN" altLang="en-US" sz="2800" dirty="0" smtClean="0"/>
              <a:t>脚本（</a:t>
            </a:r>
            <a:r>
              <a:rPr lang="en-US" altLang="zh-CN" sz="2800" dirty="0" err="1"/>
              <a:t>Sample_script.pig</a:t>
            </a:r>
            <a:r>
              <a:rPr lang="en-US" altLang="zh-CN" sz="2800" dirty="0"/>
              <a:t> </a:t>
            </a:r>
            <a:r>
              <a:rPr lang="zh-CN" altLang="en-US" sz="2800" dirty="0" smtClean="0"/>
              <a:t>）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en-US" altLang="zh-CN" sz="2400" dirty="0"/>
              <a:t>student = LOAD '</a:t>
            </a:r>
            <a:r>
              <a:rPr lang="en-US" altLang="zh-CN" sz="2400" dirty="0" err="1"/>
              <a:t>hdfs</a:t>
            </a:r>
            <a:r>
              <a:rPr lang="en-US" altLang="zh-CN" sz="2400" dirty="0"/>
              <a:t>://localhost:9000/</a:t>
            </a:r>
            <a:r>
              <a:rPr lang="en-US" altLang="zh-CN" sz="2400" dirty="0" err="1"/>
              <a:t>pig_data</a:t>
            </a:r>
            <a:r>
              <a:rPr lang="en-US" altLang="zh-CN" sz="2400" dirty="0"/>
              <a:t>/student.txt' USING </a:t>
            </a:r>
            <a:r>
              <a:rPr lang="en-US" altLang="zh-CN" sz="2400" dirty="0" err="1"/>
              <a:t>PigStorage</a:t>
            </a:r>
            <a:r>
              <a:rPr lang="en-US" altLang="zh-CN" sz="2400" dirty="0"/>
              <a:t>(',') as (</a:t>
            </a:r>
            <a:r>
              <a:rPr lang="en-US" altLang="zh-CN" sz="2400" dirty="0" err="1"/>
              <a:t>id:int,name:chararray,city:chararray</a:t>
            </a:r>
            <a:r>
              <a:rPr lang="en-US" altLang="zh-CN" sz="2400" dirty="0"/>
              <a:t>); Dump student; </a:t>
            </a:r>
            <a:endParaRPr lang="en-US" altLang="zh-CN" sz="2400" dirty="0" smtClean="0"/>
          </a:p>
          <a:p>
            <a:pPr marL="457200" lvl="1" indent="0">
              <a:buNone/>
            </a:pPr>
            <a:endParaRPr lang="en-US" altLang="zh-CN" sz="2400" dirty="0"/>
          </a:p>
          <a:p>
            <a:r>
              <a:rPr lang="zh-CN" altLang="en-US" sz="2800" dirty="0" smtClean="0"/>
              <a:t>执行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zh-CN" altLang="en-US" sz="2400" dirty="0" smtClean="0"/>
              <a:t>本地模式：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$ pig -x local </a:t>
            </a:r>
            <a:r>
              <a:rPr lang="en-US" altLang="zh-CN" sz="2400" b="1" dirty="0" err="1"/>
              <a:t>Sample_script.pig</a:t>
            </a:r>
            <a:r>
              <a:rPr lang="en-US" altLang="zh-CN" sz="2400" dirty="0"/>
              <a:t> 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en-US" altLang="zh-CN" sz="2400" dirty="0" err="1" smtClean="0"/>
              <a:t>mapreduce</a:t>
            </a:r>
            <a:r>
              <a:rPr lang="zh-CN" altLang="en-US" sz="2400" dirty="0" smtClean="0"/>
              <a:t>模式：</a:t>
            </a:r>
            <a:r>
              <a:rPr lang="en-US" altLang="zh-CN" sz="2400" dirty="0"/>
              <a:t> pig -x </a:t>
            </a:r>
            <a:r>
              <a:rPr lang="en-US" altLang="zh-CN" sz="2400" dirty="0" err="1"/>
              <a:t>mapreduce</a:t>
            </a:r>
            <a:r>
              <a:rPr lang="en-US" altLang="zh-CN" sz="2400" dirty="0"/>
              <a:t> </a:t>
            </a:r>
            <a:r>
              <a:rPr lang="en-US" altLang="zh-CN" sz="2400" b="1" dirty="0" err="1"/>
              <a:t>Sample_script.pig</a:t>
            </a:r>
            <a:r>
              <a:rPr lang="en-US" altLang="zh-CN" sz="2400" b="1" dirty="0"/>
              <a:t> </a:t>
            </a:r>
            <a:r>
              <a:rPr lang="en-US" altLang="zh-CN" sz="2400" dirty="0"/>
              <a:t>	</a:t>
            </a:r>
          </a:p>
          <a:p>
            <a:pPr marL="457200" lvl="1" indent="0">
              <a:buNone/>
            </a:pPr>
            <a:endParaRPr lang="en-US" altLang="zh-CN" sz="2400" dirty="0" smtClean="0"/>
          </a:p>
          <a:p>
            <a:pPr marL="457200" lvl="1" indent="0">
              <a:buNone/>
            </a:pPr>
            <a:endParaRPr lang="en-US" altLang="zh-CN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Pig Latin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30426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数据类型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/long/float/double/</a:t>
            </a:r>
            <a:r>
              <a:rPr lang="en-US" altLang="zh-CN" sz="2400" dirty="0" err="1" smtClean="0"/>
              <a:t>chararray</a:t>
            </a:r>
            <a:r>
              <a:rPr lang="en-US" altLang="zh-CN" sz="2400" dirty="0" smtClean="0"/>
              <a:t>/</a:t>
            </a:r>
            <a:r>
              <a:rPr lang="en-US" altLang="zh-CN" sz="2400" dirty="0" err="1" smtClean="0"/>
              <a:t>Bytearray</a:t>
            </a:r>
            <a:r>
              <a:rPr lang="en-US" altLang="zh-CN" sz="2400" dirty="0" smtClean="0"/>
              <a:t>/Boolean/</a:t>
            </a:r>
            <a:r>
              <a:rPr lang="en-US" altLang="zh-CN" sz="2400" dirty="0" err="1" smtClean="0"/>
              <a:t>Datetime</a:t>
            </a:r>
            <a:r>
              <a:rPr lang="en-US" altLang="zh-CN" sz="2400" dirty="0" smtClean="0"/>
              <a:t>/</a:t>
            </a:r>
            <a:r>
              <a:rPr lang="en-US" altLang="zh-CN" sz="2400" dirty="0" err="1" smtClean="0"/>
              <a:t>Biginteger</a:t>
            </a:r>
            <a:r>
              <a:rPr lang="en-US" altLang="zh-CN" sz="2400" dirty="0" smtClean="0"/>
              <a:t>/</a:t>
            </a:r>
            <a:r>
              <a:rPr lang="en-US" altLang="zh-CN" sz="2400" dirty="0" err="1" smtClean="0"/>
              <a:t>Bigdecimal</a:t>
            </a:r>
            <a:endParaRPr lang="en-US" altLang="zh-CN" sz="2400" dirty="0" smtClean="0"/>
          </a:p>
          <a:p>
            <a:pPr marL="457200" lvl="1" indent="0">
              <a:buNone/>
            </a:pPr>
            <a:endParaRPr lang="en-US" altLang="zh-CN" sz="1600" dirty="0"/>
          </a:p>
          <a:p>
            <a:pPr marL="457200" lvl="1" indent="0">
              <a:buNone/>
            </a:pPr>
            <a:r>
              <a:rPr lang="en-US" altLang="zh-CN" sz="2400" dirty="0" smtClean="0"/>
              <a:t>Tuple/Bag/Map</a:t>
            </a:r>
          </a:p>
          <a:p>
            <a:pPr marL="457200" lvl="1" indent="0">
              <a:buNone/>
            </a:pPr>
            <a:endParaRPr lang="en-US" altLang="zh-CN" sz="1200" dirty="0"/>
          </a:p>
          <a:p>
            <a:pPr marL="457200" lvl="1" indent="0">
              <a:buNone/>
            </a:pPr>
            <a:r>
              <a:rPr lang="en-US" altLang="zh-CN" sz="2400" dirty="0" smtClean="0"/>
              <a:t>NULL</a:t>
            </a:r>
            <a:r>
              <a:rPr lang="zh-CN" altLang="en-US" sz="2400" dirty="0" smtClean="0"/>
              <a:t>值：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en-US" altLang="zh-CN" sz="2000" dirty="0" smtClean="0"/>
              <a:t>Pig</a:t>
            </a:r>
            <a:r>
              <a:rPr lang="zh-CN" altLang="en-US" sz="2000" dirty="0" smtClean="0"/>
              <a:t>中有数据元素为</a:t>
            </a:r>
            <a:r>
              <a:rPr lang="en-US" altLang="zh-CN" sz="2000" dirty="0" smtClean="0"/>
              <a:t>null</a:t>
            </a:r>
            <a:r>
              <a:rPr lang="zh-CN" altLang="en-US" sz="2000" dirty="0" smtClean="0"/>
              <a:t>的概念。任何数据类型的数据都可以为</a:t>
            </a:r>
            <a:r>
              <a:rPr lang="en-US" altLang="zh-CN" sz="2000" dirty="0" smtClean="0"/>
              <a:t>null</a:t>
            </a:r>
            <a:r>
              <a:rPr lang="zh-CN" altLang="en-US" sz="2000" dirty="0" smtClean="0"/>
              <a:t>。</a:t>
            </a:r>
            <a:r>
              <a:rPr lang="en-US" altLang="zh-CN" sz="2000" dirty="0" smtClean="0"/>
              <a:t>Pig</a:t>
            </a:r>
            <a:r>
              <a:rPr lang="zh-CN" altLang="en-US" sz="2000" dirty="0" smtClean="0"/>
              <a:t>中</a:t>
            </a:r>
            <a:r>
              <a:rPr lang="en-US" altLang="zh-CN" sz="2000" dirty="0" smtClean="0"/>
              <a:t>null</a:t>
            </a:r>
            <a:r>
              <a:rPr lang="zh-CN" altLang="en-US" sz="2000" dirty="0" smtClean="0"/>
              <a:t>的概念与</a:t>
            </a:r>
            <a:r>
              <a:rPr lang="en-US" altLang="zh-CN" sz="2000" dirty="0" smtClean="0"/>
              <a:t>SQL</a:t>
            </a:r>
            <a:r>
              <a:rPr lang="zh-CN" altLang="en-US" sz="2000" dirty="0" smtClean="0"/>
              <a:t>中所说的</a:t>
            </a:r>
            <a:r>
              <a:rPr lang="en-US" altLang="zh-CN" sz="2000" dirty="0" smtClean="0"/>
              <a:t>null</a:t>
            </a:r>
            <a:r>
              <a:rPr lang="zh-CN" altLang="en-US" sz="2000" dirty="0" smtClean="0"/>
              <a:t>的概念是一样的，而与</a:t>
            </a:r>
            <a:r>
              <a:rPr lang="en-US" altLang="zh-CN" sz="2000" dirty="0" smtClean="0"/>
              <a:t>C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java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Python</a:t>
            </a:r>
            <a:r>
              <a:rPr lang="zh-CN" altLang="en-US" sz="2000" dirty="0" smtClean="0"/>
              <a:t>等语言中</a:t>
            </a:r>
            <a:r>
              <a:rPr lang="en-US" altLang="zh-CN" sz="2000" dirty="0" smtClean="0"/>
              <a:t>null </a:t>
            </a:r>
            <a:r>
              <a:rPr lang="zh-CN" altLang="en-US" sz="2000" dirty="0" smtClean="0"/>
              <a:t>的概念完全不同。</a:t>
            </a:r>
            <a:endParaRPr lang="en-US" altLang="zh-CN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Pig Latin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43383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运算符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+</a:t>
            </a:r>
            <a:r>
              <a:rPr lang="zh-CN" altLang="en-US" dirty="0" smtClean="0"/>
              <a:t>、</a:t>
            </a:r>
            <a:r>
              <a:rPr lang="en-US" altLang="zh-CN" dirty="0" smtClean="0"/>
              <a:t>-</a:t>
            </a:r>
            <a:r>
              <a:rPr lang="zh-CN" altLang="en-US" dirty="0" smtClean="0"/>
              <a:t>、*、</a:t>
            </a:r>
            <a:r>
              <a:rPr lang="en-US" altLang="zh-CN" dirty="0" smtClean="0"/>
              <a:t>/</a:t>
            </a:r>
            <a:r>
              <a:rPr lang="zh-CN" altLang="en-US" dirty="0" smtClean="0"/>
              <a:t>、</a:t>
            </a:r>
            <a:r>
              <a:rPr lang="en-US" altLang="zh-CN" dirty="0" smtClean="0"/>
              <a:t>%</a:t>
            </a:r>
            <a:r>
              <a:rPr lang="zh-CN" altLang="en-US" dirty="0" smtClean="0"/>
              <a:t>、</a:t>
            </a:r>
            <a:r>
              <a:rPr lang="en-US" altLang="zh-CN" dirty="0"/>
              <a:t>? : 	</a:t>
            </a:r>
            <a:r>
              <a:rPr lang="zh-CN" altLang="en-US" dirty="0" smtClean="0"/>
              <a:t>、</a:t>
            </a:r>
            <a:r>
              <a:rPr lang="en-US" altLang="zh-CN" dirty="0"/>
              <a:t>CASE WHEN THEN ELSE END 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smtClean="0"/>
              <a:t>==</a:t>
            </a:r>
            <a:r>
              <a:rPr lang="zh-CN" altLang="en-US" dirty="0" smtClean="0"/>
              <a:t>、</a:t>
            </a:r>
            <a:r>
              <a:rPr lang="en-US" altLang="zh-CN" dirty="0" smtClean="0"/>
              <a:t>!=</a:t>
            </a:r>
            <a:r>
              <a:rPr lang="zh-CN" altLang="en-US" dirty="0" smtClean="0"/>
              <a:t>、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、</a:t>
            </a:r>
            <a:r>
              <a:rPr lang="en-US" altLang="zh-CN" dirty="0" smtClean="0"/>
              <a:t>&lt;</a:t>
            </a:r>
            <a:r>
              <a:rPr lang="zh-CN" altLang="en-US" dirty="0" smtClean="0"/>
              <a:t>、</a:t>
            </a:r>
            <a:r>
              <a:rPr lang="en-US" altLang="zh-CN" dirty="0" smtClean="0"/>
              <a:t>&gt;=</a:t>
            </a:r>
            <a:r>
              <a:rPr lang="zh-CN" altLang="en-US" dirty="0" smtClean="0"/>
              <a:t>、</a:t>
            </a:r>
            <a:r>
              <a:rPr lang="en-US" altLang="zh-CN" dirty="0" smtClean="0"/>
              <a:t>&lt;=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matches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smtClean="0"/>
              <a:t>()</a:t>
            </a:r>
            <a:r>
              <a:rPr lang="zh-CN" altLang="en-US" dirty="0" smtClean="0"/>
              <a:t>、</a:t>
            </a:r>
            <a:r>
              <a:rPr lang="en-US" altLang="zh-CN" dirty="0" smtClean="0"/>
              <a:t>{}</a:t>
            </a:r>
            <a:r>
              <a:rPr lang="zh-CN" altLang="en-US" dirty="0" smtClean="0"/>
              <a:t>、</a:t>
            </a:r>
            <a:r>
              <a:rPr lang="en-US" altLang="zh-CN" dirty="0" smtClean="0"/>
              <a:t>[]</a:t>
            </a:r>
          </a:p>
          <a:p>
            <a:pPr marL="457200" lvl="1" indent="0">
              <a:buNone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Pig Latin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82085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关系运算</a:t>
            </a:r>
            <a:endParaRPr lang="en-US" altLang="zh-CN" dirty="0" smtClean="0"/>
          </a:p>
          <a:p>
            <a:pPr lvl="1"/>
            <a:r>
              <a:rPr lang="en-US" altLang="zh-CN" sz="2200" dirty="0" err="1" smtClean="0"/>
              <a:t>Loading&amp;Storing:LOAD</a:t>
            </a:r>
            <a:r>
              <a:rPr lang="en-US" altLang="zh-CN" sz="2200" dirty="0" smtClean="0"/>
              <a:t>/STORE</a:t>
            </a:r>
            <a:endParaRPr lang="en-US" altLang="zh-CN" sz="2200" dirty="0"/>
          </a:p>
          <a:p>
            <a:pPr lvl="1"/>
            <a:r>
              <a:rPr lang="en-US" altLang="zh-CN" sz="2200" dirty="0" err="1"/>
              <a:t>Filtering:FILTER</a:t>
            </a:r>
            <a:r>
              <a:rPr lang="en-US" altLang="zh-CN" sz="2200" dirty="0"/>
              <a:t>/DISTINCT/FOREACH… GENERATE:/STREAM</a:t>
            </a:r>
          </a:p>
          <a:p>
            <a:pPr lvl="1"/>
            <a:r>
              <a:rPr lang="en-US" altLang="zh-CN" sz="2200" dirty="0"/>
              <a:t>Grouping/</a:t>
            </a:r>
            <a:r>
              <a:rPr lang="en-US" altLang="zh-CN" sz="2200" dirty="0" err="1"/>
              <a:t>Joining:JOIN</a:t>
            </a:r>
            <a:r>
              <a:rPr lang="en-US" altLang="zh-CN" sz="2200" dirty="0"/>
              <a:t>/COGROUP/GROUP/CROSS</a:t>
            </a:r>
          </a:p>
          <a:p>
            <a:pPr lvl="1"/>
            <a:r>
              <a:rPr lang="en-US" altLang="zh-CN" sz="2200" dirty="0" err="1"/>
              <a:t>Sorting:ORDER</a:t>
            </a:r>
            <a:r>
              <a:rPr lang="en-US" altLang="zh-CN" sz="2200" dirty="0"/>
              <a:t>/LIMIT</a:t>
            </a:r>
          </a:p>
          <a:p>
            <a:pPr lvl="1"/>
            <a:r>
              <a:rPr lang="en-US" altLang="zh-CN" sz="2200" dirty="0" err="1"/>
              <a:t>Combining&amp;Splitting:UNION</a:t>
            </a:r>
            <a:r>
              <a:rPr lang="en-US" altLang="zh-CN" sz="2200" dirty="0"/>
              <a:t>/SPLIT</a:t>
            </a:r>
          </a:p>
          <a:p>
            <a:pPr lvl="1"/>
            <a:r>
              <a:rPr lang="en-US" altLang="zh-CN" sz="2200" dirty="0" err="1"/>
              <a:t>Diagnostic:DUMP</a:t>
            </a:r>
            <a:r>
              <a:rPr lang="en-US" altLang="zh-CN" sz="2200" dirty="0"/>
              <a:t>/DESCRIBE/EXPLAIN/ILLUSTRATE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Pig Latin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32389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800" dirty="0" smtClean="0"/>
              <a:t>Load</a:t>
            </a:r>
          </a:p>
          <a:p>
            <a:pPr marL="457200" lvl="1" indent="0">
              <a:buNone/>
            </a:pPr>
            <a:r>
              <a:rPr lang="en-US" altLang="zh-CN" sz="2400" dirty="0" err="1"/>
              <a:t>Relation_name</a:t>
            </a:r>
            <a:r>
              <a:rPr lang="en-US" altLang="zh-CN" sz="2400" dirty="0"/>
              <a:t> = LOAD 'Input file path' USING function as schema; 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en-US" altLang="zh-CN" sz="2200" dirty="0" smtClean="0"/>
              <a:t>function</a:t>
            </a:r>
            <a:r>
              <a:rPr lang="zh-CN" altLang="en-US" sz="2200" dirty="0" smtClean="0"/>
              <a:t>：</a:t>
            </a:r>
            <a:r>
              <a:rPr lang="en-US" altLang="zh-CN" sz="2200" dirty="0" err="1"/>
              <a:t>BinStorage</a:t>
            </a:r>
            <a:r>
              <a:rPr lang="en-US" altLang="zh-CN" sz="2200" dirty="0"/>
              <a:t>, </a:t>
            </a:r>
            <a:r>
              <a:rPr lang="en-US" altLang="zh-CN" sz="2200" dirty="0" err="1"/>
              <a:t>JsonLoader</a:t>
            </a:r>
            <a:r>
              <a:rPr lang="en-US" altLang="zh-CN" sz="2200" dirty="0"/>
              <a:t>, </a:t>
            </a:r>
            <a:r>
              <a:rPr lang="en-US" altLang="zh-CN" sz="2200" dirty="0" err="1"/>
              <a:t>PigStorage</a:t>
            </a:r>
            <a:r>
              <a:rPr lang="en-US" altLang="zh-CN" sz="2200" dirty="0"/>
              <a:t>, </a:t>
            </a:r>
            <a:r>
              <a:rPr lang="en-US" altLang="zh-CN" sz="2200" dirty="0" err="1" smtClean="0"/>
              <a:t>TextLoader</a:t>
            </a:r>
            <a:r>
              <a:rPr lang="en-US" altLang="zh-CN" sz="2200" dirty="0" smtClean="0"/>
              <a:t>,</a:t>
            </a:r>
            <a:r>
              <a:rPr lang="zh-CN" altLang="en-US" sz="2200" dirty="0" smtClean="0"/>
              <a:t>或用户自定义</a:t>
            </a:r>
            <a:endParaRPr lang="en-US" altLang="zh-CN" sz="2200" dirty="0" smtClean="0"/>
          </a:p>
          <a:p>
            <a:pPr marL="457200" lvl="1" indent="0">
              <a:buNone/>
            </a:pPr>
            <a:endParaRPr lang="en-US" altLang="zh-CN" sz="2200" dirty="0" smtClean="0"/>
          </a:p>
          <a:p>
            <a:pPr marL="457200" lvl="1" indent="0">
              <a:buNone/>
            </a:pPr>
            <a:r>
              <a:rPr lang="zh-CN" altLang="en-US" sz="2400" dirty="0" smtClean="0"/>
              <a:t>例：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en-US" altLang="zh-CN" sz="2200" dirty="0"/>
              <a:t>grunt&gt; student = LOAD '</a:t>
            </a:r>
            <a:r>
              <a:rPr lang="en-US" altLang="zh-CN" sz="2200" dirty="0" err="1"/>
              <a:t>hdfs</a:t>
            </a:r>
            <a:r>
              <a:rPr lang="en-US" altLang="zh-CN" sz="2200" dirty="0"/>
              <a:t>://localhost:9000/</a:t>
            </a:r>
            <a:r>
              <a:rPr lang="en-US" altLang="zh-CN" sz="2200" dirty="0" err="1"/>
              <a:t>pig_data</a:t>
            </a:r>
            <a:r>
              <a:rPr lang="en-US" altLang="zh-CN" sz="2200" dirty="0"/>
              <a:t>/student_data.txt' USING </a:t>
            </a:r>
            <a:r>
              <a:rPr lang="en-US" altLang="zh-CN" sz="2200" dirty="0" err="1"/>
              <a:t>PigStorage</a:t>
            </a:r>
            <a:r>
              <a:rPr lang="en-US" altLang="zh-CN" sz="2200" dirty="0"/>
              <a:t>(',')as ( </a:t>
            </a:r>
            <a:r>
              <a:rPr lang="en-US" altLang="zh-CN" sz="2200" dirty="0" err="1"/>
              <a:t>id:int</a:t>
            </a:r>
            <a:r>
              <a:rPr lang="en-US" altLang="zh-CN" sz="2200" dirty="0"/>
              <a:t>, </a:t>
            </a:r>
            <a:r>
              <a:rPr lang="en-US" altLang="zh-CN" sz="2200" dirty="0" err="1"/>
              <a:t>firstname:chararray</a:t>
            </a:r>
            <a:r>
              <a:rPr lang="en-US" altLang="zh-CN" sz="2200" dirty="0"/>
              <a:t>, </a:t>
            </a:r>
            <a:r>
              <a:rPr lang="en-US" altLang="zh-CN" sz="2200" dirty="0" err="1"/>
              <a:t>lastname:chararray</a:t>
            </a:r>
            <a:r>
              <a:rPr lang="en-US" altLang="zh-CN" sz="2200" dirty="0"/>
              <a:t>, </a:t>
            </a:r>
            <a:r>
              <a:rPr lang="en-US" altLang="zh-CN" sz="2200" dirty="0" err="1"/>
              <a:t>phone:chararray</a:t>
            </a:r>
            <a:r>
              <a:rPr lang="en-US" altLang="zh-CN" sz="2200" dirty="0"/>
              <a:t>, </a:t>
            </a:r>
            <a:r>
              <a:rPr lang="en-US" altLang="zh-CN" sz="2200" dirty="0" err="1"/>
              <a:t>city:chararray</a:t>
            </a:r>
            <a:r>
              <a:rPr lang="en-US" altLang="zh-CN" sz="2200" dirty="0"/>
              <a:t> ); 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Load&amp;Store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346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800" dirty="0" smtClean="0"/>
              <a:t>Store</a:t>
            </a:r>
          </a:p>
          <a:p>
            <a:pPr marL="457200" lvl="1" indent="0">
              <a:buNone/>
            </a:pPr>
            <a:r>
              <a:rPr lang="en-US" altLang="zh-CN" sz="2400" dirty="0"/>
              <a:t>STORE </a:t>
            </a:r>
            <a:r>
              <a:rPr lang="en-US" altLang="zh-CN" sz="2400" dirty="0" err="1"/>
              <a:t>Relation_name</a:t>
            </a:r>
            <a:r>
              <a:rPr lang="en-US" altLang="zh-CN" sz="2400" dirty="0"/>
              <a:t> INTO ' </a:t>
            </a:r>
            <a:r>
              <a:rPr lang="en-US" altLang="zh-CN" sz="2400" dirty="0" err="1"/>
              <a:t>required_directory_path</a:t>
            </a:r>
            <a:r>
              <a:rPr lang="en-US" altLang="zh-CN" sz="2400" dirty="0"/>
              <a:t> ' [USING function</a:t>
            </a:r>
            <a:r>
              <a:rPr lang="en-US" altLang="zh-CN" sz="2400" dirty="0" smtClean="0"/>
              <a:t>];</a:t>
            </a:r>
          </a:p>
          <a:p>
            <a:pPr marL="457200" lvl="1" indent="0">
              <a:buNone/>
            </a:pPr>
            <a:endParaRPr lang="en-US" altLang="zh-CN" sz="2400" dirty="0"/>
          </a:p>
          <a:p>
            <a:pPr marL="457200" lvl="1" indent="0">
              <a:buNone/>
            </a:pPr>
            <a:r>
              <a:rPr lang="zh-CN" altLang="en-US" sz="2400" dirty="0" smtClean="0"/>
              <a:t>例如：</a:t>
            </a:r>
            <a:endParaRPr lang="zh-CN" altLang="en-US" dirty="0"/>
          </a:p>
          <a:p>
            <a:pPr marL="457200" lvl="1" indent="0">
              <a:buNone/>
            </a:pPr>
            <a:r>
              <a:rPr lang="en-US" altLang="zh-CN" sz="2200" dirty="0"/>
              <a:t>grunt&gt; STORE student INTO ' hdfs://localhost:9000/pig_Output/ ' USING </a:t>
            </a:r>
            <a:r>
              <a:rPr lang="en-US" altLang="zh-CN" sz="2200" dirty="0" err="1"/>
              <a:t>PigStorage</a:t>
            </a:r>
            <a:r>
              <a:rPr lang="en-US" altLang="zh-CN" sz="2200" dirty="0"/>
              <a:t> (','); </a:t>
            </a:r>
            <a:endParaRPr lang="en-US" altLang="zh-CN" sz="22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Load&amp;Store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679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619723" y="1941537"/>
            <a:ext cx="8632797" cy="4367783"/>
          </a:xfrm>
        </p:spPr>
        <p:txBody>
          <a:bodyPr/>
          <a:lstStyle/>
          <a:p>
            <a:r>
              <a:rPr lang="zh-CN" altLang="en-US" sz="2800" dirty="0" smtClean="0"/>
              <a:t>检验</a:t>
            </a:r>
            <a:r>
              <a:rPr lang="en-US" altLang="zh-CN" sz="2800" dirty="0" smtClean="0"/>
              <a:t>load</a:t>
            </a:r>
            <a:r>
              <a:rPr lang="zh-CN" altLang="en-US" sz="2800" dirty="0" smtClean="0"/>
              <a:t>执行的结果</a:t>
            </a:r>
            <a:endParaRPr lang="en-US" altLang="zh-CN" sz="2800" dirty="0" smtClean="0"/>
          </a:p>
          <a:p>
            <a:pPr lvl="1"/>
            <a:r>
              <a:rPr lang="en-US" altLang="zh-CN" sz="2400" dirty="0" smtClean="0"/>
              <a:t>Dump </a:t>
            </a:r>
            <a:r>
              <a:rPr lang="en-US" altLang="zh-CN" sz="2400" dirty="0"/>
              <a:t>	 </a:t>
            </a:r>
            <a:r>
              <a:rPr lang="en-US" altLang="zh-CN" sz="2400" dirty="0" err="1"/>
              <a:t>Relation_name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		//</a:t>
            </a:r>
            <a:r>
              <a:rPr lang="zh-CN" altLang="en-US" sz="2400" dirty="0" smtClean="0"/>
              <a:t>显示运行结果</a:t>
            </a:r>
            <a:endParaRPr lang="en-US" altLang="zh-CN" sz="2400" dirty="0" smtClean="0"/>
          </a:p>
          <a:p>
            <a:pPr lvl="1"/>
            <a:r>
              <a:rPr lang="en-US" altLang="zh-CN" sz="2400" dirty="0"/>
              <a:t>Describe </a:t>
            </a:r>
            <a:r>
              <a:rPr lang="en-US" altLang="zh-CN" sz="2400" dirty="0" err="1"/>
              <a:t>Relation_name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		//</a:t>
            </a:r>
            <a:r>
              <a:rPr lang="zh-CN" altLang="en-US" sz="2400" dirty="0" smtClean="0"/>
              <a:t>查看</a:t>
            </a:r>
            <a:r>
              <a:rPr lang="en-US" altLang="zh-CN" sz="2400" dirty="0" smtClean="0"/>
              <a:t>schema</a:t>
            </a:r>
          </a:p>
          <a:p>
            <a:pPr lvl="1"/>
            <a:r>
              <a:rPr lang="en-US" altLang="zh-CN" sz="2400" dirty="0"/>
              <a:t>Explanation </a:t>
            </a:r>
            <a:r>
              <a:rPr lang="en-US" altLang="zh-CN" sz="2400" dirty="0" err="1" smtClean="0"/>
              <a:t>Relation_name</a:t>
            </a:r>
            <a:r>
              <a:rPr lang="en-US" altLang="zh-CN" sz="2400" dirty="0" smtClean="0"/>
              <a:t>	// </a:t>
            </a:r>
            <a:r>
              <a:rPr lang="en-US" altLang="zh-CN" sz="2000" dirty="0"/>
              <a:t>logical, physical, and MapReduce</a:t>
            </a:r>
            <a:endParaRPr lang="en-US" altLang="zh-CN" sz="2000" dirty="0" smtClean="0"/>
          </a:p>
          <a:p>
            <a:pPr lvl="1"/>
            <a:r>
              <a:rPr lang="en-US" altLang="zh-CN" sz="2400" dirty="0"/>
              <a:t>Illustration </a:t>
            </a:r>
            <a:r>
              <a:rPr lang="en-US" altLang="zh-CN" sz="2400" dirty="0" err="1"/>
              <a:t>Relation_name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		//</a:t>
            </a:r>
            <a:r>
              <a:rPr lang="zh-CN" altLang="en-US" sz="2400" dirty="0"/>
              <a:t>一步一步地执行语句</a:t>
            </a:r>
            <a:endParaRPr lang="en-US" altLang="zh-CN" sz="2400" dirty="0" smtClean="0"/>
          </a:p>
          <a:p>
            <a:pPr lvl="1"/>
            <a:endParaRPr lang="en-US" altLang="zh-CN" sz="2400" dirty="0"/>
          </a:p>
          <a:p>
            <a:pPr marL="457200" lvl="1" indent="0">
              <a:buNone/>
            </a:pPr>
            <a:r>
              <a:rPr lang="zh-CN" altLang="en-US" sz="2400" dirty="0" smtClean="0"/>
              <a:t>例：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en-US" altLang="zh-CN" sz="2000" dirty="0" smtClean="0"/>
              <a:t>Dump student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 smtClean="0"/>
              <a:t>Describe student</a:t>
            </a:r>
          </a:p>
          <a:p>
            <a:pPr marL="457200" lvl="1" indent="0">
              <a:buNone/>
            </a:pPr>
            <a:endParaRPr lang="en-US" altLang="zh-CN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Diagnostic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36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对一列分组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en-US" altLang="zh-CN" sz="2400" dirty="0" err="1"/>
              <a:t>Group_data</a:t>
            </a:r>
            <a:r>
              <a:rPr lang="en-US" altLang="zh-CN" sz="2400" dirty="0"/>
              <a:t> = GROUP </a:t>
            </a:r>
            <a:r>
              <a:rPr lang="en-US" altLang="zh-CN" sz="2400" dirty="0" err="1"/>
              <a:t>Relation_name</a:t>
            </a:r>
            <a:r>
              <a:rPr lang="en-US" altLang="zh-CN" sz="2400" dirty="0"/>
              <a:t> BY age</a:t>
            </a:r>
            <a:r>
              <a:rPr lang="en-US" altLang="zh-CN" sz="2400" dirty="0" smtClean="0"/>
              <a:t>;</a:t>
            </a:r>
          </a:p>
          <a:p>
            <a:pPr marL="457200" lvl="1" indent="0">
              <a:buNone/>
            </a:pPr>
            <a:endParaRPr lang="en-US" altLang="zh-CN" sz="2400" dirty="0"/>
          </a:p>
          <a:p>
            <a:pPr marL="457200" lvl="1" indent="0">
              <a:buNone/>
            </a:pPr>
            <a:r>
              <a:rPr lang="zh-CN" altLang="en-US" sz="2400" dirty="0" smtClean="0"/>
              <a:t>例：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en-US" altLang="zh-CN" sz="2200" dirty="0"/>
              <a:t>grunt&gt; </a:t>
            </a:r>
            <a:r>
              <a:rPr lang="en-US" altLang="zh-CN" sz="2200" dirty="0" err="1"/>
              <a:t>group_data</a:t>
            </a:r>
            <a:r>
              <a:rPr lang="en-US" altLang="zh-CN" sz="2200" dirty="0"/>
              <a:t> = GROUP </a:t>
            </a:r>
            <a:r>
              <a:rPr lang="en-US" altLang="zh-CN" sz="2200" dirty="0" err="1"/>
              <a:t>student_details</a:t>
            </a:r>
            <a:r>
              <a:rPr lang="en-US" altLang="zh-CN" sz="2200" dirty="0"/>
              <a:t> by age</a:t>
            </a:r>
            <a:r>
              <a:rPr lang="en-US" altLang="zh-CN" sz="2200" dirty="0" smtClean="0"/>
              <a:t>;</a:t>
            </a:r>
          </a:p>
          <a:p>
            <a:pPr marL="457200" lvl="1" indent="0">
              <a:buNone/>
            </a:pPr>
            <a:r>
              <a:rPr lang="en-US" altLang="zh-CN" sz="2200" dirty="0"/>
              <a:t>Dump </a:t>
            </a:r>
            <a:r>
              <a:rPr lang="en-US" altLang="zh-CN" sz="2200" dirty="0" err="1"/>
              <a:t>group_data</a:t>
            </a:r>
            <a:r>
              <a:rPr lang="en-US" altLang="zh-CN" sz="2200" dirty="0" smtClean="0"/>
              <a:t>;</a:t>
            </a:r>
          </a:p>
          <a:p>
            <a:pPr marL="457200" lvl="1" indent="0">
              <a:buNone/>
            </a:pPr>
            <a:r>
              <a:rPr lang="en-US" altLang="zh-CN" sz="2200" dirty="0"/>
              <a:t>Describe </a:t>
            </a:r>
            <a:r>
              <a:rPr lang="en-US" altLang="zh-CN" sz="2200" dirty="0" err="1"/>
              <a:t>group_data</a:t>
            </a:r>
            <a:r>
              <a:rPr lang="en-US" altLang="zh-CN" sz="2200" dirty="0" smtClean="0"/>
              <a:t>;</a:t>
            </a:r>
          </a:p>
          <a:p>
            <a:pPr marL="457200" lvl="1" indent="0">
              <a:buNone/>
            </a:pPr>
            <a:r>
              <a:rPr lang="en-US" altLang="zh-CN" sz="2400" dirty="0"/>
              <a:t>Illustrate </a:t>
            </a:r>
            <a:r>
              <a:rPr lang="en-US" altLang="zh-CN" sz="2400" dirty="0" err="1"/>
              <a:t>group_data</a:t>
            </a:r>
            <a:r>
              <a:rPr lang="en-US" altLang="zh-CN" sz="2400" dirty="0" smtClean="0"/>
              <a:t>;</a:t>
            </a:r>
          </a:p>
          <a:p>
            <a:pPr marL="457200" lvl="1" indent="0">
              <a:buNone/>
            </a:pPr>
            <a:endParaRPr lang="en-US" altLang="zh-CN" sz="2200" dirty="0" smtClean="0"/>
          </a:p>
          <a:p>
            <a:pPr marL="457200" lvl="1" indent="0">
              <a:buNone/>
            </a:pPr>
            <a:endParaRPr lang="zh-CN" altLang="en-US" sz="22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Pig Group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7487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800" smtClean="0"/>
              <a:t>Pig Latin-</a:t>
            </a:r>
            <a:r>
              <a:rPr lang="zh-CN" altLang="en-US" sz="2800" smtClean="0"/>
              <a:t>数据流语言</a:t>
            </a:r>
            <a:endParaRPr lang="en-US" altLang="zh-CN" sz="2800" smtClean="0"/>
          </a:p>
          <a:p>
            <a:r>
              <a:rPr lang="en-US" altLang="zh-CN" sz="2800" smtClean="0"/>
              <a:t>Pig</a:t>
            </a:r>
            <a:r>
              <a:rPr lang="zh-CN" altLang="en-US" sz="2800" smtClean="0"/>
              <a:t>执行环境</a:t>
            </a:r>
            <a:r>
              <a:rPr lang="en-US" altLang="zh-CN" sz="2800" smtClean="0"/>
              <a:t/>
            </a:r>
            <a:br>
              <a:rPr lang="en-US" altLang="zh-CN" sz="2800" smtClean="0"/>
            </a:br>
            <a:r>
              <a:rPr lang="zh-CN" altLang="en-US" sz="2800" smtClean="0"/>
              <a:t>单</a:t>
            </a:r>
            <a:r>
              <a:rPr lang="en-US" altLang="zh-CN" sz="2800" smtClean="0"/>
              <a:t>JVM</a:t>
            </a:r>
            <a:r>
              <a:rPr lang="zh-CN" altLang="en-US" sz="2800" smtClean="0"/>
              <a:t>的</a:t>
            </a:r>
            <a:r>
              <a:rPr lang="en-US" altLang="zh-CN" sz="2800" smtClean="0"/>
              <a:t>local</a:t>
            </a:r>
            <a:r>
              <a:rPr lang="zh-CN" altLang="en-US" sz="2800" smtClean="0"/>
              <a:t>环境</a:t>
            </a:r>
            <a:r>
              <a:rPr lang="en-US" altLang="zh-CN" sz="2800" smtClean="0"/>
              <a:t/>
            </a:r>
            <a:br>
              <a:rPr lang="en-US" altLang="zh-CN" sz="2800" smtClean="0"/>
            </a:br>
            <a:r>
              <a:rPr lang="zh-CN" altLang="en-US" sz="2800" smtClean="0"/>
              <a:t>集群环境</a:t>
            </a:r>
            <a:endParaRPr lang="zh-CN" altLang="en-US" sz="28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Pig</a:t>
            </a:r>
            <a:r>
              <a:rPr lang="zh-CN" altLang="en-US" dirty="0" smtClean="0"/>
              <a:t>组成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233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对多列分组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en-US" altLang="zh-CN" sz="2400" dirty="0"/>
              <a:t>grunt&gt; </a:t>
            </a:r>
            <a:r>
              <a:rPr lang="en-US" altLang="zh-CN" sz="2400" dirty="0" err="1"/>
              <a:t>group_multiple</a:t>
            </a:r>
            <a:r>
              <a:rPr lang="en-US" altLang="zh-CN" sz="2400" dirty="0"/>
              <a:t> = GROUP </a:t>
            </a:r>
            <a:r>
              <a:rPr lang="en-US" altLang="zh-CN" sz="2400" dirty="0" err="1"/>
              <a:t>student_details</a:t>
            </a:r>
            <a:r>
              <a:rPr lang="en-US" altLang="zh-CN" sz="2400" dirty="0"/>
              <a:t> by (age, city</a:t>
            </a:r>
            <a:r>
              <a:rPr lang="en-US" altLang="zh-CN" sz="2400" dirty="0" smtClean="0"/>
              <a:t>);</a:t>
            </a:r>
          </a:p>
          <a:p>
            <a:pPr marL="457200" lvl="1" indent="0">
              <a:buNone/>
            </a:pPr>
            <a:endParaRPr lang="en-US" altLang="zh-CN" sz="2400" dirty="0" smtClean="0"/>
          </a:p>
          <a:p>
            <a:r>
              <a:rPr lang="zh-CN" altLang="en-US" sz="2800" dirty="0" smtClean="0"/>
              <a:t>对所有列分组</a:t>
            </a:r>
            <a:endParaRPr lang="en-US" altLang="zh-CN" sz="2800" dirty="0"/>
          </a:p>
          <a:p>
            <a:pPr marL="457200" lvl="1" indent="0">
              <a:buNone/>
            </a:pPr>
            <a:r>
              <a:rPr lang="en-US" altLang="zh-CN" sz="2400" dirty="0"/>
              <a:t>grunt&gt; </a:t>
            </a:r>
            <a:r>
              <a:rPr lang="en-US" altLang="zh-CN" sz="2400" dirty="0" err="1"/>
              <a:t>group_all</a:t>
            </a:r>
            <a:r>
              <a:rPr lang="en-US" altLang="zh-CN" sz="2400" dirty="0"/>
              <a:t> = GROUP </a:t>
            </a:r>
            <a:r>
              <a:rPr lang="en-US" altLang="zh-CN" sz="2400" dirty="0" err="1"/>
              <a:t>student_details</a:t>
            </a:r>
            <a:r>
              <a:rPr lang="en-US" altLang="zh-CN" sz="2400" dirty="0"/>
              <a:t> All</a:t>
            </a:r>
            <a:r>
              <a:rPr lang="en-US" altLang="zh-CN" sz="2400" dirty="0" smtClean="0"/>
              <a:t>;</a:t>
            </a:r>
          </a:p>
          <a:p>
            <a:pPr marL="457200" lvl="1" indent="0">
              <a:buNone/>
            </a:pPr>
            <a:endParaRPr lang="en-US" altLang="zh-CN" sz="2400" dirty="0"/>
          </a:p>
          <a:p>
            <a:pPr marL="457200" lvl="1" indent="0">
              <a:buNone/>
            </a:pPr>
            <a:r>
              <a:rPr lang="en-US" altLang="zh-CN" sz="2400" dirty="0"/>
              <a:t>Dump </a:t>
            </a:r>
            <a:r>
              <a:rPr lang="en-US" altLang="zh-CN" sz="2400" dirty="0" err="1"/>
              <a:t>group_all</a:t>
            </a:r>
            <a:r>
              <a:rPr lang="en-US" altLang="zh-CN" sz="2400" dirty="0"/>
              <a:t>; </a:t>
            </a:r>
            <a:endParaRPr lang="en-US" altLang="zh-CN" sz="2400" dirty="0" smtClean="0"/>
          </a:p>
          <a:p>
            <a:pPr marL="457200" lvl="1" indent="0">
              <a:buNone/>
            </a:pP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Pig Group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18111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800" dirty="0" err="1"/>
              <a:t>Cogroup</a:t>
            </a:r>
            <a:r>
              <a:rPr lang="zh-CN" altLang="en-US" sz="2800" dirty="0"/>
              <a:t>用于多个关系的</a:t>
            </a:r>
            <a:r>
              <a:rPr lang="zh-CN" altLang="en-US" sz="2800" dirty="0" smtClean="0"/>
              <a:t>分组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en-US" altLang="zh-CN" sz="2400" dirty="0"/>
              <a:t>grunt&gt; </a:t>
            </a:r>
            <a:r>
              <a:rPr lang="en-US" altLang="zh-CN" sz="2400" dirty="0" err="1"/>
              <a:t>cogroup_data</a:t>
            </a:r>
            <a:r>
              <a:rPr lang="en-US" altLang="zh-CN" sz="2400" dirty="0"/>
              <a:t> = COGROUP </a:t>
            </a:r>
            <a:r>
              <a:rPr lang="en-US" altLang="zh-CN" sz="2400" dirty="0" err="1"/>
              <a:t>student_details</a:t>
            </a:r>
            <a:r>
              <a:rPr lang="en-US" altLang="zh-CN" sz="2400" dirty="0"/>
              <a:t> by age, </a:t>
            </a:r>
            <a:r>
              <a:rPr lang="en-US" altLang="zh-CN" sz="2400" dirty="0" err="1"/>
              <a:t>employee_details</a:t>
            </a:r>
            <a:r>
              <a:rPr lang="en-US" altLang="zh-CN" sz="2400" dirty="0"/>
              <a:t> by age; </a:t>
            </a:r>
            <a:endParaRPr lang="en-US" altLang="zh-CN" sz="2400" dirty="0" smtClean="0"/>
          </a:p>
          <a:p>
            <a:pPr marL="457200" lvl="1" indent="0">
              <a:buNone/>
            </a:pPr>
            <a:endParaRPr lang="en-US" altLang="zh-CN" sz="2400" dirty="0"/>
          </a:p>
          <a:p>
            <a:pPr marL="457200" lvl="1" indent="0">
              <a:buNone/>
            </a:pPr>
            <a:r>
              <a:rPr lang="en-US" altLang="zh-CN" sz="2400" dirty="0"/>
              <a:t>Dump </a:t>
            </a:r>
            <a:r>
              <a:rPr lang="en-US" altLang="zh-CN" sz="2400" dirty="0" err="1"/>
              <a:t>cogroup_data</a:t>
            </a:r>
            <a:r>
              <a:rPr lang="en-US" altLang="zh-CN" sz="2400" dirty="0"/>
              <a:t>; 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Pig </a:t>
            </a:r>
            <a:r>
              <a:rPr lang="en-US" altLang="zh-CN" dirty="0" err="1"/>
              <a:t>Cogroup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50414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400" smtClean="0"/>
              <a:t>Join</a:t>
            </a:r>
            <a:br>
              <a:rPr lang="en-US" altLang="zh-CN" sz="2400" smtClean="0"/>
            </a:br>
            <a:r>
              <a:rPr lang="en-US" altLang="zh-CN" sz="2400" smtClean="0"/>
              <a:t>$&gt;A = LOAD 'A'</a:t>
            </a:r>
            <a:br>
              <a:rPr lang="en-US" altLang="zh-CN" sz="2400" smtClean="0"/>
            </a:br>
            <a:r>
              <a:rPr lang="en-US" altLang="zh-CN" sz="2400" smtClean="0"/>
              <a:t>$&gt;B = </a:t>
            </a:r>
            <a:r>
              <a:rPr lang="en-US" altLang="zh-CN" sz="2400"/>
              <a:t>LOAD </a:t>
            </a:r>
            <a:r>
              <a:rPr lang="en-US" altLang="zh-CN" sz="2400" smtClean="0"/>
              <a:t>'B'</a:t>
            </a:r>
            <a:br>
              <a:rPr lang="en-US" altLang="zh-CN" sz="2400" smtClean="0"/>
            </a:br>
            <a:r>
              <a:rPr lang="en-US" altLang="zh-CN" sz="2400" smtClean="0"/>
              <a:t>$&gt;C = JOIN A by $0,B BY $1</a:t>
            </a:r>
            <a:br>
              <a:rPr lang="en-US" altLang="zh-CN" sz="2400" smtClean="0"/>
            </a:br>
            <a:r>
              <a:rPr lang="en-US" altLang="zh-CN" sz="2400" smtClean="0"/>
              <a:t>$&gt;DUMP C			//</a:t>
            </a:r>
            <a:r>
              <a:rPr lang="zh-CN" altLang="en-US" sz="2400" smtClean="0"/>
              <a:t>连接集合</a:t>
            </a:r>
            <a:r>
              <a:rPr lang="en-US" altLang="zh-CN" sz="2400" smtClean="0"/>
              <a:t/>
            </a:r>
            <a:br>
              <a:rPr lang="en-US" altLang="zh-CN" sz="2400" smtClean="0"/>
            </a:br>
            <a:r>
              <a:rPr lang="en-US" altLang="zh-CN" sz="2400" smtClean="0"/>
              <a:t>$&gt;STORE C INTO 'xxx.xx'	//</a:t>
            </a:r>
            <a:r>
              <a:rPr lang="zh-CN" altLang="en-US" sz="2400" smtClean="0"/>
              <a:t>存储集合</a:t>
            </a:r>
            <a:endParaRPr lang="en-US" altLang="zh-CN" sz="240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Pig</a:t>
            </a:r>
            <a:r>
              <a:rPr lang="zh-CN" altLang="en-US" dirty="0" smtClean="0"/>
              <a:t> </a:t>
            </a:r>
            <a:r>
              <a:rPr lang="en-US" altLang="zh-CN" dirty="0" smtClean="0"/>
              <a:t>Join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427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Self-join</a:t>
            </a:r>
          </a:p>
          <a:p>
            <a:r>
              <a:rPr lang="en-US" altLang="zh-CN" dirty="0"/>
              <a:t>Inner-join</a:t>
            </a:r>
          </a:p>
          <a:p>
            <a:r>
              <a:rPr lang="en-US" altLang="zh-CN" dirty="0"/>
              <a:t>Outer-join : left join, right join, and full join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Pig</a:t>
            </a:r>
            <a:r>
              <a:rPr lang="zh-CN" altLang="en-US" dirty="0"/>
              <a:t> </a:t>
            </a:r>
            <a:r>
              <a:rPr lang="en-US" altLang="zh-CN" dirty="0"/>
              <a:t>Join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68981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表连接自己的表，通常用不同的定义，</a:t>
            </a:r>
            <a:r>
              <a:rPr lang="en-US" altLang="zh-CN" sz="2800" dirty="0" smtClean="0"/>
              <a:t>load</a:t>
            </a:r>
            <a:r>
              <a:rPr lang="zh-CN" altLang="en-US" sz="2800" dirty="0" smtClean="0"/>
              <a:t>多次相同的数据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en-US" altLang="zh-CN" sz="2400" dirty="0" smtClean="0"/>
              <a:t>Relation3_name </a:t>
            </a:r>
            <a:r>
              <a:rPr lang="en-US" altLang="zh-CN" sz="2400" dirty="0"/>
              <a:t>= JOIN Relation1_name BY key, Relation2_name BY key </a:t>
            </a:r>
            <a:r>
              <a:rPr lang="en-US" altLang="zh-CN" sz="2400" dirty="0" smtClean="0"/>
              <a:t>;</a:t>
            </a:r>
          </a:p>
          <a:p>
            <a:pPr marL="457200" lvl="1" indent="0">
              <a:buNone/>
            </a:pPr>
            <a:endParaRPr lang="en-US" altLang="zh-CN" sz="2400" dirty="0"/>
          </a:p>
          <a:p>
            <a:pPr marL="457200" lvl="1" indent="0">
              <a:buNone/>
            </a:pPr>
            <a:r>
              <a:rPr lang="zh-CN" altLang="en-US" sz="2400" dirty="0"/>
              <a:t>例如备注中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customers1</a:t>
            </a:r>
            <a:r>
              <a:rPr lang="zh-CN" altLang="en-US" sz="2400" dirty="0">
                <a:latin typeface="Courier New" pitchFamily="49" charset="0"/>
                <a:cs typeface="Courier New" pitchFamily="49" charset="0"/>
              </a:rPr>
              <a:t>和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customers2</a:t>
            </a:r>
          </a:p>
          <a:p>
            <a:pPr marL="457200" lvl="1" indent="0">
              <a:buNone/>
            </a:pPr>
            <a:r>
              <a:rPr lang="en-US" altLang="zh-CN" sz="2400" dirty="0"/>
              <a:t>grunt&gt; customers3 = JOIN customers1 BY id, customers2 BY id; 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en-US" altLang="zh-CN" sz="2400" dirty="0"/>
              <a:t>Dump customers3; 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Self </a:t>
            </a:r>
            <a:r>
              <a:rPr lang="en-US" altLang="zh-CN" dirty="0"/>
              <a:t>Join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2949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也称为</a:t>
            </a:r>
            <a:r>
              <a:rPr lang="en-US" altLang="zh-CN" sz="2800" dirty="0" smtClean="0"/>
              <a:t>equijoin,</a:t>
            </a:r>
            <a:r>
              <a:rPr lang="zh-CN" altLang="en-US" sz="2800" dirty="0" smtClean="0"/>
              <a:t>返回两个表中连接值相等行</a:t>
            </a:r>
            <a:endParaRPr lang="en-US" altLang="zh-CN" sz="2800" dirty="0"/>
          </a:p>
          <a:p>
            <a:pPr marL="457200" lvl="1" indent="0">
              <a:buNone/>
            </a:pPr>
            <a:r>
              <a:rPr lang="en-US" altLang="zh-CN" sz="2400" dirty="0" smtClean="0"/>
              <a:t>Relation3_name </a:t>
            </a:r>
            <a:r>
              <a:rPr lang="en-US" altLang="zh-CN" sz="2400" dirty="0"/>
              <a:t>= JOIN Relation1_name BY key, Relation2_name BY key ; </a:t>
            </a:r>
            <a:endParaRPr lang="en-US" altLang="zh-CN" sz="2400" dirty="0" smtClean="0"/>
          </a:p>
          <a:p>
            <a:endParaRPr lang="en-US" altLang="zh-CN" sz="2800" dirty="0"/>
          </a:p>
          <a:p>
            <a:pPr marL="457200" lvl="1" indent="0">
              <a:buNone/>
            </a:pPr>
            <a:r>
              <a:rPr lang="zh-CN" altLang="en-US" sz="2400" dirty="0" smtClean="0"/>
              <a:t>例：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en-US" altLang="zh-CN" sz="2400" dirty="0"/>
              <a:t>grunt&gt; </a:t>
            </a:r>
            <a:r>
              <a:rPr lang="en-US" altLang="zh-CN" sz="2400" dirty="0" err="1"/>
              <a:t>coustomer_orders</a:t>
            </a:r>
            <a:r>
              <a:rPr lang="en-US" altLang="zh-CN" sz="2400" dirty="0"/>
              <a:t> = JOIN customers BY id, orders BY </a:t>
            </a:r>
            <a:r>
              <a:rPr lang="en-US" altLang="zh-CN" sz="2400" dirty="0" err="1"/>
              <a:t>customer_id</a:t>
            </a:r>
            <a:r>
              <a:rPr lang="en-US" altLang="zh-CN" sz="2400" dirty="0"/>
              <a:t>; 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en-US" altLang="zh-CN" sz="2400" dirty="0"/>
              <a:t>Dump </a:t>
            </a:r>
            <a:r>
              <a:rPr lang="en-US" altLang="zh-CN" sz="2400" dirty="0" err="1"/>
              <a:t>coustomer_orders</a:t>
            </a:r>
            <a:r>
              <a:rPr lang="en-US" altLang="zh-CN" sz="2400" dirty="0"/>
              <a:t>; </a:t>
            </a:r>
            <a:endParaRPr lang="en-US" altLang="zh-CN" sz="24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Inner </a:t>
            </a:r>
            <a:r>
              <a:rPr lang="en-US" altLang="zh-CN" dirty="0"/>
              <a:t>Join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49373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/>
              <a:t>不同</a:t>
            </a:r>
            <a:r>
              <a:rPr lang="zh-CN" altLang="en-US" sz="2800" dirty="0" smtClean="0"/>
              <a:t>于</a:t>
            </a:r>
            <a:r>
              <a:rPr lang="en-US" altLang="zh-CN" sz="2800" dirty="0" smtClean="0"/>
              <a:t>Inner Join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Outer Join</a:t>
            </a:r>
            <a:r>
              <a:rPr lang="zh-CN" altLang="en-US" sz="2800" dirty="0" smtClean="0"/>
              <a:t>返回至少一个关系中的所有行，有三种类型：</a:t>
            </a:r>
            <a:endParaRPr lang="en-US" altLang="zh-CN" sz="2800" dirty="0" smtClean="0"/>
          </a:p>
          <a:p>
            <a:pPr lvl="1"/>
            <a:r>
              <a:rPr lang="en-US" altLang="zh-CN" sz="2400" dirty="0"/>
              <a:t>Left outer </a:t>
            </a:r>
            <a:r>
              <a:rPr lang="en-US" altLang="zh-CN" sz="2400" dirty="0" smtClean="0"/>
              <a:t>join	//</a:t>
            </a:r>
            <a:r>
              <a:rPr lang="zh-CN" altLang="en-US" sz="2400" dirty="0" smtClean="0"/>
              <a:t>左表的所有行</a:t>
            </a:r>
            <a:endParaRPr lang="en-US" altLang="zh-CN" sz="2400" dirty="0"/>
          </a:p>
          <a:p>
            <a:pPr lvl="1"/>
            <a:r>
              <a:rPr lang="en-US" altLang="zh-CN" sz="2400" dirty="0"/>
              <a:t>Right outer </a:t>
            </a:r>
            <a:r>
              <a:rPr lang="en-US" altLang="zh-CN" sz="2400" dirty="0" smtClean="0"/>
              <a:t>join	//</a:t>
            </a:r>
            <a:r>
              <a:rPr lang="zh-CN" altLang="en-US" sz="2400" dirty="0" smtClean="0"/>
              <a:t>右表的所有行</a:t>
            </a:r>
            <a:endParaRPr lang="en-US" altLang="zh-CN" sz="2400" dirty="0"/>
          </a:p>
          <a:p>
            <a:pPr lvl="1"/>
            <a:r>
              <a:rPr lang="en-US" altLang="zh-CN" sz="2400" dirty="0"/>
              <a:t>Full outer </a:t>
            </a:r>
            <a:r>
              <a:rPr lang="en-US" altLang="zh-CN" sz="2400" dirty="0" smtClean="0"/>
              <a:t>join	//</a:t>
            </a:r>
            <a:r>
              <a:rPr lang="zh-CN" altLang="en-US" sz="2400" dirty="0" smtClean="0"/>
              <a:t>左右表中所有行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en-US" altLang="zh-CN" sz="2200" dirty="0"/>
              <a:t>Relation3_name = JOIN Relation1_name BY id </a:t>
            </a:r>
            <a:r>
              <a:rPr lang="en-US" altLang="zh-CN" sz="2200" b="1" dirty="0"/>
              <a:t>LEFT OUTER</a:t>
            </a:r>
            <a:r>
              <a:rPr lang="en-US" altLang="zh-CN" sz="2200" dirty="0"/>
              <a:t>, Relation2_name BY </a:t>
            </a:r>
            <a:r>
              <a:rPr lang="en-US" altLang="zh-CN" sz="2200" dirty="0" err="1"/>
              <a:t>customer_id</a:t>
            </a:r>
            <a:r>
              <a:rPr lang="en-US" altLang="zh-CN" sz="2200" dirty="0"/>
              <a:t>; </a:t>
            </a:r>
            <a:endParaRPr lang="en-US" altLang="zh-CN" sz="2200" dirty="0" smtClean="0"/>
          </a:p>
          <a:p>
            <a:pPr marL="457200" lvl="1" indent="0">
              <a:buNone/>
            </a:pPr>
            <a:r>
              <a:rPr lang="en-US" altLang="zh-CN" sz="2200" dirty="0"/>
              <a:t>grunt&gt; </a:t>
            </a:r>
            <a:r>
              <a:rPr lang="en-US" altLang="zh-CN" sz="2200" dirty="0" err="1"/>
              <a:t>outer_right</a:t>
            </a:r>
            <a:r>
              <a:rPr lang="en-US" altLang="zh-CN" sz="2200" dirty="0"/>
              <a:t> = JOIN customers BY id </a:t>
            </a:r>
            <a:r>
              <a:rPr lang="en-US" altLang="zh-CN" sz="2200" b="1" dirty="0"/>
              <a:t>RIGHT</a:t>
            </a:r>
            <a:r>
              <a:rPr lang="en-US" altLang="zh-CN" sz="2200" dirty="0"/>
              <a:t>, orders BY </a:t>
            </a:r>
            <a:r>
              <a:rPr lang="en-US" altLang="zh-CN" sz="2200" dirty="0" err="1"/>
              <a:t>customer_id</a:t>
            </a:r>
            <a:r>
              <a:rPr lang="en-US" altLang="zh-CN" sz="2200" dirty="0"/>
              <a:t>; </a:t>
            </a:r>
            <a:endParaRPr lang="en-US" altLang="zh-CN" sz="2200" dirty="0" smtClean="0"/>
          </a:p>
          <a:p>
            <a:pPr marL="457200" lvl="1" indent="0">
              <a:buNone/>
            </a:pPr>
            <a:r>
              <a:rPr lang="en-US" altLang="zh-CN" sz="2200" dirty="0"/>
              <a:t>grunt&gt; </a:t>
            </a:r>
            <a:r>
              <a:rPr lang="en-US" altLang="zh-CN" sz="2200" dirty="0" err="1"/>
              <a:t>outer_full</a:t>
            </a:r>
            <a:r>
              <a:rPr lang="en-US" altLang="zh-CN" sz="2200" dirty="0"/>
              <a:t> = JOIN customers BY id </a:t>
            </a:r>
            <a:r>
              <a:rPr lang="en-US" altLang="zh-CN" sz="2200" b="1" dirty="0"/>
              <a:t>FULL OUTER</a:t>
            </a:r>
            <a:r>
              <a:rPr lang="en-US" altLang="zh-CN" sz="2200" dirty="0"/>
              <a:t>, orders BY </a:t>
            </a:r>
            <a:r>
              <a:rPr lang="en-US" altLang="zh-CN" sz="2200" dirty="0" err="1"/>
              <a:t>customer_id</a:t>
            </a:r>
            <a:r>
              <a:rPr lang="en-US" altLang="zh-CN" sz="2200" dirty="0"/>
              <a:t>; </a:t>
            </a:r>
            <a:endParaRPr lang="en-US" altLang="zh-CN" sz="22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Outer </a:t>
            </a:r>
            <a:r>
              <a:rPr lang="en-US" altLang="zh-CN" dirty="0"/>
              <a:t>Join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51628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800" dirty="0"/>
              <a:t>Relation3_name = JOIN Relation2_name BY (key1, key2), Relation3_name BY (key1, key2); </a:t>
            </a:r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Multiple Keys </a:t>
            </a:r>
            <a:r>
              <a:rPr lang="en-US" altLang="zh-CN" dirty="0" smtClean="0"/>
              <a:t>Join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4966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计算两个表的乘积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en-US" altLang="zh-CN" sz="2400" dirty="0"/>
              <a:t>Relation3_name = </a:t>
            </a:r>
            <a:r>
              <a:rPr lang="en-US" altLang="zh-CN" sz="2400" b="1" dirty="0"/>
              <a:t>CROSS</a:t>
            </a:r>
            <a:r>
              <a:rPr lang="en-US" altLang="zh-CN" sz="2400" dirty="0"/>
              <a:t> Relation1_name, Relation2_name;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Cross Operator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71751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/>
              <a:t>合并两个表，要保证两个</a:t>
            </a:r>
            <a:r>
              <a:rPr lang="zh-CN" altLang="en-US" sz="2800" dirty="0" smtClean="0"/>
              <a:t>表相同的</a:t>
            </a:r>
            <a:r>
              <a:rPr lang="zh-CN" altLang="en-US" sz="2800" dirty="0"/>
              <a:t>列和</a:t>
            </a:r>
            <a:r>
              <a:rPr lang="zh-CN" altLang="en-US" sz="2800" dirty="0" smtClean="0"/>
              <a:t>域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en-US" altLang="zh-CN" sz="2400" dirty="0"/>
              <a:t>grunt&gt; Relation_name3 = </a:t>
            </a:r>
            <a:r>
              <a:rPr lang="en-US" altLang="zh-CN" sz="2400" b="1" dirty="0"/>
              <a:t>UNION</a:t>
            </a:r>
            <a:r>
              <a:rPr lang="en-US" altLang="zh-CN" sz="2400" dirty="0"/>
              <a:t> Relation_name1, Relation_name2</a:t>
            </a:r>
            <a:r>
              <a:rPr lang="en-US" altLang="zh-CN" sz="2400" dirty="0" smtClean="0"/>
              <a:t>;</a:t>
            </a:r>
          </a:p>
          <a:p>
            <a:pPr marL="457200" lvl="1" indent="0">
              <a:buNone/>
            </a:pPr>
            <a:endParaRPr lang="en-US" altLang="zh-CN" sz="2400" dirty="0"/>
          </a:p>
          <a:p>
            <a:pPr marL="457200" lvl="1" indent="0">
              <a:buNone/>
            </a:pPr>
            <a:r>
              <a:rPr lang="zh-CN" altLang="en-US" sz="2400" dirty="0" smtClean="0"/>
              <a:t>例：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en-US" altLang="zh-CN" sz="2400" dirty="0"/>
              <a:t>student = UNION student1, student2; </a:t>
            </a:r>
            <a:endParaRPr lang="en-US" altLang="zh-CN" sz="2400" dirty="0" smtClean="0"/>
          </a:p>
          <a:p>
            <a:pPr marL="457200" lvl="1" indent="0">
              <a:buNone/>
            </a:pP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8857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smtClean="0"/>
              <a:t>脚本语言</a:t>
            </a:r>
            <a:endParaRPr lang="en-US" altLang="zh-CN" sz="2800" smtClean="0"/>
          </a:p>
          <a:p>
            <a:r>
              <a:rPr lang="zh-CN" altLang="en-US" sz="2800" smtClean="0"/>
              <a:t>每次变换与操作转变成</a:t>
            </a:r>
            <a:r>
              <a:rPr lang="en-US" altLang="zh-CN" sz="2800" smtClean="0"/>
              <a:t>MapReduce</a:t>
            </a:r>
            <a:r>
              <a:rPr lang="zh-CN" altLang="en-US" sz="2800" smtClean="0"/>
              <a:t>作业</a:t>
            </a:r>
            <a:endParaRPr lang="en-US" altLang="zh-CN" sz="2800" smtClean="0"/>
          </a:p>
          <a:p>
            <a:r>
              <a:rPr lang="zh-CN" altLang="en-US" sz="2800" smtClean="0"/>
              <a:t>节省</a:t>
            </a:r>
            <a:r>
              <a:rPr lang="en-US" altLang="zh-CN" sz="2800" smtClean="0"/>
              <a:t>MR</a:t>
            </a:r>
            <a:r>
              <a:rPr lang="zh-CN" altLang="en-US" sz="2800" smtClean="0"/>
              <a:t>的繁琐</a:t>
            </a:r>
            <a:endParaRPr lang="en-US" altLang="zh-CN" sz="2800" smtClean="0"/>
          </a:p>
          <a:p>
            <a:r>
              <a:rPr lang="zh-CN" altLang="en-US" sz="2800" smtClean="0"/>
              <a:t>支持</a:t>
            </a:r>
            <a:r>
              <a:rPr lang="en-US" altLang="zh-CN" sz="2800" smtClean="0"/>
              <a:t>UDF</a:t>
            </a:r>
            <a:r>
              <a:rPr lang="zh-CN" altLang="en-US" sz="2800" smtClean="0"/>
              <a:t>，易于重用</a:t>
            </a:r>
            <a:endParaRPr lang="zh-CN" altLang="en-US" sz="28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Pig</a:t>
            </a:r>
            <a:r>
              <a:rPr lang="zh-CN" altLang="en-US" dirty="0"/>
              <a:t>执行</a:t>
            </a:r>
          </a:p>
        </p:txBody>
      </p:sp>
    </p:spTree>
    <p:extLst>
      <p:ext uri="{BB962C8B-B14F-4D97-AF65-F5344CB8AC3E}">
        <p14:creationId xmlns:p14="http://schemas.microsoft.com/office/powerpoint/2010/main" val="45898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将一个关系表拆分成两个或多个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en-US" altLang="zh-CN" sz="2400" dirty="0"/>
              <a:t>grunt&gt; </a:t>
            </a:r>
            <a:r>
              <a:rPr lang="en-US" altLang="zh-CN" sz="2400" b="1" dirty="0"/>
              <a:t>SPLIT</a:t>
            </a:r>
            <a:r>
              <a:rPr lang="en-US" altLang="zh-CN" sz="2400" dirty="0"/>
              <a:t> Relation1_name </a:t>
            </a:r>
            <a:r>
              <a:rPr lang="en-US" altLang="zh-CN" sz="2400" b="1" dirty="0"/>
              <a:t>INTO</a:t>
            </a:r>
            <a:r>
              <a:rPr lang="en-US" altLang="zh-CN" sz="2400" dirty="0"/>
              <a:t> Relation2_name IF (condition1), Relation2_name (condition2</a:t>
            </a:r>
            <a:r>
              <a:rPr lang="en-US" altLang="zh-CN" sz="2400" dirty="0" smtClean="0"/>
              <a:t>);</a:t>
            </a:r>
          </a:p>
          <a:p>
            <a:pPr marL="457200" lvl="1" indent="0">
              <a:buNone/>
            </a:pPr>
            <a:endParaRPr lang="en-US" altLang="zh-CN" sz="2400" dirty="0"/>
          </a:p>
          <a:p>
            <a:pPr marL="457200" lvl="1" indent="0">
              <a:buNone/>
            </a:pPr>
            <a:r>
              <a:rPr lang="zh-CN" altLang="en-US" sz="2400" dirty="0" smtClean="0"/>
              <a:t>例：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en-US" altLang="zh-CN" sz="2400" b="1" dirty="0"/>
              <a:t>SPLIT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student_details</a:t>
            </a:r>
            <a:r>
              <a:rPr lang="en-US" altLang="zh-CN" sz="2400" dirty="0"/>
              <a:t> </a:t>
            </a:r>
            <a:r>
              <a:rPr lang="en-US" altLang="zh-CN" sz="2400" b="1" dirty="0"/>
              <a:t>into</a:t>
            </a:r>
            <a:r>
              <a:rPr lang="en-US" altLang="zh-CN" sz="2400" dirty="0"/>
              <a:t> student_details1 if age&lt;23, student_details2 if (22&lt;age and age&lt;25); </a:t>
            </a:r>
          </a:p>
          <a:p>
            <a:pPr marL="457200" lvl="1" indent="0">
              <a:buNone/>
            </a:pP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Split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91528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查询符合条件的元组</a:t>
            </a:r>
            <a:endParaRPr lang="en-US" altLang="zh-CN" sz="2800" dirty="0"/>
          </a:p>
          <a:p>
            <a:pPr marL="457200" lvl="1" indent="0">
              <a:buNone/>
            </a:pPr>
            <a:r>
              <a:rPr lang="en-US" altLang="zh-CN" sz="2400" dirty="0"/>
              <a:t>grunt&gt; Relation2_name = FILTER Relation1_name BY (condition);</a:t>
            </a:r>
            <a:endParaRPr lang="en-US" altLang="zh-CN" sz="24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filter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40541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去掉重复值，只会对整个记录进行处理，而不是对字段级别进行计算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en-US" altLang="zh-CN" sz="2400" dirty="0"/>
              <a:t>grunt&gt; Relation_name2 = DISTINCT Relatin_name1;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Distinct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77805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/>
              <a:t>根据列数据生成指定的数据转换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en-US" altLang="zh-CN" sz="2400" dirty="0"/>
              <a:t>grunt&gt; Relation_name2 = FOREACH Relatin_name1 GENERATE (required data</a:t>
            </a:r>
            <a:r>
              <a:rPr lang="en-US" altLang="zh-CN" sz="2400" dirty="0" smtClean="0"/>
              <a:t>);</a:t>
            </a:r>
          </a:p>
          <a:p>
            <a:pPr marL="457200" lvl="1" indent="0">
              <a:buNone/>
            </a:pPr>
            <a:endParaRPr lang="en-US" altLang="zh-CN" sz="2400" dirty="0"/>
          </a:p>
          <a:p>
            <a:pPr marL="457200" lvl="1" indent="0">
              <a:buNone/>
            </a:pPr>
            <a:r>
              <a:rPr lang="zh-CN" altLang="en-US" sz="2400" dirty="0" smtClean="0"/>
              <a:t>例：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en-US" altLang="zh-CN" sz="2200" dirty="0" err="1"/>
              <a:t>foreach_data</a:t>
            </a:r>
            <a:r>
              <a:rPr lang="en-US" altLang="zh-CN" sz="2200" dirty="0"/>
              <a:t> = FOREACH </a:t>
            </a:r>
            <a:r>
              <a:rPr lang="en-US" altLang="zh-CN" sz="2200" dirty="0" err="1"/>
              <a:t>student_details</a:t>
            </a:r>
            <a:r>
              <a:rPr lang="en-US" altLang="zh-CN" sz="2200" dirty="0"/>
              <a:t> GENERATE </a:t>
            </a:r>
            <a:r>
              <a:rPr lang="en-US" altLang="zh-CN" sz="2200" dirty="0" err="1"/>
              <a:t>id,age,city</a:t>
            </a:r>
            <a:r>
              <a:rPr lang="en-US" altLang="zh-CN" sz="2200" dirty="0"/>
              <a:t>; </a:t>
            </a:r>
          </a:p>
          <a:p>
            <a:pPr marL="457200" lvl="1" indent="0">
              <a:buNone/>
            </a:pP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Foreach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11282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/>
              <a:t>对</a:t>
            </a:r>
            <a:r>
              <a:rPr lang="zh-CN" altLang="en-US" sz="2800" dirty="0" smtClean="0"/>
              <a:t>用户的数据进行排序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en-US" altLang="zh-CN" sz="2400" dirty="0"/>
              <a:t>grunt&gt; Relation_name2 = ORDER Relatin_name1 BY (ASC|DESC);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ORDER BY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27769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返回最多</a:t>
            </a:r>
            <a:r>
              <a:rPr lang="en-US" altLang="zh-CN" sz="2800" dirty="0" smtClean="0"/>
              <a:t>n</a:t>
            </a:r>
            <a:r>
              <a:rPr lang="zh-CN" altLang="en-US" sz="2800" dirty="0" smtClean="0"/>
              <a:t>行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en-US" altLang="zh-CN" sz="2400" dirty="0"/>
              <a:t>grunt&gt; Result = LIMIT </a:t>
            </a:r>
            <a:r>
              <a:rPr lang="en-US" altLang="zh-CN" sz="2400" dirty="0" err="1"/>
              <a:t>Relation_name</a:t>
            </a:r>
            <a:r>
              <a:rPr lang="en-US" altLang="zh-CN" sz="2400" dirty="0"/>
              <a:t> required number of tuples;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Limit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84977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 err="1"/>
              <a:t>eval</a:t>
            </a:r>
            <a:r>
              <a:rPr lang="en-US" altLang="zh-CN" dirty="0"/>
              <a:t>, load/store, math, string, </a:t>
            </a:r>
            <a:r>
              <a:rPr lang="en-US" altLang="zh-CN" dirty="0" smtClean="0"/>
              <a:t>bag, tuple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903485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800" dirty="0" smtClean="0"/>
              <a:t>AVG 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Max </a:t>
            </a:r>
          </a:p>
          <a:p>
            <a:pPr marL="0" indent="0">
              <a:buNone/>
            </a:pPr>
            <a:r>
              <a:rPr lang="en-US" altLang="zh-CN" sz="1800" dirty="0"/>
              <a:t>Min </a:t>
            </a:r>
          </a:p>
          <a:p>
            <a:pPr marL="0" indent="0">
              <a:buNone/>
            </a:pPr>
            <a:r>
              <a:rPr lang="en-US" altLang="zh-CN" sz="1800" dirty="0"/>
              <a:t>Count </a:t>
            </a:r>
          </a:p>
          <a:p>
            <a:pPr marL="0" indent="0">
              <a:buNone/>
            </a:pPr>
            <a:r>
              <a:rPr lang="en-US" altLang="zh-CN" sz="1800" dirty="0"/>
              <a:t>COUNT_STAR </a:t>
            </a:r>
          </a:p>
          <a:p>
            <a:pPr marL="0" indent="0">
              <a:buNone/>
            </a:pPr>
            <a:r>
              <a:rPr lang="en-US" altLang="zh-CN" sz="1800" dirty="0"/>
              <a:t>Sum </a:t>
            </a:r>
          </a:p>
          <a:p>
            <a:pPr marL="0" indent="0">
              <a:buNone/>
            </a:pPr>
            <a:r>
              <a:rPr lang="en-US" altLang="zh-CN" sz="1800" dirty="0"/>
              <a:t>DIFF </a:t>
            </a:r>
          </a:p>
          <a:p>
            <a:pPr marL="0" indent="0">
              <a:buNone/>
            </a:pPr>
            <a:r>
              <a:rPr lang="en-US" altLang="zh-CN" sz="1800" dirty="0"/>
              <a:t>SUBTRACT</a:t>
            </a:r>
          </a:p>
          <a:p>
            <a:pPr marL="0" indent="0">
              <a:buNone/>
            </a:pPr>
            <a:r>
              <a:rPr lang="en-US" altLang="zh-CN" sz="1800" dirty="0" err="1"/>
              <a:t>IsEmpty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Pluck Tuple</a:t>
            </a:r>
          </a:p>
          <a:p>
            <a:pPr marL="0" indent="0">
              <a:buNone/>
            </a:pPr>
            <a:r>
              <a:rPr lang="en-US" altLang="zh-CN" sz="1800" dirty="0"/>
              <a:t>Size ( )</a:t>
            </a:r>
          </a:p>
          <a:p>
            <a:pPr marL="0" indent="0">
              <a:buNone/>
            </a:pPr>
            <a:r>
              <a:rPr lang="en-US" altLang="zh-CN" sz="1800" dirty="0" err="1"/>
              <a:t>BagToString</a:t>
            </a:r>
            <a:r>
              <a:rPr lang="en-US" altLang="zh-CN" sz="1800" dirty="0"/>
              <a:t> ( )</a:t>
            </a:r>
          </a:p>
          <a:p>
            <a:pPr marL="0" indent="0">
              <a:buNone/>
            </a:pPr>
            <a:r>
              <a:rPr lang="en-US" altLang="zh-CN" sz="1800" dirty="0" err="1"/>
              <a:t>Concat</a:t>
            </a:r>
            <a:r>
              <a:rPr lang="en-US" altLang="zh-CN" sz="1800" dirty="0"/>
              <a:t> ( ) </a:t>
            </a:r>
          </a:p>
          <a:p>
            <a:pPr marL="0" indent="0">
              <a:buNone/>
            </a:pPr>
            <a:r>
              <a:rPr lang="en-US" altLang="zh-CN" sz="1800" dirty="0"/>
              <a:t>Tokenize ( ) </a:t>
            </a:r>
            <a:endParaRPr lang="zh-CN" altLang="en-US" sz="1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Eval</a:t>
            </a:r>
            <a:r>
              <a:rPr lang="en-US" altLang="zh-CN" dirty="0"/>
              <a:t> 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401001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400" dirty="0" err="1" smtClean="0"/>
              <a:t>PigStorage</a:t>
            </a:r>
            <a:r>
              <a:rPr lang="en-US" altLang="zh-CN" sz="2400" dirty="0" smtClean="0"/>
              <a:t> ( ) </a:t>
            </a:r>
          </a:p>
          <a:p>
            <a:pPr marL="0" indent="0">
              <a:buNone/>
            </a:pPr>
            <a:r>
              <a:rPr lang="en-US" altLang="zh-CN" sz="2400" dirty="0" err="1" smtClean="0"/>
              <a:t>TextLoader</a:t>
            </a:r>
            <a:r>
              <a:rPr lang="en-US" altLang="zh-CN" sz="2400" dirty="0" smtClean="0"/>
              <a:t> ( )</a:t>
            </a:r>
          </a:p>
          <a:p>
            <a:pPr marL="0" indent="0">
              <a:buNone/>
            </a:pPr>
            <a:r>
              <a:rPr lang="en-US" altLang="zh-CN" sz="2400" dirty="0" err="1" smtClean="0"/>
              <a:t>BinStorage</a:t>
            </a:r>
            <a:r>
              <a:rPr lang="en-US" altLang="zh-CN" sz="2400" dirty="0" smtClean="0"/>
              <a:t> ( ) </a:t>
            </a:r>
          </a:p>
          <a:p>
            <a:pPr marL="0" indent="0">
              <a:buNone/>
            </a:pPr>
            <a:r>
              <a:rPr lang="en-US" altLang="zh-CN" sz="2400" dirty="0" smtClean="0"/>
              <a:t>Handling Compression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Load and Store </a:t>
            </a:r>
            <a:r>
              <a:rPr lang="zh-CN" altLang="en-US" dirty="0" smtClean="0"/>
              <a:t>函数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71567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400" dirty="0"/>
              <a:t>TOBAG ( ) </a:t>
            </a:r>
          </a:p>
          <a:p>
            <a:pPr marL="0" indent="0">
              <a:buNone/>
            </a:pPr>
            <a:r>
              <a:rPr lang="en-US" altLang="zh-CN" sz="2400" dirty="0"/>
              <a:t>TOP ( ) </a:t>
            </a:r>
          </a:p>
          <a:p>
            <a:pPr marL="0" indent="0">
              <a:buNone/>
            </a:pPr>
            <a:r>
              <a:rPr lang="en-US" altLang="zh-CN" sz="2400" dirty="0"/>
              <a:t>TOTUPLE ( ) </a:t>
            </a:r>
          </a:p>
          <a:p>
            <a:pPr marL="0" indent="0">
              <a:buNone/>
            </a:pPr>
            <a:r>
              <a:rPr lang="en-US" altLang="zh-CN" sz="2400" dirty="0"/>
              <a:t>TOMAP ( ) 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Bag and Tuple 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2365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smtClean="0"/>
              <a:t>擅长批处理</a:t>
            </a:r>
            <a:endParaRPr lang="en-US" altLang="zh-CN" sz="2800" smtClean="0"/>
          </a:p>
          <a:p>
            <a:r>
              <a:rPr lang="zh-CN" altLang="en-US" sz="2800" smtClean="0"/>
              <a:t>不擅长小数据量操作，因为要扫面整个数据集</a:t>
            </a:r>
            <a:endParaRPr lang="en-US" altLang="zh-CN" sz="2800" smtClean="0"/>
          </a:p>
          <a:p>
            <a:r>
              <a:rPr lang="zh-CN" altLang="en-US" sz="2800" smtClean="0"/>
              <a:t>支持</a:t>
            </a:r>
            <a:r>
              <a:rPr lang="en-US" altLang="zh-CN" sz="2800" smtClean="0"/>
              <a:t>UDF</a:t>
            </a:r>
            <a:r>
              <a:rPr lang="zh-CN" altLang="en-US" sz="2800" smtClean="0"/>
              <a:t>，易于重用</a:t>
            </a:r>
            <a:endParaRPr lang="zh-CN" altLang="en-US" sz="28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Pig</a:t>
            </a:r>
            <a:r>
              <a:rPr lang="zh-CN" altLang="en-US" dirty="0"/>
              <a:t>使用场景</a:t>
            </a:r>
          </a:p>
        </p:txBody>
      </p:sp>
    </p:spTree>
    <p:extLst>
      <p:ext uri="{BB962C8B-B14F-4D97-AF65-F5344CB8AC3E}">
        <p14:creationId xmlns:p14="http://schemas.microsoft.com/office/powerpoint/2010/main" val="1972914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500" dirty="0" smtClean="0"/>
              <a:t>STARTSWITH </a:t>
            </a:r>
            <a:r>
              <a:rPr lang="en-US" altLang="zh-CN" sz="1500" dirty="0"/>
              <a:t>( ) </a:t>
            </a:r>
          </a:p>
          <a:p>
            <a:pPr marL="0" indent="0">
              <a:buNone/>
            </a:pPr>
            <a:r>
              <a:rPr lang="en-US" altLang="zh-CN" sz="1500" dirty="0"/>
              <a:t>ENDSWITH </a:t>
            </a:r>
          </a:p>
          <a:p>
            <a:pPr marL="0" indent="0">
              <a:buNone/>
            </a:pPr>
            <a:r>
              <a:rPr lang="en-US" altLang="zh-CN" sz="1500" dirty="0"/>
              <a:t>SUBSTRING </a:t>
            </a:r>
          </a:p>
          <a:p>
            <a:pPr marL="0" indent="0">
              <a:buNone/>
            </a:pPr>
            <a:r>
              <a:rPr lang="en-US" altLang="zh-CN" sz="1500" dirty="0" err="1"/>
              <a:t>EqualsIgnoreCase</a:t>
            </a:r>
            <a:r>
              <a:rPr lang="en-US" altLang="zh-CN" sz="1500" dirty="0"/>
              <a:t> </a:t>
            </a:r>
          </a:p>
          <a:p>
            <a:pPr marL="0" indent="0">
              <a:buNone/>
            </a:pPr>
            <a:r>
              <a:rPr lang="en-US" altLang="zh-CN" sz="1500" dirty="0"/>
              <a:t>INDEXOF ( ) </a:t>
            </a:r>
          </a:p>
          <a:p>
            <a:pPr marL="0" indent="0">
              <a:buNone/>
            </a:pPr>
            <a:r>
              <a:rPr lang="en-US" altLang="zh-CN" sz="1500" dirty="0"/>
              <a:t>LAST_INDEX_OF ( ) </a:t>
            </a:r>
          </a:p>
          <a:p>
            <a:pPr marL="0" indent="0">
              <a:buNone/>
            </a:pPr>
            <a:r>
              <a:rPr lang="en-US" altLang="zh-CN" sz="1500" dirty="0"/>
              <a:t>LCFIRST ( ) </a:t>
            </a:r>
          </a:p>
          <a:p>
            <a:pPr marL="0" indent="0">
              <a:buNone/>
            </a:pPr>
            <a:r>
              <a:rPr lang="en-US" altLang="zh-CN" sz="1500" dirty="0"/>
              <a:t>UCFIRST ( ) </a:t>
            </a:r>
          </a:p>
          <a:p>
            <a:pPr marL="0" indent="0">
              <a:buNone/>
            </a:pPr>
            <a:r>
              <a:rPr lang="en-US" altLang="zh-CN" sz="1500" dirty="0"/>
              <a:t>UPPER ( ) </a:t>
            </a:r>
            <a:endParaRPr lang="en-US" altLang="zh-CN" sz="1500" dirty="0" smtClean="0"/>
          </a:p>
          <a:p>
            <a:pPr marL="0" indent="0">
              <a:buNone/>
            </a:pPr>
            <a:r>
              <a:rPr lang="en-US" altLang="zh-CN" sz="1500" dirty="0"/>
              <a:t>LOWER ( ) </a:t>
            </a:r>
          </a:p>
          <a:p>
            <a:pPr marL="0" indent="0">
              <a:buNone/>
            </a:pPr>
            <a:r>
              <a:rPr lang="en-US" altLang="zh-CN" sz="1500" dirty="0"/>
              <a:t>REPLACE ( ) </a:t>
            </a:r>
          </a:p>
          <a:p>
            <a:pPr marL="0" indent="0">
              <a:buNone/>
            </a:pPr>
            <a:r>
              <a:rPr lang="en-US" altLang="zh-CN" sz="1500" dirty="0"/>
              <a:t>STRSPLIT ( ) </a:t>
            </a:r>
          </a:p>
          <a:p>
            <a:pPr marL="0" indent="0">
              <a:buNone/>
            </a:pPr>
            <a:r>
              <a:rPr lang="en-US" altLang="zh-CN" sz="1500" dirty="0"/>
              <a:t>STRSPLITTOBAG ( ) </a:t>
            </a:r>
          </a:p>
          <a:p>
            <a:pPr marL="0" indent="0">
              <a:buNone/>
            </a:pPr>
            <a:r>
              <a:rPr lang="en-US" altLang="zh-CN" sz="1500" dirty="0"/>
              <a:t>Trim ( ) </a:t>
            </a:r>
          </a:p>
          <a:p>
            <a:pPr marL="0" indent="0">
              <a:buNone/>
            </a:pPr>
            <a:r>
              <a:rPr lang="en-US" altLang="zh-CN" sz="1500" dirty="0"/>
              <a:t>LTRIM ( ) </a:t>
            </a:r>
          </a:p>
          <a:p>
            <a:pPr marL="0" indent="0">
              <a:buNone/>
            </a:pPr>
            <a:r>
              <a:rPr lang="en-US" altLang="zh-CN" sz="1500" dirty="0"/>
              <a:t>RTRIM </a:t>
            </a:r>
            <a:endParaRPr lang="zh-CN" altLang="en-US" sz="15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String </a:t>
            </a:r>
            <a:r>
              <a:rPr lang="zh-CN" altLang="en-US" dirty="0" smtClean="0"/>
              <a:t>函数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9255540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100" dirty="0" err="1"/>
              <a:t>ToDate</a:t>
            </a:r>
            <a:r>
              <a:rPr lang="en-US" altLang="zh-CN" sz="1100" dirty="0"/>
              <a:t> ( ) </a:t>
            </a:r>
          </a:p>
          <a:p>
            <a:pPr marL="0" indent="0">
              <a:buNone/>
            </a:pPr>
            <a:r>
              <a:rPr lang="en-US" altLang="zh-CN" sz="1100" dirty="0" err="1"/>
              <a:t>GetDay</a:t>
            </a:r>
            <a:r>
              <a:rPr lang="en-US" altLang="zh-CN" sz="1100" dirty="0"/>
              <a:t> ( ) </a:t>
            </a:r>
          </a:p>
          <a:p>
            <a:pPr marL="0" indent="0">
              <a:buNone/>
            </a:pPr>
            <a:r>
              <a:rPr lang="en-US" altLang="zh-CN" sz="1100" dirty="0" err="1"/>
              <a:t>GetHour</a:t>
            </a:r>
            <a:r>
              <a:rPr lang="en-US" altLang="zh-CN" sz="1100" dirty="0"/>
              <a:t> ( ) </a:t>
            </a:r>
          </a:p>
          <a:p>
            <a:pPr marL="0" indent="0">
              <a:buNone/>
            </a:pPr>
            <a:r>
              <a:rPr lang="en-US" altLang="zh-CN" sz="1100" dirty="0" err="1"/>
              <a:t>GetMinute</a:t>
            </a:r>
            <a:r>
              <a:rPr lang="en-US" altLang="zh-CN" sz="1100" dirty="0"/>
              <a:t> ( ) </a:t>
            </a:r>
          </a:p>
          <a:p>
            <a:pPr marL="0" indent="0">
              <a:buNone/>
            </a:pPr>
            <a:r>
              <a:rPr lang="en-US" altLang="zh-CN" sz="1100" dirty="0" err="1"/>
              <a:t>GetSecond</a:t>
            </a:r>
            <a:r>
              <a:rPr lang="en-US" altLang="zh-CN" sz="1100" dirty="0"/>
              <a:t> ( ) </a:t>
            </a:r>
          </a:p>
          <a:p>
            <a:pPr marL="0" indent="0">
              <a:buNone/>
            </a:pPr>
            <a:r>
              <a:rPr lang="en-US" altLang="zh-CN" sz="1100" dirty="0" err="1"/>
              <a:t>GetMilliSecond</a:t>
            </a:r>
            <a:r>
              <a:rPr lang="en-US" altLang="zh-CN" sz="1100" dirty="0"/>
              <a:t> ( ) </a:t>
            </a:r>
          </a:p>
          <a:p>
            <a:pPr marL="0" indent="0">
              <a:buNone/>
            </a:pPr>
            <a:r>
              <a:rPr lang="en-US" altLang="zh-CN" sz="1100" dirty="0" err="1"/>
              <a:t>GetYear</a:t>
            </a:r>
            <a:r>
              <a:rPr lang="en-US" altLang="zh-CN" sz="1100" dirty="0"/>
              <a:t> </a:t>
            </a:r>
          </a:p>
          <a:p>
            <a:pPr marL="0" indent="0">
              <a:buNone/>
            </a:pPr>
            <a:r>
              <a:rPr lang="en-US" altLang="zh-CN" sz="1100" dirty="0" err="1"/>
              <a:t>GetMonth</a:t>
            </a:r>
            <a:r>
              <a:rPr lang="en-US" altLang="zh-CN" sz="1100" dirty="0"/>
              <a:t> ( ) </a:t>
            </a:r>
          </a:p>
          <a:p>
            <a:pPr marL="0" indent="0">
              <a:buNone/>
            </a:pPr>
            <a:r>
              <a:rPr lang="en-US" altLang="zh-CN" sz="1100" dirty="0" err="1"/>
              <a:t>GetWeek</a:t>
            </a:r>
            <a:r>
              <a:rPr lang="en-US" altLang="zh-CN" sz="1100" dirty="0"/>
              <a:t> ( )</a:t>
            </a:r>
          </a:p>
          <a:p>
            <a:pPr marL="0" indent="0">
              <a:buNone/>
            </a:pPr>
            <a:r>
              <a:rPr lang="en-US" altLang="zh-CN" sz="1100" dirty="0" err="1"/>
              <a:t>GetWeekYear</a:t>
            </a:r>
            <a:r>
              <a:rPr lang="en-US" altLang="zh-CN" sz="1100" dirty="0"/>
              <a:t> ( ) </a:t>
            </a:r>
          </a:p>
          <a:p>
            <a:pPr marL="0" indent="0">
              <a:buNone/>
            </a:pPr>
            <a:r>
              <a:rPr lang="en-US" altLang="zh-CN" sz="1100" dirty="0" err="1"/>
              <a:t>CurrentTime</a:t>
            </a:r>
            <a:r>
              <a:rPr lang="en-US" altLang="zh-CN" sz="1100" dirty="0"/>
              <a:t> ( ) </a:t>
            </a:r>
          </a:p>
          <a:p>
            <a:pPr marL="0" indent="0">
              <a:buNone/>
            </a:pPr>
            <a:r>
              <a:rPr lang="en-US" altLang="zh-CN" sz="1100" dirty="0" err="1"/>
              <a:t>ToString</a:t>
            </a:r>
            <a:r>
              <a:rPr lang="en-US" altLang="zh-CN" sz="1100" dirty="0"/>
              <a:t> ( ) </a:t>
            </a:r>
          </a:p>
          <a:p>
            <a:pPr marL="0" indent="0">
              <a:buNone/>
            </a:pPr>
            <a:r>
              <a:rPr lang="en-US" altLang="zh-CN" sz="1100" dirty="0" err="1"/>
              <a:t>DaysBetween</a:t>
            </a:r>
            <a:r>
              <a:rPr lang="en-US" altLang="zh-CN" sz="1100" dirty="0"/>
              <a:t> ( ) </a:t>
            </a:r>
          </a:p>
          <a:p>
            <a:pPr marL="0" indent="0">
              <a:buNone/>
            </a:pPr>
            <a:r>
              <a:rPr lang="en-US" altLang="zh-CN" sz="1100" dirty="0" err="1"/>
              <a:t>HoursBetween</a:t>
            </a:r>
            <a:r>
              <a:rPr lang="en-US" altLang="zh-CN" sz="1100" dirty="0"/>
              <a:t> ( ) </a:t>
            </a:r>
          </a:p>
          <a:p>
            <a:pPr marL="0" indent="0">
              <a:buNone/>
            </a:pPr>
            <a:r>
              <a:rPr lang="en-US" altLang="zh-CN" sz="1100" dirty="0" err="1"/>
              <a:t>MinutesBetween</a:t>
            </a:r>
            <a:r>
              <a:rPr lang="en-US" altLang="zh-CN" sz="1100" dirty="0"/>
              <a:t> ( ) </a:t>
            </a:r>
          </a:p>
          <a:p>
            <a:pPr marL="0" indent="0">
              <a:buNone/>
            </a:pPr>
            <a:r>
              <a:rPr lang="en-US" altLang="zh-CN" sz="1100" dirty="0" err="1"/>
              <a:t>SecondsBetween</a:t>
            </a:r>
            <a:r>
              <a:rPr lang="en-US" altLang="zh-CN" sz="1100" dirty="0"/>
              <a:t> ( ) </a:t>
            </a:r>
          </a:p>
          <a:p>
            <a:pPr marL="0" indent="0">
              <a:buNone/>
            </a:pPr>
            <a:r>
              <a:rPr lang="en-US" altLang="zh-CN" sz="1100" dirty="0" err="1"/>
              <a:t>MilliSecondsBetween</a:t>
            </a:r>
            <a:r>
              <a:rPr lang="en-US" altLang="zh-CN" sz="1100" dirty="0"/>
              <a:t> ( ) </a:t>
            </a:r>
          </a:p>
          <a:p>
            <a:pPr marL="0" indent="0">
              <a:buNone/>
            </a:pPr>
            <a:r>
              <a:rPr lang="en-US" altLang="zh-CN" sz="1100" dirty="0" err="1"/>
              <a:t>YearsBetween</a:t>
            </a:r>
            <a:r>
              <a:rPr lang="en-US" altLang="zh-CN" sz="1100" dirty="0"/>
              <a:t> ( )</a:t>
            </a:r>
          </a:p>
          <a:p>
            <a:pPr marL="0" indent="0">
              <a:buNone/>
            </a:pPr>
            <a:r>
              <a:rPr lang="en-US" altLang="zh-CN" sz="1100" dirty="0" err="1"/>
              <a:t>MonthsBetween</a:t>
            </a:r>
            <a:r>
              <a:rPr lang="en-US" altLang="zh-CN" sz="1100" dirty="0"/>
              <a:t> ( ) </a:t>
            </a:r>
          </a:p>
          <a:p>
            <a:pPr marL="0" indent="0">
              <a:buNone/>
            </a:pPr>
            <a:r>
              <a:rPr lang="en-US" altLang="zh-CN" sz="1100" dirty="0" err="1"/>
              <a:t>WeeksBetween</a:t>
            </a:r>
            <a:r>
              <a:rPr lang="en-US" altLang="zh-CN" sz="1100" dirty="0"/>
              <a:t> ( ) </a:t>
            </a:r>
          </a:p>
          <a:p>
            <a:pPr marL="0" indent="0">
              <a:buNone/>
            </a:pPr>
            <a:r>
              <a:rPr lang="en-US" altLang="zh-CN" sz="1100" dirty="0" err="1"/>
              <a:t>AddDuration</a:t>
            </a:r>
            <a:r>
              <a:rPr lang="en-US" altLang="zh-CN" sz="1100" dirty="0"/>
              <a:t> ( ) </a:t>
            </a:r>
          </a:p>
          <a:p>
            <a:pPr marL="0" indent="0">
              <a:buNone/>
            </a:pPr>
            <a:r>
              <a:rPr lang="en-US" altLang="zh-CN" sz="1100" dirty="0" err="1"/>
              <a:t>SubtractDuration</a:t>
            </a:r>
            <a:r>
              <a:rPr lang="en-US" altLang="zh-CN" sz="1100" dirty="0"/>
              <a:t> ( ) </a:t>
            </a:r>
            <a:endParaRPr lang="zh-CN" altLang="en-US" sz="11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date-time 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619199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300" dirty="0"/>
              <a:t>ABS ( ) </a:t>
            </a:r>
          </a:p>
          <a:p>
            <a:pPr marL="0" indent="0">
              <a:buNone/>
            </a:pPr>
            <a:r>
              <a:rPr lang="en-US" altLang="zh-CN" sz="1300" dirty="0"/>
              <a:t>ACOS ( ) </a:t>
            </a:r>
          </a:p>
          <a:p>
            <a:pPr marL="0" indent="0">
              <a:buNone/>
            </a:pPr>
            <a:r>
              <a:rPr lang="en-US" altLang="zh-CN" sz="1300" dirty="0"/>
              <a:t>ASIN ( ) </a:t>
            </a:r>
          </a:p>
          <a:p>
            <a:pPr marL="0" indent="0">
              <a:buNone/>
            </a:pPr>
            <a:r>
              <a:rPr lang="en-US" altLang="zh-CN" sz="1300" dirty="0"/>
              <a:t>ATAN ( )</a:t>
            </a:r>
          </a:p>
          <a:p>
            <a:pPr marL="0" indent="0">
              <a:buNone/>
            </a:pPr>
            <a:r>
              <a:rPr lang="en-US" altLang="zh-CN" sz="1300" dirty="0"/>
              <a:t>CBRT ( ) </a:t>
            </a:r>
          </a:p>
          <a:p>
            <a:pPr marL="0" indent="0">
              <a:buNone/>
            </a:pPr>
            <a:r>
              <a:rPr lang="en-US" altLang="zh-CN" sz="1300" dirty="0"/>
              <a:t>CEIL ( ) </a:t>
            </a:r>
          </a:p>
          <a:p>
            <a:pPr marL="0" indent="0">
              <a:buNone/>
            </a:pPr>
            <a:r>
              <a:rPr lang="en-US" altLang="zh-CN" sz="1300" dirty="0"/>
              <a:t>COS ( ) </a:t>
            </a:r>
          </a:p>
          <a:p>
            <a:pPr marL="0" indent="0">
              <a:buNone/>
            </a:pPr>
            <a:r>
              <a:rPr lang="en-US" altLang="zh-CN" sz="1300" dirty="0"/>
              <a:t>COSH ( ) </a:t>
            </a:r>
          </a:p>
          <a:p>
            <a:pPr marL="0" indent="0">
              <a:buNone/>
            </a:pPr>
            <a:r>
              <a:rPr lang="en-US" altLang="zh-CN" sz="1300" dirty="0"/>
              <a:t>EXP ( ) </a:t>
            </a:r>
          </a:p>
          <a:p>
            <a:pPr marL="0" indent="0">
              <a:buNone/>
            </a:pPr>
            <a:r>
              <a:rPr lang="en-US" altLang="zh-CN" sz="1300" dirty="0"/>
              <a:t>FLOOR ( ) </a:t>
            </a:r>
          </a:p>
          <a:p>
            <a:pPr marL="0" indent="0">
              <a:buNone/>
            </a:pPr>
            <a:r>
              <a:rPr lang="en-US" altLang="zh-CN" sz="1300" dirty="0"/>
              <a:t>LOG ( ) </a:t>
            </a:r>
          </a:p>
          <a:p>
            <a:pPr marL="0" indent="0">
              <a:buNone/>
            </a:pPr>
            <a:r>
              <a:rPr lang="en-US" altLang="zh-CN" sz="1300" dirty="0"/>
              <a:t>LOG10 ( ) </a:t>
            </a:r>
          </a:p>
          <a:p>
            <a:pPr marL="0" indent="0">
              <a:buNone/>
            </a:pPr>
            <a:r>
              <a:rPr lang="en-US" altLang="zh-CN" sz="1300" dirty="0"/>
              <a:t>RANDOM ( ) </a:t>
            </a:r>
          </a:p>
          <a:p>
            <a:pPr marL="0" indent="0">
              <a:buNone/>
            </a:pPr>
            <a:r>
              <a:rPr lang="en-US" altLang="zh-CN" sz="1300" dirty="0"/>
              <a:t>ROUND ( ) </a:t>
            </a:r>
          </a:p>
          <a:p>
            <a:pPr marL="0" indent="0">
              <a:buNone/>
            </a:pPr>
            <a:r>
              <a:rPr lang="en-US" altLang="zh-CN" sz="1300" dirty="0"/>
              <a:t>SIN ( ) </a:t>
            </a:r>
          </a:p>
          <a:p>
            <a:pPr marL="0" indent="0">
              <a:buNone/>
            </a:pPr>
            <a:r>
              <a:rPr lang="en-US" altLang="zh-CN" sz="1300" dirty="0"/>
              <a:t>SINH ( ) </a:t>
            </a:r>
          </a:p>
          <a:p>
            <a:pPr marL="0" indent="0">
              <a:buNone/>
            </a:pPr>
            <a:r>
              <a:rPr lang="en-US" altLang="zh-CN" sz="1300" dirty="0"/>
              <a:t>SQRT ( ) </a:t>
            </a:r>
          </a:p>
          <a:p>
            <a:pPr marL="0" indent="0">
              <a:buNone/>
            </a:pPr>
            <a:r>
              <a:rPr lang="en-US" altLang="zh-CN" sz="1300" dirty="0"/>
              <a:t>TAN ( ) </a:t>
            </a:r>
          </a:p>
          <a:p>
            <a:pPr marL="0" indent="0">
              <a:buNone/>
            </a:pPr>
            <a:r>
              <a:rPr lang="en-US" altLang="zh-CN" sz="1300" dirty="0"/>
              <a:t>TANH ( ) </a:t>
            </a:r>
            <a:endParaRPr lang="zh-CN" altLang="en-US" sz="13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Math</a:t>
            </a:r>
            <a:r>
              <a:rPr lang="zh-CN" altLang="en-US" dirty="0" smtClean="0"/>
              <a:t>函数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622374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用户自定义函数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zh-CN" altLang="en-US" sz="2400" dirty="0" smtClean="0"/>
              <a:t>支持六种编程语言：</a:t>
            </a:r>
            <a:r>
              <a:rPr lang="en-US" altLang="zh-CN" sz="2400" dirty="0"/>
              <a:t>Java, </a:t>
            </a:r>
            <a:r>
              <a:rPr lang="en-US" altLang="zh-CN" sz="2400" dirty="0" err="1"/>
              <a:t>Jython</a:t>
            </a:r>
            <a:r>
              <a:rPr lang="en-US" altLang="zh-CN" sz="2400" dirty="0"/>
              <a:t>, Python, JavaScript, </a:t>
            </a:r>
            <a:r>
              <a:rPr lang="en-US" altLang="zh-CN" sz="2400" dirty="0" smtClean="0"/>
              <a:t>Ruby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Groovy.</a:t>
            </a:r>
          </a:p>
          <a:p>
            <a:pPr marL="457200" lvl="1" indent="0">
              <a:buNone/>
            </a:pPr>
            <a:r>
              <a:rPr lang="en-US" altLang="zh-CN" sz="2400" dirty="0" smtClean="0"/>
              <a:t>Java</a:t>
            </a:r>
            <a:r>
              <a:rPr lang="zh-CN" altLang="en-US" sz="2400" dirty="0" smtClean="0"/>
              <a:t>支持所有的功能，其他语言则只支持有限的功能。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en-US" altLang="zh-CN" sz="2400" dirty="0" smtClean="0"/>
              <a:t>Pig</a:t>
            </a:r>
            <a:r>
              <a:rPr lang="zh-CN" altLang="en-US" sz="2400" dirty="0" smtClean="0"/>
              <a:t>中，也有一个</a:t>
            </a:r>
            <a:r>
              <a:rPr lang="en-US" altLang="zh-CN" sz="2400" dirty="0" smtClean="0"/>
              <a:t>Java UDF</a:t>
            </a:r>
            <a:r>
              <a:rPr lang="zh-CN" altLang="en-US" sz="2400" dirty="0" smtClean="0"/>
              <a:t>仓库，叫做</a:t>
            </a:r>
            <a:r>
              <a:rPr lang="en-US" altLang="zh-CN" sz="2400" dirty="0" smtClean="0"/>
              <a:t>Piggybank</a:t>
            </a:r>
            <a:r>
              <a:rPr lang="zh-CN" altLang="en-US" sz="2400" dirty="0" smtClean="0"/>
              <a:t>，使用</a:t>
            </a:r>
            <a:r>
              <a:rPr lang="en-US" altLang="zh-CN" sz="2400" dirty="0" smtClean="0"/>
              <a:t>Piggybank</a:t>
            </a:r>
            <a:r>
              <a:rPr lang="zh-CN" altLang="en-US" sz="2400" dirty="0" smtClean="0"/>
              <a:t>我们可以访问其他用户编写的</a:t>
            </a:r>
            <a:r>
              <a:rPr lang="en-US" altLang="zh-CN" sz="2400" dirty="0" smtClean="0"/>
              <a:t>java UDF</a:t>
            </a:r>
            <a:r>
              <a:rPr lang="zh-CN" altLang="en-US" sz="2400" dirty="0" smtClean="0"/>
              <a:t>，也可以把我们编写的</a:t>
            </a:r>
            <a:r>
              <a:rPr lang="en-US" altLang="zh-CN" sz="2400" dirty="0" smtClean="0"/>
              <a:t>UDF</a:t>
            </a:r>
            <a:r>
              <a:rPr lang="zh-CN" altLang="en-US" sz="2400" dirty="0" smtClean="0"/>
              <a:t>贡献给别人使用。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UDF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160937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800" dirty="0" smtClean="0"/>
              <a:t>UDF</a:t>
            </a:r>
            <a:r>
              <a:rPr lang="zh-CN" altLang="en-US" sz="2800" dirty="0" smtClean="0"/>
              <a:t>类型</a:t>
            </a:r>
            <a:endParaRPr lang="en-US" altLang="zh-CN" sz="2800" dirty="0" smtClean="0"/>
          </a:p>
          <a:p>
            <a:pPr lvl="1"/>
            <a:r>
              <a:rPr lang="en-US" altLang="zh-CN" sz="2400" dirty="0"/>
              <a:t>Filter Functions</a:t>
            </a:r>
          </a:p>
          <a:p>
            <a:pPr lvl="1"/>
            <a:r>
              <a:rPr lang="en-US" altLang="zh-CN" sz="2400" dirty="0" err="1"/>
              <a:t>Eval</a:t>
            </a:r>
            <a:r>
              <a:rPr lang="en-US" altLang="zh-CN" sz="2400" dirty="0"/>
              <a:t> Functions</a:t>
            </a:r>
          </a:p>
          <a:p>
            <a:pPr lvl="1"/>
            <a:r>
              <a:rPr lang="en-US" altLang="zh-CN" sz="2400" dirty="0"/>
              <a:t>Algebraic Functions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UDF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665416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编写</a:t>
            </a:r>
            <a:r>
              <a:rPr lang="en-US" altLang="zh-CN" sz="2800" dirty="0" smtClean="0"/>
              <a:t>UDF</a:t>
            </a:r>
            <a:r>
              <a:rPr lang="zh-CN" altLang="en-US" sz="2800" dirty="0" smtClean="0"/>
              <a:t>步骤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打开</a:t>
            </a:r>
            <a:r>
              <a:rPr lang="en-US" altLang="zh-CN" sz="2400" dirty="0" smtClean="0"/>
              <a:t>Eclipse</a:t>
            </a:r>
            <a:r>
              <a:rPr lang="zh-CN" altLang="en-US" sz="2400" dirty="0" smtClean="0"/>
              <a:t>，创建一个新工程（叫做</a:t>
            </a:r>
            <a:r>
              <a:rPr lang="en-US" altLang="zh-CN" sz="2400" dirty="0" err="1" smtClean="0"/>
              <a:t>myproject</a:t>
            </a:r>
            <a:r>
              <a:rPr lang="zh-CN" altLang="en-US" sz="2400" dirty="0" smtClean="0"/>
              <a:t>）；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将新建的工程转换为</a:t>
            </a:r>
            <a:r>
              <a:rPr lang="en-US" altLang="zh-CN" sz="2400" dirty="0" smtClean="0"/>
              <a:t>Maven</a:t>
            </a:r>
            <a:r>
              <a:rPr lang="zh-CN" altLang="en-US" sz="2400" dirty="0" smtClean="0"/>
              <a:t>工程；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修改</a:t>
            </a:r>
            <a:r>
              <a:rPr lang="en-US" altLang="zh-CN" sz="2400" dirty="0" smtClean="0"/>
              <a:t>pom.xml</a:t>
            </a:r>
            <a:r>
              <a:rPr lang="zh-CN" altLang="en-US" sz="2400" dirty="0" smtClean="0"/>
              <a:t>的内容，详见备注；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保存文件，并刷新。在</a:t>
            </a:r>
            <a:r>
              <a:rPr lang="en-US" altLang="zh-CN" sz="2400" dirty="0"/>
              <a:t>Maven </a:t>
            </a:r>
            <a:r>
              <a:rPr lang="en-US" altLang="zh-CN" sz="2400" dirty="0" smtClean="0"/>
              <a:t>Dependencies</a:t>
            </a:r>
            <a:r>
              <a:rPr lang="zh-CN" altLang="en-US" sz="2400" dirty="0" smtClean="0"/>
              <a:t>部分，你可以找到下载的</a:t>
            </a:r>
            <a:r>
              <a:rPr lang="en-US" altLang="zh-CN" sz="2400" dirty="0" smtClean="0"/>
              <a:t>jar</a:t>
            </a:r>
            <a:r>
              <a:rPr lang="zh-CN" altLang="en-US" sz="2400" dirty="0" smtClean="0"/>
              <a:t>包；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新建类</a:t>
            </a:r>
            <a:r>
              <a:rPr lang="en-US" altLang="zh-CN" sz="2400" dirty="0" err="1"/>
              <a:t>Sample_Eval</a:t>
            </a:r>
            <a:r>
              <a:rPr lang="zh-CN" altLang="en-US" sz="2400" dirty="0"/>
              <a:t>继承自</a:t>
            </a:r>
            <a:r>
              <a:rPr lang="en-US" altLang="zh-CN" sz="2400" dirty="0" err="1" smtClean="0"/>
              <a:t>EvalFunc</a:t>
            </a:r>
            <a:r>
              <a:rPr lang="zh-CN" altLang="en-US" sz="2400" dirty="0" smtClean="0"/>
              <a:t>；实例详见备注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导出</a:t>
            </a:r>
            <a:r>
              <a:rPr lang="en-US" altLang="zh-CN" sz="2400" dirty="0" smtClean="0"/>
              <a:t>Sample_Eval.java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jar</a:t>
            </a:r>
            <a:r>
              <a:rPr lang="zh-CN" altLang="en-US" sz="2400" dirty="0" smtClean="0"/>
              <a:t>包；（</a:t>
            </a:r>
            <a:r>
              <a:rPr lang="en-US" altLang="zh-CN" sz="2400" dirty="0" smtClean="0"/>
              <a:t>sample_udf.jar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UDF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342969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619723" y="1941537"/>
            <a:ext cx="8920829" cy="4367783"/>
          </a:xfrm>
        </p:spPr>
        <p:txBody>
          <a:bodyPr/>
          <a:lstStyle/>
          <a:p>
            <a:r>
              <a:rPr lang="zh-CN" altLang="en-US" sz="2800" dirty="0"/>
              <a:t>使用</a:t>
            </a:r>
            <a:r>
              <a:rPr lang="en-US" altLang="zh-CN" sz="2800" dirty="0" smtClean="0"/>
              <a:t>UDF</a:t>
            </a:r>
            <a:r>
              <a:rPr lang="zh-CN" altLang="en-US" sz="2800" dirty="0" smtClean="0"/>
              <a:t>步骤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注册</a:t>
            </a:r>
            <a:r>
              <a:rPr lang="en-US" altLang="zh-CN" sz="2400" dirty="0" smtClean="0"/>
              <a:t>UDF Jar;</a:t>
            </a:r>
          </a:p>
          <a:p>
            <a:pPr lvl="2"/>
            <a:r>
              <a:rPr lang="zh-CN" altLang="en-US" sz="2000" dirty="0" smtClean="0"/>
              <a:t>语法：</a:t>
            </a:r>
            <a:r>
              <a:rPr lang="en-US" altLang="zh-CN" sz="2000" dirty="0"/>
              <a:t> REGISTER path; 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例如：</a:t>
            </a:r>
            <a:r>
              <a:rPr lang="en-US" altLang="zh-CN" sz="2000" dirty="0"/>
              <a:t> $cd PIG_HOME/bin</a:t>
            </a:r>
          </a:p>
          <a:p>
            <a:pPr marL="914400" lvl="2" indent="0">
              <a:buNone/>
            </a:pPr>
            <a:r>
              <a:rPr lang="en-US" altLang="zh-CN" sz="2000" dirty="0" smtClean="0"/>
              <a:t>               $./</a:t>
            </a:r>
            <a:r>
              <a:rPr lang="en-US" altLang="zh-CN" sz="2000" dirty="0"/>
              <a:t>pig –x local</a:t>
            </a:r>
          </a:p>
          <a:p>
            <a:pPr marL="914400" lvl="2" indent="0">
              <a:buNone/>
            </a:pPr>
            <a:r>
              <a:rPr lang="en-US" altLang="zh-CN" sz="2000" dirty="0" smtClean="0"/>
              <a:t>               &gt; REGISTER </a:t>
            </a:r>
            <a:r>
              <a:rPr lang="en-US" altLang="zh-CN" sz="2000" dirty="0"/>
              <a:t>'/home/Hadoop/Pig/</a:t>
            </a:r>
            <a:r>
              <a:rPr lang="en-US" altLang="zh-CN" sz="2000" dirty="0" err="1"/>
              <a:t>pig_data</a:t>
            </a:r>
            <a:r>
              <a:rPr lang="en-US" altLang="zh-CN" sz="2000" dirty="0"/>
              <a:t>/sample_udf.jar'</a:t>
            </a:r>
            <a:endParaRPr lang="en-US" altLang="zh-CN" sz="2000" dirty="0" smtClean="0"/>
          </a:p>
          <a:p>
            <a:pPr lvl="1"/>
            <a:r>
              <a:rPr lang="en-US" altLang="zh-CN" sz="2400" dirty="0" smtClean="0"/>
              <a:t>Define</a:t>
            </a:r>
            <a:r>
              <a:rPr lang="zh-CN" altLang="en-US" sz="2400" dirty="0" smtClean="0"/>
              <a:t>；</a:t>
            </a:r>
            <a:endParaRPr lang="en-US" altLang="zh-CN" sz="2400" dirty="0" smtClean="0"/>
          </a:p>
          <a:p>
            <a:pPr lvl="2"/>
            <a:r>
              <a:rPr lang="zh-CN" altLang="en-US" sz="2000" dirty="0" smtClean="0"/>
              <a:t>语法：</a:t>
            </a:r>
            <a:r>
              <a:rPr lang="en-US" altLang="zh-CN" sz="2000" dirty="0"/>
              <a:t> DEFINE alias {function | [`command` [input] [output] [ship] [cache] [</a:t>
            </a:r>
            <a:r>
              <a:rPr lang="en-US" altLang="zh-CN" sz="2000" dirty="0" err="1"/>
              <a:t>stderr</a:t>
            </a:r>
            <a:r>
              <a:rPr lang="en-US" altLang="zh-CN" sz="2000" dirty="0"/>
              <a:t>] ] }; 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例如：</a:t>
            </a:r>
            <a:r>
              <a:rPr lang="en-US" altLang="zh-CN" sz="2000" dirty="0"/>
              <a:t> DEFINE </a:t>
            </a:r>
            <a:r>
              <a:rPr lang="en-US" altLang="zh-CN" sz="2000" dirty="0" err="1"/>
              <a:t>sample_eval</a:t>
            </a:r>
            <a:r>
              <a:rPr lang="en-US" altLang="zh-CN" sz="2000" dirty="0"/>
              <a:t> </a:t>
            </a:r>
            <a:r>
              <a:rPr lang="en-US" altLang="zh-CN" sz="2000" dirty="0" err="1"/>
              <a:t>sample_eval</a:t>
            </a:r>
            <a:r>
              <a:rPr lang="en-US" altLang="zh-CN" sz="2000" dirty="0"/>
              <a:t>(); </a:t>
            </a:r>
            <a:endParaRPr lang="en-US" altLang="zh-CN" sz="2000" dirty="0" smtClean="0"/>
          </a:p>
          <a:p>
            <a:pPr lvl="1"/>
            <a:r>
              <a:rPr lang="zh-CN" altLang="en-US" sz="2400" dirty="0" smtClean="0"/>
              <a:t>使用，见备注中的例子；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8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UDF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337119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编写脚本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编写后缀名为</a:t>
            </a:r>
            <a:r>
              <a:rPr lang="en-US" altLang="zh-CN" sz="2400" dirty="0" smtClean="0"/>
              <a:t>.pig</a:t>
            </a:r>
            <a:r>
              <a:rPr lang="zh-CN" altLang="en-US" sz="2400" dirty="0" smtClean="0"/>
              <a:t>的脚本</a:t>
            </a:r>
            <a:endParaRPr lang="en-US" altLang="zh-CN" sz="2400" dirty="0" smtClean="0"/>
          </a:p>
          <a:p>
            <a:pPr marL="914400" lvl="2" indent="0">
              <a:buNone/>
            </a:pPr>
            <a:r>
              <a:rPr lang="zh-CN" altLang="en-US" sz="2000" dirty="0" smtClean="0"/>
              <a:t>脚本中多行注释  </a:t>
            </a:r>
            <a:r>
              <a:rPr lang="en-US" altLang="zh-CN" sz="2000" dirty="0" smtClean="0"/>
              <a:t>/*</a:t>
            </a:r>
            <a:r>
              <a:rPr lang="zh-CN" altLang="en-US" sz="2000" dirty="0" smtClean="0"/>
              <a:t>多行注释</a:t>
            </a:r>
            <a:r>
              <a:rPr lang="en-US" altLang="zh-CN" sz="2000" dirty="0" smtClean="0"/>
              <a:t>*/</a:t>
            </a:r>
            <a:r>
              <a:rPr lang="zh-CN" altLang="en-US" sz="2000" dirty="0" smtClean="0"/>
              <a:t>，单行注释  </a:t>
            </a:r>
            <a:r>
              <a:rPr lang="en-US" altLang="zh-CN" sz="2000" dirty="0" smtClean="0"/>
              <a:t>--</a:t>
            </a:r>
            <a:r>
              <a:rPr lang="zh-CN" altLang="en-US" sz="2000" dirty="0" smtClean="0"/>
              <a:t>注释内容</a:t>
            </a:r>
            <a:endParaRPr lang="en-US" altLang="zh-CN" sz="2000" dirty="0" smtClean="0"/>
          </a:p>
          <a:p>
            <a:pPr lvl="1"/>
            <a:r>
              <a:rPr lang="zh-CN" altLang="en-US" sz="2400" dirty="0" smtClean="0"/>
              <a:t>运行脚本</a:t>
            </a:r>
            <a:endParaRPr lang="en-US" altLang="zh-CN" sz="2400" dirty="0" smtClean="0"/>
          </a:p>
          <a:p>
            <a:pPr lvl="2"/>
            <a:r>
              <a:rPr lang="zh-CN" altLang="en-US" sz="2000" dirty="0" smtClean="0"/>
              <a:t>本地模式</a:t>
            </a:r>
            <a:r>
              <a:rPr lang="en-US" altLang="zh-CN" sz="2000" dirty="0"/>
              <a:t>	</a:t>
            </a:r>
            <a:r>
              <a:rPr lang="en-US" altLang="zh-CN" sz="2000" dirty="0" smtClean="0"/>
              <a:t>$ pig </a:t>
            </a:r>
            <a:r>
              <a:rPr lang="en-US" altLang="zh-CN" sz="2000" dirty="0"/>
              <a:t>-x local </a:t>
            </a:r>
            <a:r>
              <a:rPr lang="en-US" altLang="zh-CN" sz="2000" dirty="0" err="1" smtClean="0"/>
              <a:t>Sample_script.pig</a:t>
            </a:r>
            <a:endParaRPr lang="en-US" altLang="zh-CN" sz="2000" dirty="0" smtClean="0"/>
          </a:p>
          <a:p>
            <a:pPr lvl="2"/>
            <a:r>
              <a:rPr lang="en-US" altLang="zh-CN" sz="2000" dirty="0" err="1" smtClean="0"/>
              <a:t>hadoop</a:t>
            </a:r>
            <a:r>
              <a:rPr lang="zh-CN" altLang="en-US" sz="2000" dirty="0" smtClean="0"/>
              <a:t>模式</a:t>
            </a:r>
            <a:r>
              <a:rPr lang="en-US" altLang="zh-CN" sz="2000" dirty="0"/>
              <a:t>	$ pig -x </a:t>
            </a:r>
            <a:r>
              <a:rPr lang="en-US" altLang="zh-CN" sz="2000" dirty="0" err="1"/>
              <a:t>mapreduce</a:t>
            </a:r>
            <a:r>
              <a:rPr lang="en-US" altLang="zh-CN" sz="2000" dirty="0"/>
              <a:t> </a:t>
            </a:r>
            <a:r>
              <a:rPr lang="en-US" altLang="zh-CN" sz="2000" dirty="0" err="1" smtClean="0"/>
              <a:t>Sample_script.pig</a:t>
            </a:r>
            <a:endParaRPr lang="en-US" altLang="zh-CN" sz="2000" dirty="0" smtClean="0"/>
          </a:p>
          <a:p>
            <a:pPr lvl="2"/>
            <a:r>
              <a:rPr lang="en-US" altLang="zh-CN" sz="2000" dirty="0" smtClean="0"/>
              <a:t>grunt</a:t>
            </a:r>
            <a:r>
              <a:rPr lang="zh-CN" altLang="en-US" sz="2000" dirty="0" smtClean="0"/>
              <a:t>模式</a:t>
            </a:r>
            <a:r>
              <a:rPr lang="en-US" altLang="zh-CN" sz="2000" dirty="0"/>
              <a:t>	grunt&gt; exec /</a:t>
            </a:r>
            <a:r>
              <a:rPr lang="en-US" altLang="zh-CN" sz="2000" dirty="0" err="1" smtClean="0"/>
              <a:t>sample_script.pig</a:t>
            </a:r>
            <a:endParaRPr lang="en-US" altLang="zh-CN" sz="2000" dirty="0" smtClean="0"/>
          </a:p>
          <a:p>
            <a:pPr lvl="2"/>
            <a:endParaRPr lang="en-US" altLang="zh-CN" sz="2000" dirty="0"/>
          </a:p>
          <a:p>
            <a:pPr marL="914400" lvl="2" indent="0">
              <a:buNone/>
            </a:pPr>
            <a:r>
              <a:rPr lang="zh-CN" altLang="en-US" sz="2000" dirty="0" smtClean="0"/>
              <a:t>参考备注中的例子</a:t>
            </a:r>
            <a:endParaRPr lang="en-US" altLang="zh-CN" sz="2000" dirty="0" smtClean="0"/>
          </a:p>
          <a:p>
            <a:pPr lvl="2"/>
            <a:endParaRPr lang="en-US" altLang="zh-CN" sz="20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运行脚本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78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/>
              <a:t>下载</a:t>
            </a:r>
            <a:endParaRPr lang="en-US" altLang="zh-CN" sz="2800" smtClean="0"/>
          </a:p>
          <a:p>
            <a:pPr marL="457200" lvl="1" indent="0">
              <a:buNone/>
            </a:pPr>
            <a:r>
              <a:rPr lang="en-US" altLang="zh-CN" sz="2400" smtClean="0"/>
              <a:t>pig-0.15.0.tar.gz</a:t>
            </a:r>
          </a:p>
          <a:p>
            <a:r>
              <a:rPr lang="zh-CN" altLang="en-US" sz="2800" smtClean="0"/>
              <a:t>安装</a:t>
            </a:r>
            <a:r>
              <a:rPr lang="en-US" altLang="zh-CN" sz="2800"/>
              <a:t/>
            </a:r>
            <a:br>
              <a:rPr lang="en-US" altLang="zh-CN" sz="2800"/>
            </a:br>
            <a:r>
              <a:rPr lang="en-US" altLang="zh-CN" sz="2400"/>
              <a:t>tar -xzvf </a:t>
            </a:r>
            <a:r>
              <a:rPr lang="en-US" altLang="zh-CN" sz="2400" smtClean="0"/>
              <a:t>pig-0.15.0.tar.gz</a:t>
            </a:r>
          </a:p>
          <a:p>
            <a:r>
              <a:rPr lang="zh-CN" altLang="en-US" sz="2400" smtClean="0"/>
              <a:t>环境变量</a:t>
            </a:r>
            <a:r>
              <a:rPr lang="en-US" altLang="zh-CN" sz="2400" smtClean="0"/>
              <a:t/>
            </a:r>
            <a:br>
              <a:rPr lang="en-US" altLang="zh-CN" sz="2400" smtClean="0"/>
            </a:br>
            <a:r>
              <a:rPr lang="en-US" altLang="zh-CN" sz="2400" smtClean="0"/>
              <a:t>PIG_INSTALL=/usr/soft/pig-0.15.0</a:t>
            </a:r>
            <a:br>
              <a:rPr lang="en-US" altLang="zh-CN" sz="2400" smtClean="0"/>
            </a:br>
            <a:r>
              <a:rPr lang="en-US" altLang="zh-CN" sz="2400" smtClean="0"/>
              <a:t>PATH=$PATH:</a:t>
            </a:r>
            <a:r>
              <a:rPr lang="en-US" altLang="zh-CN" sz="2400"/>
              <a:t>/</a:t>
            </a:r>
            <a:r>
              <a:rPr lang="en-US" altLang="zh-CN" sz="2400" smtClean="0"/>
              <a:t>usr/soft/pig-0.15.0/bin</a:t>
            </a:r>
            <a:endParaRPr lang="en-US" altLang="zh-CN" sz="24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Pig</a:t>
            </a:r>
            <a:r>
              <a:rPr lang="zh-CN" altLang="en-US" dirty="0" smtClean="0"/>
              <a:t>安装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483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800" smtClean="0"/>
              <a:t>local</a:t>
            </a:r>
            <a:endParaRPr lang="en-US" altLang="zh-CN" smtClean="0"/>
          </a:p>
          <a:p>
            <a:pPr lvl="1"/>
            <a:r>
              <a:rPr lang="zh-CN" altLang="en-US" sz="2400" smtClean="0"/>
              <a:t>运行单个</a:t>
            </a:r>
            <a:r>
              <a:rPr lang="en-US" altLang="zh-CN" sz="2400" smtClean="0"/>
              <a:t>JVM</a:t>
            </a:r>
          </a:p>
          <a:p>
            <a:pPr lvl="1"/>
            <a:r>
              <a:rPr lang="zh-CN" altLang="en-US" sz="2400" smtClean="0"/>
              <a:t>使用本地文件系统</a:t>
            </a:r>
            <a:endParaRPr lang="en-US" altLang="zh-CN" sz="2400"/>
          </a:p>
          <a:p>
            <a:pPr lvl="1"/>
            <a:r>
              <a:rPr lang="zh-CN" altLang="en-US" sz="2400" smtClean="0"/>
              <a:t>用于测试和小型数据</a:t>
            </a:r>
            <a:endParaRPr lang="en-US" altLang="zh-CN" sz="2400"/>
          </a:p>
          <a:p>
            <a:pPr lvl="2"/>
            <a:r>
              <a:rPr lang="en-US" altLang="zh-CN" smtClean="0"/>
              <a:t>$&gt;pig -x local</a:t>
            </a:r>
            <a:r>
              <a:rPr lang="en-US" altLang="zh-CN" sz="2000" smtClean="0"/>
              <a:t/>
            </a:r>
            <a:br>
              <a:rPr lang="en-US" altLang="zh-CN" sz="2000" smtClean="0"/>
            </a:br>
            <a:r>
              <a:rPr lang="en-US" altLang="zh-CN" smtClean="0"/>
              <a:t>$grant&gt;		//grant</a:t>
            </a:r>
            <a:r>
              <a:rPr lang="zh-CN" altLang="en-US" smtClean="0"/>
              <a:t>是</a:t>
            </a:r>
            <a:r>
              <a:rPr lang="en-US" altLang="zh-CN" smtClean="0"/>
              <a:t>pig</a:t>
            </a:r>
            <a:r>
              <a:rPr lang="zh-CN" altLang="en-US" smtClean="0"/>
              <a:t>的</a:t>
            </a:r>
            <a:r>
              <a:rPr lang="en-US" altLang="zh-CN" smtClean="0"/>
              <a:t>shell</a:t>
            </a:r>
            <a:endParaRPr lang="en-US" altLang="zh-CN" sz="200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Pig</a:t>
            </a:r>
            <a:r>
              <a:rPr lang="zh-CN" altLang="en-US" dirty="0" smtClean="0"/>
              <a:t>执行模式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2732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800" smtClean="0"/>
              <a:t>MapReduce</a:t>
            </a:r>
          </a:p>
          <a:p>
            <a:pPr lvl="1"/>
            <a:r>
              <a:rPr lang="zh-CN" altLang="en-US" sz="2400" smtClean="0"/>
              <a:t>将操作翻译成</a:t>
            </a:r>
            <a:r>
              <a:rPr lang="en-US" altLang="zh-CN" sz="2400" smtClean="0"/>
              <a:t>MR job</a:t>
            </a:r>
            <a:r>
              <a:rPr lang="zh-CN" altLang="en-US" sz="2400" smtClean="0"/>
              <a:t>，在</a:t>
            </a:r>
            <a:r>
              <a:rPr lang="en-US" altLang="zh-CN" sz="2400" smtClean="0"/>
              <a:t>hadoop</a:t>
            </a:r>
            <a:r>
              <a:rPr lang="zh-CN" altLang="en-US" sz="2400" smtClean="0"/>
              <a:t>上执行</a:t>
            </a:r>
            <a:endParaRPr lang="en-US" altLang="zh-CN" sz="2400" smtClean="0"/>
          </a:p>
          <a:p>
            <a:pPr lvl="1"/>
            <a:r>
              <a:rPr lang="zh-CN" altLang="en-US" sz="2400" smtClean="0"/>
              <a:t>检查版本兼容性</a:t>
            </a:r>
            <a:endParaRPr lang="en-US" altLang="zh-CN" sz="2400" smtClean="0"/>
          </a:p>
          <a:p>
            <a:pPr lvl="1"/>
            <a:r>
              <a:rPr lang="zh-CN" altLang="en-US" sz="2400" smtClean="0"/>
              <a:t>配置</a:t>
            </a:r>
            <a:r>
              <a:rPr lang="en-US" altLang="zh-CN" sz="2400" smtClean="0"/>
              <a:t>conf/pig.properties</a:t>
            </a:r>
            <a:br>
              <a:rPr lang="en-US" altLang="zh-CN" sz="2400" smtClean="0"/>
            </a:br>
            <a:r>
              <a:rPr lang="en-US" altLang="zh-CN" sz="2400" smtClean="0"/>
              <a:t>fs.default.name=hdfs://s0:8021/</a:t>
            </a:r>
            <a:br>
              <a:rPr lang="en-US" altLang="zh-CN" sz="2400" smtClean="0"/>
            </a:br>
            <a:r>
              <a:rPr lang="en-US" altLang="zh-CN" sz="2400" smtClean="0"/>
              <a:t>mapred.job.tracker=s0:8021</a:t>
            </a:r>
          </a:p>
          <a:p>
            <a:pPr lvl="1"/>
            <a:r>
              <a:rPr lang="zh-CN" altLang="en-US" sz="2400" smtClean="0"/>
              <a:t>启动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>$pig		//</a:t>
            </a:r>
            <a:r>
              <a:rPr lang="zh-CN" altLang="en-US" smtClean="0"/>
              <a:t>默认就是</a:t>
            </a:r>
            <a:r>
              <a:rPr lang="en-US" altLang="zh-CN" smtClean="0"/>
              <a:t>mr</a:t>
            </a:r>
            <a:r>
              <a:rPr lang="zh-CN" altLang="en-US" smtClean="0"/>
              <a:t>模式</a:t>
            </a:r>
            <a:r>
              <a:rPr lang="en-US" altLang="zh-CN" smtClean="0"/>
              <a:t/>
            </a:r>
            <a:br>
              <a:rPr lang="en-US" altLang="zh-CN" smtClean="0"/>
            </a:br>
            <a:endParaRPr lang="en-US" altLang="zh-CN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Pig</a:t>
            </a:r>
            <a:r>
              <a:rPr lang="zh-CN" altLang="en-US" dirty="0"/>
              <a:t>执行模式</a:t>
            </a:r>
          </a:p>
        </p:txBody>
      </p:sp>
    </p:spTree>
    <p:extLst>
      <p:ext uri="{BB962C8B-B14F-4D97-AF65-F5344CB8AC3E}">
        <p14:creationId xmlns:p14="http://schemas.microsoft.com/office/powerpoint/2010/main" val="67513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800" dirty="0" smtClean="0"/>
              <a:t>Grant shell</a:t>
            </a:r>
          </a:p>
          <a:p>
            <a:r>
              <a:rPr lang="zh-CN" altLang="en-US" sz="2800" dirty="0"/>
              <a:t>调用脚本</a:t>
            </a:r>
            <a:r>
              <a:rPr lang="en-US" altLang="zh-CN" sz="2800" dirty="0"/>
              <a:t/>
            </a:r>
            <a:br>
              <a:rPr lang="en-US" altLang="zh-CN" sz="2800" dirty="0"/>
            </a:br>
            <a:r>
              <a:rPr lang="en-US" altLang="zh-CN" sz="2800" dirty="0"/>
              <a:t>$&gt;pig xxx.sh		</a:t>
            </a:r>
            <a:r>
              <a:rPr lang="en-US" altLang="zh-CN" sz="2800" dirty="0" smtClean="0"/>
              <a:t>//</a:t>
            </a:r>
          </a:p>
          <a:p>
            <a:r>
              <a:rPr lang="en-US" altLang="zh-CN" sz="2800" dirty="0" smtClean="0"/>
              <a:t>java</a:t>
            </a:r>
            <a:r>
              <a:rPr lang="zh-CN" altLang="en-US" sz="2800" dirty="0" smtClean="0"/>
              <a:t>编程使用</a:t>
            </a:r>
            <a:r>
              <a:rPr lang="en-US" altLang="zh-CN" sz="2800" dirty="0" smtClean="0"/>
              <a:t>Pig</a:t>
            </a:r>
            <a:br>
              <a:rPr lang="en-US" altLang="zh-CN" sz="2800" dirty="0" smtClean="0"/>
            </a:br>
            <a:r>
              <a:rPr lang="zh-CN" altLang="en-US" sz="2800" dirty="0" smtClean="0"/>
              <a:t>同</a:t>
            </a:r>
            <a:r>
              <a:rPr lang="en-US" altLang="zh-CN" sz="2800" dirty="0" err="1" smtClean="0"/>
              <a:t>jdbc</a:t>
            </a:r>
            <a:endParaRPr lang="en-US" altLang="zh-CN" sz="28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Pig</a:t>
            </a:r>
            <a:r>
              <a:rPr lang="zh-CN" altLang="en-US" dirty="0" smtClean="0"/>
              <a:t>运行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830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ourier New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9733</TotalTime>
  <Words>2698</Words>
  <Application>Microsoft Office PowerPoint</Application>
  <PresentationFormat>全屏显示(4:3)</PresentationFormat>
  <Paragraphs>725</Paragraphs>
  <Slides>57</Slides>
  <Notes>22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57</vt:i4>
      </vt:variant>
    </vt:vector>
  </HeadingPairs>
  <TitlesOfParts>
    <vt:vector size="58" baseType="lpstr">
      <vt:lpstr>1_Office 主题</vt:lpstr>
      <vt:lpstr>PowerPoint 演示文稿</vt:lpstr>
      <vt:lpstr>Pig简介</vt:lpstr>
      <vt:lpstr>Pig组成</vt:lpstr>
      <vt:lpstr>Pig执行</vt:lpstr>
      <vt:lpstr>Pig使用场景</vt:lpstr>
      <vt:lpstr>Pig安装</vt:lpstr>
      <vt:lpstr>Pig执行模式</vt:lpstr>
      <vt:lpstr>Pig执行模式</vt:lpstr>
      <vt:lpstr>Pig运行</vt:lpstr>
      <vt:lpstr>Pig体验</vt:lpstr>
      <vt:lpstr>Pig体验</vt:lpstr>
      <vt:lpstr>Pig体验</vt:lpstr>
      <vt:lpstr>Pig体验</vt:lpstr>
      <vt:lpstr>Grunt Shell</vt:lpstr>
      <vt:lpstr>Grunt Shell</vt:lpstr>
      <vt:lpstr>Grunt Shell</vt:lpstr>
      <vt:lpstr>Grunt Shell</vt:lpstr>
      <vt:lpstr>Grunt Shell</vt:lpstr>
      <vt:lpstr>Grunt Shell</vt:lpstr>
      <vt:lpstr>Pig Latin</vt:lpstr>
      <vt:lpstr>Pig Latin</vt:lpstr>
      <vt:lpstr>Pig Latin</vt:lpstr>
      <vt:lpstr>Pig Latin</vt:lpstr>
      <vt:lpstr>Pig Latin</vt:lpstr>
      <vt:lpstr>Pig Latin</vt:lpstr>
      <vt:lpstr>Load&amp;Store</vt:lpstr>
      <vt:lpstr>Load&amp;Store</vt:lpstr>
      <vt:lpstr>Diagnostic</vt:lpstr>
      <vt:lpstr>Pig Group</vt:lpstr>
      <vt:lpstr>Pig Group</vt:lpstr>
      <vt:lpstr>Pig Cogroup</vt:lpstr>
      <vt:lpstr>Pig Join</vt:lpstr>
      <vt:lpstr>Pig Join</vt:lpstr>
      <vt:lpstr>Self Join</vt:lpstr>
      <vt:lpstr>Inner Join</vt:lpstr>
      <vt:lpstr>Outer Join</vt:lpstr>
      <vt:lpstr>Multiple Keys Join</vt:lpstr>
      <vt:lpstr>Cross Operator</vt:lpstr>
      <vt:lpstr>Union</vt:lpstr>
      <vt:lpstr>Split</vt:lpstr>
      <vt:lpstr>filter </vt:lpstr>
      <vt:lpstr>Distinct</vt:lpstr>
      <vt:lpstr>Foreach</vt:lpstr>
      <vt:lpstr>ORDER BY</vt:lpstr>
      <vt:lpstr>Limit</vt:lpstr>
      <vt:lpstr>函数</vt:lpstr>
      <vt:lpstr>Eval 函数</vt:lpstr>
      <vt:lpstr>Load and Store 函数 </vt:lpstr>
      <vt:lpstr>Bag and Tuple 函数</vt:lpstr>
      <vt:lpstr>String 函数 </vt:lpstr>
      <vt:lpstr>date-time 函数</vt:lpstr>
      <vt:lpstr>Math函数 </vt:lpstr>
      <vt:lpstr>UDF</vt:lpstr>
      <vt:lpstr>UDF</vt:lpstr>
      <vt:lpstr>UDF</vt:lpstr>
      <vt:lpstr>UDF</vt:lpstr>
      <vt:lpstr>运行脚本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Hadoop简介</dc:title>
  <dc:creator>Thinkpad</dc:creator>
  <cp:lastModifiedBy>Administrator</cp:lastModifiedBy>
  <cp:revision>2274</cp:revision>
  <dcterms:created xsi:type="dcterms:W3CDTF">2015-10-23T02:45:43Z</dcterms:created>
  <dcterms:modified xsi:type="dcterms:W3CDTF">2016-03-17T11:04:26Z</dcterms:modified>
</cp:coreProperties>
</file>