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3"/>
  </p:notesMasterIdLst>
  <p:sldIdLst>
    <p:sldId id="261" r:id="rId2"/>
    <p:sldId id="262" r:id="rId3"/>
    <p:sldId id="263" r:id="rId4"/>
    <p:sldId id="264" r:id="rId5"/>
    <p:sldId id="265" r:id="rId6"/>
    <p:sldId id="266" r:id="rId7"/>
    <p:sldId id="298" r:id="rId8"/>
    <p:sldId id="267" r:id="rId9"/>
    <p:sldId id="268" r:id="rId10"/>
    <p:sldId id="269" r:id="rId11"/>
    <p:sldId id="270" r:id="rId12"/>
    <p:sldId id="271" r:id="rId13"/>
    <p:sldId id="273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72" r:id="rId27"/>
    <p:sldId id="327" r:id="rId28"/>
    <p:sldId id="388" r:id="rId29"/>
    <p:sldId id="328" r:id="rId30"/>
    <p:sldId id="329" r:id="rId31"/>
    <p:sldId id="330" r:id="rId32"/>
    <p:sldId id="331" r:id="rId33"/>
    <p:sldId id="332" r:id="rId34"/>
    <p:sldId id="334" r:id="rId35"/>
    <p:sldId id="335" r:id="rId36"/>
    <p:sldId id="337" r:id="rId37"/>
    <p:sldId id="353" r:id="rId38"/>
    <p:sldId id="356" r:id="rId39"/>
    <p:sldId id="354" r:id="rId40"/>
    <p:sldId id="357" r:id="rId41"/>
    <p:sldId id="358" r:id="rId42"/>
    <p:sldId id="361" r:id="rId43"/>
    <p:sldId id="359" r:id="rId44"/>
    <p:sldId id="360" r:id="rId45"/>
    <p:sldId id="362" r:id="rId46"/>
    <p:sldId id="363" r:id="rId47"/>
    <p:sldId id="366" r:id="rId48"/>
    <p:sldId id="377" r:id="rId49"/>
    <p:sldId id="378" r:id="rId50"/>
    <p:sldId id="387" r:id="rId51"/>
    <p:sldId id="365" r:id="rId52"/>
    <p:sldId id="367" r:id="rId53"/>
    <p:sldId id="355" r:id="rId54"/>
    <p:sldId id="276" r:id="rId55"/>
    <p:sldId id="369" r:id="rId56"/>
    <p:sldId id="277" r:id="rId57"/>
    <p:sldId id="370" r:id="rId58"/>
    <p:sldId id="372" r:id="rId59"/>
    <p:sldId id="371" r:id="rId60"/>
    <p:sldId id="373" r:id="rId61"/>
    <p:sldId id="338" r:id="rId62"/>
    <p:sldId id="339" r:id="rId63"/>
    <p:sldId id="374" r:id="rId64"/>
    <p:sldId id="379" r:id="rId65"/>
    <p:sldId id="375" r:id="rId66"/>
    <p:sldId id="376" r:id="rId67"/>
    <p:sldId id="341" r:id="rId68"/>
    <p:sldId id="340" r:id="rId69"/>
    <p:sldId id="342" r:id="rId70"/>
    <p:sldId id="343" r:id="rId71"/>
    <p:sldId id="344" r:id="rId72"/>
    <p:sldId id="345" r:id="rId73"/>
    <p:sldId id="346" r:id="rId74"/>
    <p:sldId id="278" r:id="rId75"/>
    <p:sldId id="380" r:id="rId76"/>
    <p:sldId id="381" r:id="rId77"/>
    <p:sldId id="382" r:id="rId78"/>
    <p:sldId id="383" r:id="rId79"/>
    <p:sldId id="384" r:id="rId80"/>
    <p:sldId id="385" r:id="rId81"/>
    <p:sldId id="315" r:id="rId82"/>
    <p:sldId id="386" r:id="rId83"/>
    <p:sldId id="316" r:id="rId84"/>
    <p:sldId id="279" r:id="rId85"/>
    <p:sldId id="317" r:id="rId86"/>
    <p:sldId id="280" r:id="rId87"/>
    <p:sldId id="318" r:id="rId88"/>
    <p:sldId id="319" r:id="rId89"/>
    <p:sldId id="320" r:id="rId90"/>
    <p:sldId id="281" r:id="rId91"/>
    <p:sldId id="282" r:id="rId92"/>
    <p:sldId id="347" r:id="rId93"/>
    <p:sldId id="348" r:id="rId94"/>
    <p:sldId id="283" r:id="rId95"/>
    <p:sldId id="349" r:id="rId96"/>
    <p:sldId id="352" r:id="rId97"/>
    <p:sldId id="351" r:id="rId98"/>
    <p:sldId id="350" r:id="rId99"/>
    <p:sldId id="285" r:id="rId100"/>
    <p:sldId id="286" r:id="rId101"/>
    <p:sldId id="287" r:id="rId102"/>
    <p:sldId id="288" r:id="rId103"/>
    <p:sldId id="289" r:id="rId104"/>
    <p:sldId id="290" r:id="rId105"/>
    <p:sldId id="291" r:id="rId106"/>
    <p:sldId id="292" r:id="rId107"/>
    <p:sldId id="293" r:id="rId108"/>
    <p:sldId id="294" r:id="rId109"/>
    <p:sldId id="295" r:id="rId110"/>
    <p:sldId id="296" r:id="rId111"/>
    <p:sldId id="297" r:id="rId112"/>
    <p:sldId id="299" r:id="rId113"/>
    <p:sldId id="300" r:id="rId114"/>
    <p:sldId id="301" r:id="rId115"/>
    <p:sldId id="321" r:id="rId116"/>
    <p:sldId id="302" r:id="rId117"/>
    <p:sldId id="322" r:id="rId118"/>
    <p:sldId id="323" r:id="rId119"/>
    <p:sldId id="324" r:id="rId120"/>
    <p:sldId id="325" r:id="rId121"/>
    <p:sldId id="326" r:id="rId1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94" autoAdjust="0"/>
    <p:restoredTop sz="86372" autoAdjust="0"/>
  </p:normalViewPr>
  <p:slideViewPr>
    <p:cSldViewPr>
      <p:cViewPr>
        <p:scale>
          <a:sx n="68" d="100"/>
          <a:sy n="68" d="100"/>
        </p:scale>
        <p:origin x="-118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  <p:sld r:id="rId111" collapse="1"/>
      <p:sld r:id="rId112" collapse="1"/>
      <p:sld r:id="rId113" collapse="1"/>
      <p:sld r:id="rId114" collapse="1"/>
      <p:sld r:id="rId115" collapse="1"/>
      <p:sld r:id="rId116" collapse="1"/>
      <p:sld r:id="rId117" collapse="1"/>
      <p:sld r:id="rId118" collapse="1"/>
      <p:sld r:id="rId119" collapse="1"/>
      <p:sld r:id="rId120" collapse="1"/>
      <p:sld r:id="rId1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117" Type="http://schemas.openxmlformats.org/officeDocument/2006/relationships/slide" Target="slides/slide117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112" Type="http://schemas.openxmlformats.org/officeDocument/2006/relationships/slide" Target="slides/slide112.xml"/><Relationship Id="rId16" Type="http://schemas.openxmlformats.org/officeDocument/2006/relationships/slide" Target="slides/slide16.xml"/><Relationship Id="rId107" Type="http://schemas.openxmlformats.org/officeDocument/2006/relationships/slide" Target="slides/slide107.xml"/><Relationship Id="rId11" Type="http://schemas.openxmlformats.org/officeDocument/2006/relationships/slide" Target="slides/slide11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102" Type="http://schemas.openxmlformats.org/officeDocument/2006/relationships/slide" Target="slides/slide102.xml"/><Relationship Id="rId5" Type="http://schemas.openxmlformats.org/officeDocument/2006/relationships/slide" Target="slides/slide5.xml"/><Relationship Id="rId90" Type="http://schemas.openxmlformats.org/officeDocument/2006/relationships/slide" Target="slides/slide90.xml"/><Relationship Id="rId95" Type="http://schemas.openxmlformats.org/officeDocument/2006/relationships/slide" Target="slides/slide95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113" Type="http://schemas.openxmlformats.org/officeDocument/2006/relationships/slide" Target="slides/slide113.xml"/><Relationship Id="rId118" Type="http://schemas.openxmlformats.org/officeDocument/2006/relationships/slide" Target="slides/slide118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59" Type="http://schemas.openxmlformats.org/officeDocument/2006/relationships/slide" Target="slides/slide59.xml"/><Relationship Id="rId103" Type="http://schemas.openxmlformats.org/officeDocument/2006/relationships/slide" Target="slides/slide103.xml"/><Relationship Id="rId108" Type="http://schemas.openxmlformats.org/officeDocument/2006/relationships/slide" Target="slides/slide108.xml"/><Relationship Id="rId54" Type="http://schemas.openxmlformats.org/officeDocument/2006/relationships/slide" Target="slides/slide54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91" Type="http://schemas.openxmlformats.org/officeDocument/2006/relationships/slide" Target="slides/slide91.xml"/><Relationship Id="rId96" Type="http://schemas.openxmlformats.org/officeDocument/2006/relationships/slide" Target="slides/slide9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49" Type="http://schemas.openxmlformats.org/officeDocument/2006/relationships/slide" Target="slides/slide49.xml"/><Relationship Id="rId114" Type="http://schemas.openxmlformats.org/officeDocument/2006/relationships/slide" Target="slides/slide114.xml"/><Relationship Id="rId119" Type="http://schemas.openxmlformats.org/officeDocument/2006/relationships/slide" Target="slides/slide119.xml"/><Relationship Id="rId44" Type="http://schemas.openxmlformats.org/officeDocument/2006/relationships/slide" Target="slides/slide44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109" Type="http://schemas.openxmlformats.org/officeDocument/2006/relationships/slide" Target="slides/slide10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97" Type="http://schemas.openxmlformats.org/officeDocument/2006/relationships/slide" Target="slides/slide97.xml"/><Relationship Id="rId104" Type="http://schemas.openxmlformats.org/officeDocument/2006/relationships/slide" Target="slides/slide104.xml"/><Relationship Id="rId120" Type="http://schemas.openxmlformats.org/officeDocument/2006/relationships/slide" Target="slides/slide120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92" Type="http://schemas.openxmlformats.org/officeDocument/2006/relationships/slide" Target="slides/slide92.xml"/><Relationship Id="rId2" Type="http://schemas.openxmlformats.org/officeDocument/2006/relationships/slide" Target="slides/slide2.xml"/><Relationship Id="rId29" Type="http://schemas.openxmlformats.org/officeDocument/2006/relationships/slide" Target="slides/slide29.xml"/><Relationship Id="rId24" Type="http://schemas.openxmlformats.org/officeDocument/2006/relationships/slide" Target="slides/slide24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66" Type="http://schemas.openxmlformats.org/officeDocument/2006/relationships/slide" Target="slides/slide66.xml"/><Relationship Id="rId87" Type="http://schemas.openxmlformats.org/officeDocument/2006/relationships/slide" Target="slides/slide87.xml"/><Relationship Id="rId110" Type="http://schemas.openxmlformats.org/officeDocument/2006/relationships/slide" Target="slides/slide110.xml"/><Relationship Id="rId115" Type="http://schemas.openxmlformats.org/officeDocument/2006/relationships/slide" Target="slides/slide115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56" Type="http://schemas.openxmlformats.org/officeDocument/2006/relationships/slide" Target="slides/slide56.xml"/><Relationship Id="rId77" Type="http://schemas.openxmlformats.org/officeDocument/2006/relationships/slide" Target="slides/slide77.xml"/><Relationship Id="rId100" Type="http://schemas.openxmlformats.org/officeDocument/2006/relationships/slide" Target="slides/slide100.xml"/><Relationship Id="rId105" Type="http://schemas.openxmlformats.org/officeDocument/2006/relationships/slide" Target="slides/slide105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93" Type="http://schemas.openxmlformats.org/officeDocument/2006/relationships/slide" Target="slides/slide93.xml"/><Relationship Id="rId98" Type="http://schemas.openxmlformats.org/officeDocument/2006/relationships/slide" Target="slides/slide98.xml"/><Relationship Id="rId121" Type="http://schemas.openxmlformats.org/officeDocument/2006/relationships/slide" Target="slides/slide121.xml"/><Relationship Id="rId3" Type="http://schemas.openxmlformats.org/officeDocument/2006/relationships/slide" Target="slides/slide3.xml"/><Relationship Id="rId25" Type="http://schemas.openxmlformats.org/officeDocument/2006/relationships/slide" Target="slides/slide25.xml"/><Relationship Id="rId46" Type="http://schemas.openxmlformats.org/officeDocument/2006/relationships/slide" Target="slides/slide46.xml"/><Relationship Id="rId67" Type="http://schemas.openxmlformats.org/officeDocument/2006/relationships/slide" Target="slides/slide67.xml"/><Relationship Id="rId116" Type="http://schemas.openxmlformats.org/officeDocument/2006/relationships/slide" Target="slides/slide116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62" Type="http://schemas.openxmlformats.org/officeDocument/2006/relationships/slide" Target="slides/slide62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111" Type="http://schemas.openxmlformats.org/officeDocument/2006/relationships/slide" Target="slides/slide111.xml"/><Relationship Id="rId15" Type="http://schemas.openxmlformats.org/officeDocument/2006/relationships/slide" Target="slides/slide15.xml"/><Relationship Id="rId36" Type="http://schemas.openxmlformats.org/officeDocument/2006/relationships/slide" Target="slides/slide36.xml"/><Relationship Id="rId57" Type="http://schemas.openxmlformats.org/officeDocument/2006/relationships/slide" Target="slides/slide57.xml"/><Relationship Id="rId106" Type="http://schemas.openxmlformats.org/officeDocument/2006/relationships/slide" Target="slides/slide106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52" Type="http://schemas.openxmlformats.org/officeDocument/2006/relationships/slide" Target="slides/slide52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94" Type="http://schemas.openxmlformats.org/officeDocument/2006/relationships/slide" Target="slides/slide94.xml"/><Relationship Id="rId99" Type="http://schemas.openxmlformats.org/officeDocument/2006/relationships/slide" Target="slides/slide99.xml"/><Relationship Id="rId101" Type="http://schemas.openxmlformats.org/officeDocument/2006/relationships/slide" Target="slides/slide10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2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DisableTable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main(String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[]) throws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MasterNotRunningException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Instantiating configuration class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Instantiating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admin = 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Verifying weather the table is disabled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Boolean bool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admin.isTableDisabled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(bool);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Disabling the table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if(!bool){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("Table disabled");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public class </a:t>
            </a:r>
            <a:r>
              <a:rPr lang="en-US" altLang="zh-CN" b="0" dirty="0" err="1" smtClean="0"/>
              <a:t>EnableTable</a:t>
            </a:r>
            <a:r>
              <a:rPr lang="en-US" altLang="zh-CN" b="0" dirty="0" smtClean="0"/>
              <a:t>{</a:t>
            </a:r>
          </a:p>
          <a:p>
            <a:r>
              <a:rPr lang="en-US" altLang="zh-CN" b="0" dirty="0" smtClean="0"/>
              <a:t>public static void main(String </a:t>
            </a:r>
            <a:r>
              <a:rPr lang="en-US" altLang="zh-CN" b="0" dirty="0" err="1" smtClean="0"/>
              <a:t>args</a:t>
            </a:r>
            <a:r>
              <a:rPr lang="en-US" altLang="zh-CN" b="0" dirty="0" smtClean="0"/>
              <a:t>[]) throws</a:t>
            </a:r>
          </a:p>
          <a:p>
            <a:r>
              <a:rPr lang="en-US" altLang="zh-CN" b="0" dirty="0" err="1" smtClean="0"/>
              <a:t>MasterNotRunningException</a:t>
            </a:r>
            <a:r>
              <a:rPr lang="en-US" altLang="zh-CN" b="0" dirty="0" smtClean="0"/>
              <a:t>, </a:t>
            </a:r>
            <a:r>
              <a:rPr lang="en-US" altLang="zh-CN" b="0" dirty="0" err="1" smtClean="0"/>
              <a:t>IOException</a:t>
            </a:r>
            <a:r>
              <a:rPr lang="en-US" altLang="zh-CN" b="0" dirty="0" smtClean="0"/>
              <a:t>{</a:t>
            </a:r>
          </a:p>
          <a:p>
            <a:r>
              <a:rPr lang="en-US" altLang="zh-CN" b="0" dirty="0" smtClean="0"/>
              <a:t>// Instantiating configuration class</a:t>
            </a:r>
          </a:p>
          <a:p>
            <a:r>
              <a:rPr lang="en-US" altLang="zh-CN" b="0" dirty="0" smtClean="0"/>
              <a:t>Configuration </a:t>
            </a:r>
            <a:r>
              <a:rPr lang="en-US" altLang="zh-CN" b="0" dirty="0" err="1" smtClean="0"/>
              <a:t>conf</a:t>
            </a:r>
            <a:r>
              <a:rPr lang="en-US" altLang="zh-CN" b="0" dirty="0" smtClean="0"/>
              <a:t> = </a:t>
            </a:r>
            <a:r>
              <a:rPr lang="en-US" altLang="zh-CN" b="0" dirty="0" err="1" smtClean="0"/>
              <a:t>HBaseConfiguration.create</a:t>
            </a:r>
            <a:r>
              <a:rPr lang="en-US" altLang="zh-CN" b="0" dirty="0" smtClean="0"/>
              <a:t>();</a:t>
            </a:r>
          </a:p>
          <a:p>
            <a:r>
              <a:rPr lang="en-US" altLang="zh-CN" b="0" dirty="0" smtClean="0"/>
              <a:t>// Instantiating </a:t>
            </a:r>
            <a:r>
              <a:rPr lang="en-US" altLang="zh-CN" b="0" dirty="0" err="1" smtClean="0"/>
              <a:t>HBaseAdmin</a:t>
            </a:r>
            <a:r>
              <a:rPr lang="en-US" altLang="zh-CN" b="0" dirty="0" smtClean="0"/>
              <a:t> class</a:t>
            </a:r>
          </a:p>
          <a:p>
            <a:r>
              <a:rPr lang="en-US" altLang="zh-CN" b="0" dirty="0" err="1" smtClean="0"/>
              <a:t>HBaseAdmin</a:t>
            </a:r>
            <a:r>
              <a:rPr lang="en-US" altLang="zh-CN" b="0" dirty="0" smtClean="0"/>
              <a:t> admin = new </a:t>
            </a:r>
            <a:r>
              <a:rPr lang="en-US" altLang="zh-CN" b="0" dirty="0" err="1" smtClean="0"/>
              <a:t>HBaseAdmin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conf</a:t>
            </a:r>
            <a:r>
              <a:rPr lang="en-US" altLang="zh-CN" b="0" dirty="0" smtClean="0"/>
              <a:t>);</a:t>
            </a:r>
          </a:p>
          <a:p>
            <a:r>
              <a:rPr lang="en-US" altLang="zh-CN" b="0" dirty="0" smtClean="0"/>
              <a:t>// Verifying weather the table is disabled</a:t>
            </a:r>
          </a:p>
          <a:p>
            <a:r>
              <a:rPr lang="en-US" altLang="zh-CN" b="0" dirty="0" smtClean="0"/>
              <a:t>Boolean bool = </a:t>
            </a:r>
            <a:r>
              <a:rPr lang="en-US" altLang="zh-CN" b="0" dirty="0" err="1" smtClean="0"/>
              <a:t>admin.isTableEnabled</a:t>
            </a:r>
            <a:r>
              <a:rPr lang="en-US" altLang="zh-CN" b="0" dirty="0" smtClean="0"/>
              <a:t>("</a:t>
            </a:r>
            <a:r>
              <a:rPr lang="en-US" altLang="zh-CN" b="0" dirty="0" err="1" smtClean="0"/>
              <a:t>emp</a:t>
            </a:r>
            <a:r>
              <a:rPr lang="en-US" altLang="zh-CN" b="0" dirty="0" smtClean="0"/>
              <a:t>");</a:t>
            </a:r>
          </a:p>
          <a:p>
            <a:r>
              <a:rPr lang="en-US" altLang="zh-CN" b="0" dirty="0" err="1" smtClean="0"/>
              <a:t>System.out.println</a:t>
            </a:r>
            <a:r>
              <a:rPr lang="en-US" altLang="zh-CN" b="0" dirty="0" smtClean="0"/>
              <a:t>(bool);</a:t>
            </a:r>
          </a:p>
          <a:p>
            <a:r>
              <a:rPr lang="en-US" altLang="zh-CN" b="0" dirty="0" smtClean="0"/>
              <a:t>// Disabling the table using </a:t>
            </a:r>
            <a:r>
              <a:rPr lang="en-US" altLang="zh-CN" b="0" dirty="0" err="1" smtClean="0"/>
              <a:t>HBaseAdmin</a:t>
            </a:r>
            <a:r>
              <a:rPr lang="en-US" altLang="zh-CN" b="0" dirty="0" smtClean="0"/>
              <a:t> object</a:t>
            </a:r>
          </a:p>
          <a:p>
            <a:r>
              <a:rPr lang="en-US" altLang="zh-CN" b="0" dirty="0" smtClean="0"/>
              <a:t>if(!bool){</a:t>
            </a:r>
          </a:p>
          <a:p>
            <a:r>
              <a:rPr lang="en-US" altLang="zh-CN" b="0" dirty="0" err="1" smtClean="0"/>
              <a:t>admin.enableTable</a:t>
            </a:r>
            <a:r>
              <a:rPr lang="en-US" altLang="zh-CN" b="0" dirty="0" smtClean="0"/>
              <a:t>("</a:t>
            </a:r>
            <a:r>
              <a:rPr lang="en-US" altLang="zh-CN" b="0" dirty="0" err="1" smtClean="0"/>
              <a:t>emp</a:t>
            </a:r>
            <a:r>
              <a:rPr lang="en-US" altLang="zh-CN" b="0" dirty="0" smtClean="0"/>
              <a:t>");</a:t>
            </a:r>
          </a:p>
          <a:p>
            <a:r>
              <a:rPr lang="en-US" altLang="zh-CN" b="0" dirty="0" err="1" smtClean="0"/>
              <a:t>System.out.println</a:t>
            </a:r>
            <a:r>
              <a:rPr lang="en-US" altLang="zh-CN" b="0" dirty="0" smtClean="0"/>
              <a:t>("Table Enabled");</a:t>
            </a:r>
          </a:p>
          <a:p>
            <a:r>
              <a:rPr lang="en-US" altLang="zh-CN" b="0" dirty="0" smtClean="0"/>
              <a:t>}</a:t>
            </a:r>
          </a:p>
          <a:p>
            <a:r>
              <a:rPr lang="en-US" altLang="zh-CN" b="0" dirty="0" smtClean="0"/>
              <a:t>}</a:t>
            </a:r>
          </a:p>
          <a:p>
            <a:r>
              <a:rPr lang="en-US" altLang="zh-CN" b="0" dirty="0" smtClean="0"/>
              <a:t>}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AddColoumn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throws</a:t>
            </a:r>
          </a:p>
          <a:p>
            <a:r>
              <a:rPr lang="en-US" altLang="zh-CN" dirty="0" err="1" smtClean="0"/>
              <a:t>MasterNotRunningException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// Instantiating configuration class.</a:t>
            </a:r>
          </a:p>
          <a:p>
            <a:r>
              <a:rPr lang="en-US" altLang="zh-CN" dirty="0" smtClean="0"/>
              <a:t>Configuration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HBaseConfiguration.create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 Instantiating </a:t>
            </a:r>
            <a:r>
              <a:rPr lang="en-US" altLang="zh-CN" dirty="0" err="1" smtClean="0"/>
              <a:t>HBaseAdmin</a:t>
            </a:r>
            <a:r>
              <a:rPr lang="en-US" altLang="zh-CN" dirty="0" smtClean="0"/>
              <a:t> class.</a:t>
            </a:r>
          </a:p>
          <a:p>
            <a:r>
              <a:rPr lang="en-US" altLang="zh-CN" dirty="0" err="1" smtClean="0"/>
              <a:t>HBaseAdmin</a:t>
            </a:r>
            <a:r>
              <a:rPr lang="en-US" altLang="zh-CN" dirty="0" smtClean="0"/>
              <a:t> admin = new </a:t>
            </a:r>
            <a:r>
              <a:rPr lang="en-US" altLang="zh-CN" dirty="0" err="1" smtClean="0"/>
              <a:t>HBaseAdmin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// Instantiating </a:t>
            </a:r>
            <a:r>
              <a:rPr lang="en-US" altLang="zh-CN" dirty="0" err="1" smtClean="0"/>
              <a:t>columnDescriptor</a:t>
            </a:r>
            <a:r>
              <a:rPr lang="en-US" altLang="zh-CN" dirty="0" smtClean="0"/>
              <a:t> class</a:t>
            </a:r>
          </a:p>
          <a:p>
            <a:r>
              <a:rPr lang="en-US" altLang="zh-CN" dirty="0" err="1" smtClean="0"/>
              <a:t>HColumnDescriptor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columnDescriptor</a:t>
            </a:r>
            <a:r>
              <a:rPr lang="en-US" altLang="zh-CN" dirty="0" smtClean="0"/>
              <a:t> =new</a:t>
            </a:r>
          </a:p>
          <a:p>
            <a:r>
              <a:rPr lang="en-US" altLang="zh-CN" dirty="0" err="1" smtClean="0"/>
              <a:t>HColumnDescriptor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contactDetails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// Adding column family</a:t>
            </a:r>
          </a:p>
          <a:p>
            <a:r>
              <a:rPr lang="en-US" altLang="zh-CN" dirty="0" err="1" smtClean="0"/>
              <a:t>admin.addColumn</a:t>
            </a:r>
            <a:r>
              <a:rPr lang="en-US" altLang="zh-CN" dirty="0" smtClean="0"/>
              <a:t>("employee", </a:t>
            </a:r>
            <a:r>
              <a:rPr lang="en-US" altLang="zh-CN" dirty="0" err="1" smtClean="0"/>
              <a:t>columnDescriptor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coloumn</a:t>
            </a:r>
            <a:r>
              <a:rPr lang="en-US" altLang="zh-CN" dirty="0" smtClean="0"/>
              <a:t> added");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DeleteColoumn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throws</a:t>
            </a:r>
          </a:p>
          <a:p>
            <a:r>
              <a:rPr lang="en-US" altLang="zh-CN" dirty="0" err="1" smtClean="0"/>
              <a:t>MasterNotRunningException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// Instantiating configuration class.</a:t>
            </a:r>
          </a:p>
          <a:p>
            <a:r>
              <a:rPr lang="en-US" altLang="zh-CN" dirty="0" smtClean="0"/>
              <a:t>Configuration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HBaseConfiguration.create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 Instantiating </a:t>
            </a:r>
            <a:r>
              <a:rPr lang="en-US" altLang="zh-CN" dirty="0" err="1" smtClean="0"/>
              <a:t>HBaseAdmin</a:t>
            </a:r>
            <a:r>
              <a:rPr lang="en-US" altLang="zh-CN" dirty="0" smtClean="0"/>
              <a:t> class.</a:t>
            </a:r>
          </a:p>
          <a:p>
            <a:r>
              <a:rPr lang="en-US" altLang="zh-CN" dirty="0" err="1" smtClean="0"/>
              <a:t>HBaseAdmin</a:t>
            </a:r>
            <a:r>
              <a:rPr lang="en-US" altLang="zh-CN" dirty="0" smtClean="0"/>
              <a:t> admin = new </a:t>
            </a:r>
            <a:r>
              <a:rPr lang="en-US" altLang="zh-CN" dirty="0" err="1" smtClean="0"/>
              <a:t>HBaseAdmin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// Deleting a column family</a:t>
            </a:r>
          </a:p>
          <a:p>
            <a:r>
              <a:rPr lang="en-US" altLang="zh-CN" dirty="0" err="1" smtClean="0"/>
              <a:t>admin.deleteColumn</a:t>
            </a:r>
            <a:r>
              <a:rPr lang="en-US" altLang="zh-CN" dirty="0" smtClean="0"/>
              <a:t>("employee","</a:t>
            </a:r>
            <a:r>
              <a:rPr lang="en-US" altLang="zh-CN" dirty="0" err="1" smtClean="0"/>
              <a:t>contactDetails</a:t>
            </a:r>
            <a:r>
              <a:rPr lang="en-US" altLang="zh-CN" dirty="0" smtClean="0"/>
              <a:t>"); 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coloumn</a:t>
            </a:r>
            <a:r>
              <a:rPr lang="en-US" altLang="zh-CN" dirty="0" smtClean="0"/>
              <a:t> deleted");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TableExists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// Instantiating configuration class</a:t>
            </a:r>
          </a:p>
          <a:p>
            <a:r>
              <a:rPr lang="en-US" altLang="zh-CN" dirty="0" smtClean="0"/>
              <a:t>Configuration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HBaseConfiguration.create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 Instantiating </a:t>
            </a:r>
            <a:r>
              <a:rPr lang="en-US" altLang="zh-CN" dirty="0" err="1" smtClean="0"/>
              <a:t>HBaseAdmin</a:t>
            </a:r>
            <a:r>
              <a:rPr lang="en-US" altLang="zh-CN" dirty="0" smtClean="0"/>
              <a:t> class</a:t>
            </a:r>
          </a:p>
          <a:p>
            <a:r>
              <a:rPr lang="en-US" altLang="zh-CN" dirty="0" err="1" smtClean="0"/>
              <a:t>HBaseAdmin</a:t>
            </a:r>
            <a:r>
              <a:rPr lang="en-US" altLang="zh-CN" dirty="0" smtClean="0"/>
              <a:t> admin = new </a:t>
            </a:r>
            <a:r>
              <a:rPr lang="en-US" altLang="zh-CN" dirty="0" err="1" smtClean="0"/>
              <a:t>HBaseAdmin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// Verifying the </a:t>
            </a:r>
            <a:r>
              <a:rPr lang="en-US" altLang="zh-CN" dirty="0" err="1" smtClean="0"/>
              <a:t>existance</a:t>
            </a:r>
            <a:r>
              <a:rPr lang="en-US" altLang="zh-CN" dirty="0" smtClean="0"/>
              <a:t> of the table</a:t>
            </a:r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bool = </a:t>
            </a:r>
            <a:r>
              <a:rPr lang="en-US" altLang="zh-CN" dirty="0" err="1" smtClean="0"/>
              <a:t>admin.tableExists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");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 bool);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ExampleClient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admin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("test");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tables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admin.listTables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tables.length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!= 1 &amp;&amp;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tables[0].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("Failed create of table");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table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("value"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qualifier, value);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(put);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("row1"));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(get);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("Get: " + result);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scanner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(scan);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: scanner) 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("Scan: 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public class </a:t>
            </a:r>
            <a:r>
              <a:rPr lang="en-US" altLang="zh-CN" b="0" dirty="0" err="1" smtClean="0"/>
              <a:t>ShutDownHbase</a:t>
            </a:r>
            <a:r>
              <a:rPr lang="en-US" altLang="zh-CN" b="0" dirty="0" smtClean="0"/>
              <a:t>{</a:t>
            </a:r>
          </a:p>
          <a:p>
            <a:r>
              <a:rPr lang="en-US" altLang="zh-CN" b="0" dirty="0" smtClean="0"/>
              <a:t>public static void main(String </a:t>
            </a:r>
            <a:r>
              <a:rPr lang="en-US" altLang="zh-CN" b="0" dirty="0" err="1" smtClean="0"/>
              <a:t>args</a:t>
            </a:r>
            <a:r>
              <a:rPr lang="en-US" altLang="zh-CN" b="0" dirty="0" smtClean="0"/>
              <a:t>[])throws </a:t>
            </a:r>
            <a:r>
              <a:rPr lang="en-US" altLang="zh-CN" b="0" dirty="0" err="1" smtClean="0"/>
              <a:t>IOException</a:t>
            </a:r>
            <a:r>
              <a:rPr lang="en-US" altLang="zh-CN" b="0" dirty="0" smtClean="0"/>
              <a:t> {</a:t>
            </a:r>
          </a:p>
          <a:p>
            <a:r>
              <a:rPr lang="en-US" altLang="zh-CN" b="0" dirty="0" smtClean="0"/>
              <a:t>// Instantiating configuration class</a:t>
            </a:r>
          </a:p>
          <a:p>
            <a:r>
              <a:rPr lang="en-US" altLang="zh-CN" b="0" dirty="0" smtClean="0"/>
              <a:t>Configuration </a:t>
            </a:r>
            <a:r>
              <a:rPr lang="en-US" altLang="zh-CN" b="0" dirty="0" err="1" smtClean="0"/>
              <a:t>conf</a:t>
            </a:r>
            <a:r>
              <a:rPr lang="en-US" altLang="zh-CN" b="0" dirty="0" smtClean="0"/>
              <a:t> = </a:t>
            </a:r>
            <a:r>
              <a:rPr lang="en-US" altLang="zh-CN" b="0" dirty="0" err="1" smtClean="0"/>
              <a:t>HBaseConfiguration.create</a:t>
            </a:r>
            <a:r>
              <a:rPr lang="en-US" altLang="zh-CN" b="0" dirty="0" smtClean="0"/>
              <a:t>();</a:t>
            </a:r>
          </a:p>
          <a:p>
            <a:r>
              <a:rPr lang="en-US" altLang="zh-CN" b="0" dirty="0" smtClean="0"/>
              <a:t>// Instantiating </a:t>
            </a:r>
            <a:r>
              <a:rPr lang="en-US" altLang="zh-CN" b="0" dirty="0" err="1" smtClean="0"/>
              <a:t>HBaseAdmin</a:t>
            </a:r>
            <a:r>
              <a:rPr lang="en-US" altLang="zh-CN" b="0" dirty="0" smtClean="0"/>
              <a:t> class</a:t>
            </a:r>
          </a:p>
          <a:p>
            <a:r>
              <a:rPr lang="en-US" altLang="zh-CN" b="0" dirty="0" err="1" smtClean="0"/>
              <a:t>HBaseAdmin</a:t>
            </a:r>
            <a:r>
              <a:rPr lang="en-US" altLang="zh-CN" b="0" dirty="0" smtClean="0"/>
              <a:t> admin = new </a:t>
            </a:r>
            <a:r>
              <a:rPr lang="en-US" altLang="zh-CN" b="0" dirty="0" err="1" smtClean="0"/>
              <a:t>HBaseAdmin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conf</a:t>
            </a:r>
            <a:r>
              <a:rPr lang="en-US" altLang="zh-CN" b="0" dirty="0" smtClean="0"/>
              <a:t>);</a:t>
            </a:r>
          </a:p>
          <a:p>
            <a:r>
              <a:rPr lang="en-US" altLang="zh-CN" b="0" dirty="0" smtClean="0"/>
              <a:t>// Shutting down </a:t>
            </a:r>
            <a:r>
              <a:rPr lang="en-US" altLang="zh-CN" b="0" dirty="0" err="1" smtClean="0"/>
              <a:t>HBase</a:t>
            </a:r>
            <a:endParaRPr lang="en-US" altLang="zh-CN" b="0" dirty="0" smtClean="0"/>
          </a:p>
          <a:p>
            <a:r>
              <a:rPr lang="en-US" altLang="zh-CN" b="0" dirty="0" err="1" smtClean="0"/>
              <a:t>System.out.println</a:t>
            </a:r>
            <a:r>
              <a:rPr lang="en-US" altLang="zh-CN" b="0" dirty="0" smtClean="0"/>
              <a:t>("Shutting down </a:t>
            </a:r>
            <a:r>
              <a:rPr lang="en-US" altLang="zh-CN" b="0" dirty="0" err="1" smtClean="0"/>
              <a:t>hbase</a:t>
            </a:r>
            <a:r>
              <a:rPr lang="en-US" altLang="zh-CN" b="0" dirty="0" smtClean="0"/>
              <a:t>");</a:t>
            </a:r>
          </a:p>
          <a:p>
            <a:r>
              <a:rPr lang="en-US" altLang="zh-CN" b="0" dirty="0" err="1" smtClean="0"/>
              <a:t>admin.shutdown</a:t>
            </a:r>
            <a:r>
              <a:rPr lang="en-US" altLang="zh-CN" b="0" dirty="0" smtClean="0"/>
              <a:t>();</a:t>
            </a:r>
          </a:p>
          <a:p>
            <a:r>
              <a:rPr lang="en-US" altLang="zh-CN" b="0" dirty="0" smtClean="0"/>
              <a:t>}</a:t>
            </a:r>
          </a:p>
          <a:p>
            <a:r>
              <a:rPr lang="en-US" altLang="zh-CN" b="0" dirty="0" smtClean="0"/>
              <a:t>}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ExampleClient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admin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("test");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tables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admin.listTables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tables.length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!= 1 &amp;&amp;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tables[0].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("Failed create of table");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table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("value"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qualifier, value);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(put);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("row1"));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(get);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("Get: " + result);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scanner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(scan);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: scanner) 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("Scan: 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ExampleClient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config = HBaseConfiguration.create();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 admin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HBaseAdmin(config);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 tableName = TableName.valueOf("test");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 htd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 hcd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HColumnDescriptor("data");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htd.addFamily(hcd);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admin.createTable(htd);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HTableDescriptor[] tables = admin.listTables();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(tables.length != 1 &amp;&amp;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Bytes.equals(tableName.getName(), tables[0].getTableName().getName()))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IOException("Failed create of table");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HTable(config, tableName);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Bytes.toBytes("row"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put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columnFamily = Bytes.toBytes("data");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Bytes.toBytes(String.valueOf(i));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Bytes.toBytes("value"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put.add(columnFamily, qualifier, 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table.put(put);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Get(Bytes.toBytes("row1"));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result = table.get(get);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System.out.println("Get: " + 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scannerResult : scanner)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System.out.println("Scan: " + scannerResult);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ExampleClient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admin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("test");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tables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admin.listTables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tables.length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!= 1 &amp;&amp;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tables[0].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("Failed create of table");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table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("value"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qualifier, value);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(put);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("row1"));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(get);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("Get: " + result);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scanner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(scan);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: scanner) 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("Scan: 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6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ExampleClient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admin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("test");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tables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admin.listTables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tables.length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!= 1 &amp;&amp;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tables[0].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("Failed create of table");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table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("value"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qualifier, value);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(put);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("row1"));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(get);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("Get: " + result);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scanner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(scan);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: scanner) 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("Scan: 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ExampleClient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config = HBaseConfiguration.create();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 admin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HBaseAdmin(config);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 tableName = TableName.valueOf("test");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 htd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 hcd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HColumnDescriptor("data");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htd.addFamily(hcd);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admin.createTable(htd);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HTableDescriptor[] tables = admin.listTables();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(tables.length != 1 &amp;&amp;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Bytes.equals(tableName.getName(), tables[0].getTableName().getName()))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IOException("Failed create of table");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HTable(config, tableName);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Bytes.toBytes("row"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put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columnFamily = Bytes.toBytes("data");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Bytes.toBytes(String.valueOf(i));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Bytes.toBytes("value"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put.add(columnFamily, qualifier, 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table.put(put);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Get(Bytes.toBytes("row1"));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result = table.get(get);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System.out.println("Get: " + 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scannerResult : scanner)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System.out.println("Scan: " + scannerResult);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ExampleClient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config = HBaseConfiguration.create();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 admin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HBaseAdmin(config);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 tableName = TableName.valueOf("test");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 htd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 hcd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HColumnDescriptor("data");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htd.addFamily(hcd);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admin.createTable(htd);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HTableDescriptor[] tables = admin.listTables();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(tables.length != 1 &amp;&amp;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Bytes.equals(tableName.getName(), tables[0].getTableName().getName()))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IOException("Failed create of table");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HTable(config, tableName);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Bytes.toBytes("row"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put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columnFamily = Bytes.toBytes("data");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Bytes.toBytes(String.valueOf(i));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Bytes.toBytes("value"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put.add(columnFamily, qualifier, 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table.put(put);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Get(Bytes.toBytes("row1"));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result = table.get(get);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System.out.println("Get: " + 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scannerResult : scanner)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System.out.println("Scan: " + scannerResult);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ExampleClient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config = HBaseConfiguration.create();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 admin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HBaseAdmin(config);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 tableName = TableName.valueOf("test");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 htd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 hcd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HColumnDescriptor("data");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htd.addFamily(hcd);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admin.createTable(htd);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HTableDescriptor[] tables = admin.listTables();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(tables.length != 1 &amp;&amp;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Bytes.equals(tableName.getName(), tables[0].getTableName().getName()))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IOException("Failed create of table");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HTable(config, tableName);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Bytes.toBytes("row"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put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columnFamily = Bytes.toBytes("data");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Bytes.toBytes(String.valueOf(i));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Bytes.toBytes("value"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put.add(columnFamily, qualifier, 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table.put(put);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Get(Bytes.toBytes("row1"));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result = table.get(get);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System.out.println("Get: " + 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scannerResult : scanner)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System.out.println("Scan: " + scannerResult);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ExampleClient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config = HBaseConfiguration.create();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 admin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HBaseAdmin(config);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 tableName = TableName.valueOf("test");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 htd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 hcd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HColumnDescriptor("data");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htd.addFamily(hcd);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admin.createTable(htd);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HTableDescriptor[] tables = admin.listTables();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(tables.length != 1 &amp;&amp;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Bytes.equals(tableName.getName(), tables[0].getTableName().getName()))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IOException("Failed create of table");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HTable(config, tableName);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Bytes.toBytes("row"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put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columnFamily = Bytes.toBytes("data");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Bytes.toBytes(String.valueOf(i));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Bytes.toBytes("value"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put.add(columnFamily, qualifier, 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table.put(put);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Get(Bytes.toBytes("row1"));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result = table.get(get);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System.out.println("Get: " + 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scannerResult : scanner)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System.out.println("Scan: " + scannerResult);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package com.it18zhang.hbase;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org.apache.hadoop.conf.Configuration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org.apache.hadoop.conf.Configured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org.apache.hadoop.hbase.HBaseConfiguration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org.apache.hadoop.hbase.client.Result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org.apache.hadoop.hbase.client.Scan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org.apache.hadoop.hbase.filter.FirstKeyOnlyFilter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org.apache.hadoop.hbase.io.ImmutableBytesWritable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org.apache.hadoop.hbase.mapreduce.KeyValueSerialization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org.apache.hadoop.hbase.mapreduce.MutationSerialization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org.apache.hadoop.hbase.mapreduce.ResultSerialization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org.apache.hadoop.hbase.mapreduce.TableInputFormat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org.apache.hadoop.hbase.mapreduce.TableMapReduceUtil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org.apache.hadoop.hbase.mapreduce.TableMapper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org.apache.hadoop.hbase.protobuf.ProtobufUtil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org.apache.hadoop.hbase.util.Base64;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org.apache.hadoop.mapreduce.Job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org.apache.hadoop.mapreduce.lib.output.NullOutputFormat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org.apache.hadoop.util.Tool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org.apache.hadoop.util.ToolRunner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HbaseMR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Configured implements Tool {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main(String[]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throws Exception {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ToolRunner.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HbaseMR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run(String[]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throws Exception {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Scan();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scan.setFilter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FirstKeyOnlyFilter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this.getConf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getInstance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"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myname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job.setJarByClass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initTableMapperJob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("test", scan, 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RowCounterMapper.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Result.class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job);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job.setInputFormatClass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TableInputFormat.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job.setMapOutputValueClass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job.setMapOutputKeyClass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job.setMapperClass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RowCounterMapper.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TableInputFormat.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INPUT_TABLE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"test");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TableInputFormat.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Base64.encodeBytes(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ProtobufUtil.toScan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(scan).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toByteArray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conf.setStrings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io.serializations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",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conf.get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io.serializations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"),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MutationSerialization.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ResultSerialization.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KeyValueSerialization.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addDependencyJars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(job);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initCredentials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(job);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no reduce task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job.setNumReduceTasks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(0);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//no </a:t>
            </a:r>
            <a:r>
              <a:rPr lang="en-US" altLang="zh-CN" sz="1000" u="sng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outputformat</a:t>
            </a:r>
            <a:endParaRPr lang="en-US" altLang="zh-CN" sz="1000" u="sng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job.setOutputFormatClass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NullOutputFormat.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job.waitForCompletion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(true) ? 0 : 1;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class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RowCounterMapper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TableMapper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Result&gt; {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void map(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row, Result value, Context context) {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context.getCounter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("row", "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nodata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").increment(1);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package com.it18zhang.hbase;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org.apache.hadoop.conf.Configuration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org.apache.hadoop.conf.Configured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org.apache.hadoop.hbase.HBaseConfiguration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org.apache.hadoop.hbase.client.Result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org.apache.hadoop.hbase.client.Scan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org.apache.hadoop.hbase.filter.FirstKeyOnlyFilter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org.apache.hadoop.hbase.io.ImmutableBytesWritable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org.apache.hadoop.hbase.mapreduce.KeyValueSerialization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org.apache.hadoop.hbase.mapreduce.MutationSerialization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org.apache.hadoop.hbase.mapreduce.ResultSerialization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org.apache.hadoop.hbase.mapreduce.TableInputFormat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org.apache.hadoop.hbase.mapreduce.TableMapReduceUtil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org.apache.hadoop.hbase.mapreduce.TableMapper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org.apache.hadoop.hbase.protobuf.ProtobufUtil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org.apache.hadoop.hbase.util.Base64;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org.apache.hadoop.mapreduce.Job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org.apache.hadoop.mapreduce.lib.output.NullOutputFormat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org.apache.hadoop.util.Tool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org.apache.hadoop.util.ToolRunner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HbaseMR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Configured implements Tool {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main(String[]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throws Exception {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ToolRunner.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HbaseMR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run(String[]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throws Exception {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Scan();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scan.setFilter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FirstKeyOnlyFilter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this.getConf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getInstance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"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myname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job.setJarByClass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initTableMapperJob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("test", scan, 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RowCounterMapper.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Result.class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job);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job.setInputFormatClass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TableInputFormat.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job.setMapOutputValueClass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job.setMapOutputKeyClass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job.setMapperClass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RowCounterMapper.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TableInputFormat.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INPUT_TABLE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"test");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TableInputFormat.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Base64.encodeBytes(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ProtobufUtil.toScan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(scan).</a:t>
            </a:r>
            <a:r>
              <a:rPr lang="en-US" altLang="zh-CN" sz="1000" b="1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toByteArray</a:t>
            </a:r>
            <a:r>
              <a:rPr lang="en-US" altLang="zh-CN" sz="1000" b="1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conf.setStrings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io.serializations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", 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conf.get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io.serializations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"),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MutationSerialization.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ResultSerialization.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KeyValueSerialization.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addDependencyJars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(job);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initCredentials</a:t>
            </a:r>
            <a:r>
              <a:rPr lang="en-US" altLang="zh-CN" sz="1000" i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(job);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no reduce task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job.setNumReduceTasks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(0);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//no </a:t>
            </a:r>
            <a:r>
              <a:rPr lang="en-US" altLang="zh-CN" sz="1000" u="sng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outputformat</a:t>
            </a:r>
            <a:endParaRPr lang="en-US" altLang="zh-CN" sz="1000" u="sng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job.setOutputFormatClass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NullOutputFormat.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job.waitForCompletion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(true) ? 0 : 1;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 sz="10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class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RowCounterMapper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TableMapper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Result&gt; {</a:t>
            </a:r>
          </a:p>
          <a:p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void map(</a:t>
            </a:r>
            <a:r>
              <a:rPr lang="en-US" altLang="zh-CN" sz="1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</a:t>
            </a:r>
            <a:r>
              <a:rPr lang="en-US" altLang="zh-CN" sz="1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row, Result value, Context context) {</a:t>
            </a: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context.getCounter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("row", "</a:t>
            </a:r>
            <a:r>
              <a:rPr lang="en-US" altLang="zh-CN" sz="10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nodata</a:t>
            </a:r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").increment(1);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package com.it18zhang.hbase;</a:t>
            </a:r>
          </a:p>
          <a:p>
            <a:endParaRPr lang="zh-CN" altLang="en-US" sz="1000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org.apache.hadoop.conf.Configuration;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org.apache.hadoop.conf.Configured;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org.apache.hadoop.hbase.HBaseConfiguration;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org.apache.hadoop.hbase.client.Result;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org.apache.hadoop.hbase.client.Scan;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org.apache.hadoop.hbase.filter.FirstKeyOnlyFilter;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org.apache.hadoop.hbase.io.ImmutableBytesWritable;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org.apache.hadoop.hbase.mapreduce.KeyValueSerialization;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org.apache.hadoop.hbase.mapreduce.MutationSerialization;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org.apache.hadoop.hbase.mapreduce.ResultSerialization;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org.apache.hadoop.hbase.mapreduce.TableInputFormat;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org.apache.hadoop.hbase.mapreduce.TableMapReduceUtil;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org.apache.hadoop.hbase.mapreduce.TableMapper;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org.apache.hadoop.hbase.protobuf.ProtobufUtil;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org.apache.hadoop.hbase.util.Base64;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org.apache.hadoop.mapreduce.Job;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org.apache.hadoop.mapreduce.lib.output.NullOutputFormat;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org.apache.hadoop.util.Tool;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org.apache.hadoop.util.ToolRunner;</a:t>
            </a:r>
          </a:p>
          <a:p>
            <a:endParaRPr lang="zh-CN" altLang="en-US" sz="1000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HbaseMR extends Configured implements Tool {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main(String[] args) throws Exception {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ToolRunner.</a:t>
            </a:r>
            <a:r>
              <a:rPr lang="en-US" altLang="zh-CN" sz="1000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run(HBaseConfiguration.create(), </a:t>
            </a:r>
            <a:r>
              <a:rPr lang="en-US" altLang="zh-CN" sz="1000" b="1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HbaseMR(), args);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 sz="1000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int run(String[] args) throws Exception {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Scan();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scan.setFilter(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FirstKeyOnlyFilter());</a:t>
            </a:r>
          </a:p>
          <a:p>
            <a:endParaRPr lang="zh-CN" altLang="en-US" sz="1000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 = 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this.getConf();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 job = Job.</a:t>
            </a:r>
            <a:r>
              <a:rPr lang="en-US" altLang="zh-CN" sz="1000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getInstance(conf, "myname");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job.setJarByClass(getClass());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initTableMapperJob("test", scan, RowCounterMapper.</a:t>
            </a:r>
            <a:r>
              <a:rPr lang="en-US" altLang="zh-CN" sz="1000" b="1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class,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ImmutableBytesWritable.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class, Result.class, job);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job.setInputFormatClass(TableInputFormat.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job.setMapOutputValueClass(Result.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job.setMapOutputKeyClass(ImmutableBytesWritable.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job.setMapperClass(RowCounterMapper.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class);</a:t>
            </a:r>
          </a:p>
          <a:p>
            <a:endParaRPr lang="zh-CN" altLang="en-US" sz="1000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conf.set(TableInputFormat.</a:t>
            </a:r>
            <a:r>
              <a:rPr lang="en-US" altLang="zh-CN" sz="1000" b="1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INPUT_TABLE, "test");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conf.set(TableInputFormat.</a:t>
            </a:r>
            <a:r>
              <a:rPr lang="en-US" altLang="zh-CN" sz="1000" b="1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SCAN, Base64.encodeBytes(ProtobufUtil.toScan(scan).toByteArray()));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conf.setStrings("io.serializations", conf.get("io.serializations"),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MutationSerialization.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class.getName(),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ResultSerialization.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class.getName(),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KeyValueSerialization.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class.getName());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addDependencyJars(job);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TableMapReduceUtil.</a:t>
            </a:r>
            <a:r>
              <a:rPr lang="en-US" altLang="zh-CN" sz="1000" i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initCredentials(job);</a:t>
            </a:r>
          </a:p>
          <a:p>
            <a:endParaRPr lang="zh-CN" altLang="en-US" sz="1000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no reduce task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job.setNumReduceTasks(0);</a:t>
            </a:r>
          </a:p>
          <a:p>
            <a:endParaRPr lang="zh-CN" altLang="en-US" sz="1000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//no </a:t>
            </a:r>
            <a:r>
              <a:rPr lang="en-US" altLang="zh-CN" sz="1000" u="sng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outputformat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job.setOutputFormatClass(NullOutputFormat.</a:t>
            </a:r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class);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job.waitForCompletion(true) ? 0 : 1;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 sz="1000" kern="120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class RowCounterMapper extends TableMapper&lt;ImmutableBytesWritable, Result&gt; {</a:t>
            </a:r>
          </a:p>
          <a:p>
            <a:r>
              <a:rPr lang="en-US" altLang="zh-CN" sz="10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void map(ImmutableBytesWritable row, Result value, Context context) {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context.getCounter("row", "nodata").increment(1);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ExampleClient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config = HBaseConfiguration.create();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 admin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HBaseAdmin(config);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 tableName = TableName.valueOf("test");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 htd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 hcd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HColumnDescriptor("data");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htd.addFamily(hcd);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admin.createTable(htd);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HTableDescriptor[] tables = admin.listTables();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(tables.length != 1 &amp;&amp;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Bytes.equals(tableName.getName(), tables[0].getTableName().getName()))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IOException("Failed create of table");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HTable(config, tableName);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Bytes.toBytes("row"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put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columnFamily = Bytes.toBytes("data");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Bytes.toBytes(String.valueOf(i));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Bytes.toBytes("value"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put.add(columnFamily, qualifier, 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table.put(put);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Get(Bytes.toBytes("row1"));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result = table.get(get);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System.out.println("Get: " + 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scannerResult : scanner)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System.out.println("Scan: " + scannerResult);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60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ExampleClient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config = HBaseConfiguration.create();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 admin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HBaseAdmin(config);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 tableName = TableName.valueOf("test");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 htd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 hcd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HColumnDescriptor("data");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htd.addFamily(hcd);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admin.createTable(htd);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HTableDescriptor[] tables = admin.listTables();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(tables.length != 1 &amp;&amp;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Bytes.equals(tableName.getName(), tables[0].getTableName().getName()))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IOException("Failed create of table");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HTable(config, tableName);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Bytes.toBytes("row"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put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columnFamily = Bytes.toBytes("data");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Bytes.toBytes(String.valueOf(i));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Bytes.toBytes("value"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put.add(columnFamily, qualifier, 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table.put(put);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Get(Bytes.toBytes("row1"));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result = table.get(get);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System.out.println("Get: " + 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scannerResult : scanner)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System.out.println("Scan: " + scannerResult);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ExampleClient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config = HBaseConfiguration.create();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 admin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HBaseAdmin(config);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 tableName = TableName.valueOf("test");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 htd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 hcd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HColumnDescriptor("data");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htd.addFamily(hcd);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admin.createTable(htd);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HTableDescriptor[] tables = admin.listTables();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(tables.length != 1 &amp;&amp;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Bytes.equals(tableName.getName(), tables[0].getTableName().getName()))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IOException("Failed create of table");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HTable(config, tableName);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Bytes.toBytes("row"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put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columnFamily = Bytes.toBytes("data");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Bytes.toBytes(String.valueOf(i));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Bytes.toBytes("value" + i);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put.add(columnFamily, qualifier, 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table.put(put);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Get(Bytes.toBytes("row1"));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result = table.get(get);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System.out.println("Get: " + 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scannerResult : scanner)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System.out.println("Scan: " + scannerResult);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admin.deleteTable(tableName);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HBaseTemperatureImporter extends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Configured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implements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Tool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class HBaseTemperatureMapper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&lt;K&gt;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extends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Mapper&lt;LongWritable, Text, K, Put&gt;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NcdcRecordParser parser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NcdcRecordParser();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@Override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map(LongWritable key, Text value, Context context)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IOException, InterruptedException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parser.parse(value.toString());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(parser.isValidTemperature())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rowKey = RowKeyConverter.makeObservationRowKey(parser.getStationId(),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parser.getObservationDate().getTime());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p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Put(rowKey);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p.add(HBaseTemperatureQuery.DATA_COLUMNFAMILY,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HBaseTemperatureQuery.AIRTEMP_QUALIFIER,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Bytes.toBytes(parser.getAirTemperature()));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context.write(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p);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@Override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int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Exception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(args.length != 1)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System.err.println("Usage: HBaseTemperatureImporter &lt;input&gt;");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-1;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 job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Job(getConf(), getClass().getSimpleName());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job.setJarByClass(getClass());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FileInputFormat.addInputPath(job,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Path(args[0]));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job.getConfiguration().set(TableOutputFormat.OUTPUT_TABLE, "observations");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job.setMapperClass(HBaseTemperatureMapper.class);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job.setNumReduceTasks(0);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job.setOutputFormatClass(TableOutputFormat.class);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job.waitForCompletion(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? 0 : 1;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Exception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exitCode = ToolRunner.run(HBaseConfiguration.create(),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HBaseTemperatureImporter(), args);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System.exit(exitCode);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RowKeyConverter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static final int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STATION_ID_LENGTH = 12;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/**</a:t>
            </a:r>
          </a:p>
          <a:p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* @return A row key whose format is: &lt;station_id&gt; &lt;reverse_order_timestamp&gt;</a:t>
            </a:r>
          </a:p>
          <a:p>
            <a:r>
              <a:rPr lang="zh-CN" altLang="en-US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makeObservationRowKey(String stationId,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long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observationTime)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[STATION_ID_LENGTH + Bytes.SIZEOF_LONG];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Bytes.putBytes(row, 0, Bytes.toBytes(stationId), 0, STATION_ID_LENGTH);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long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reverseOrderTimestamp = Long.MAX_VALUE - observationTime;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Bytes.putLong(row, STATION_ID_LENGTH, reverseOrderTimestamp);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row;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60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final 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INFO_COLUMNFAMILY = Bytes.toBytes("info");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final 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NAME_QUALIFIER = Bytes.toBytes("name");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final 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LOCATION_QUALIFIER = Bytes.toBytes("location");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final 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DESCRIPTION_QUALIFIER = Bytes.toBytes("description");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Map&lt;String, String&gt; getStationInfo(HTable table, String stationId)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get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Get(Bytes.toBytes(stationId));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get.addFamily(INFO_COLUMNFAMILY);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 = table.get(get);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 ==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null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Map&lt;String, String&gt; resultMap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LinkedHashMap&lt;String, String&gt;();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resultMap.put("name", getValue(res, INFO_COLUMNFAMILY, NAME_QUALIFIER));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resultMap.put("location", getValue(res, INFO_COLUMNFAMILY,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LOCATION_QUALIFIER));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resultMap.put("description", getValue(res, INFO_COLUMNFAMILY,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DESCRIPTION_QUALIFIER));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resultMap;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static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 getValue(Result res,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cf,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qualifier) {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res.getValue(cf, qualifier);</a:t>
            </a:r>
          </a:p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value ==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? "": Bytes.toString(value);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HBaseTemperatureQuery extends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Configured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implements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Tool {</a:t>
            </a:r>
          </a:p>
          <a:p>
            <a:pPr lvl="1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final 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DATA_COLUMNFAMILY = Bytes.toBytes("data");</a:t>
            </a:r>
          </a:p>
          <a:p>
            <a:pPr lvl="1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static final 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AIRTEMP_QUALIFIER = Bytes.toBytes("airtemp");</a:t>
            </a:r>
          </a:p>
          <a:p>
            <a:pPr lvl="1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NavigableMap&lt;Long, Integer&gt; getStationObservations(HTable table,</a:t>
            </a:r>
          </a:p>
          <a:p>
            <a:pPr lvl="2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 stationId,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long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maxStamp,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maxCount)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pPr lvl="3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startRow = RowKeyConverter.makeObservationRowKey(stationId, maxStamp);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NavigableMap&lt;Long, Integer&gt; resultMap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TreeMap&lt;Long, Integer&gt;();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scan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Scan(startRow);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scan.addColumn(DATA_COLUMNFAMILY, AIRTEMP_QUALIFIER);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 scanner = table.getScanner(scan);</a:t>
            </a:r>
          </a:p>
          <a:p>
            <a:pPr lvl="3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lvl="4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res;</a:t>
            </a:r>
          </a:p>
          <a:p>
            <a:pPr lvl="4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count = 0;</a:t>
            </a:r>
          </a:p>
          <a:p>
            <a:pPr lvl="4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((res = scanner.next()) !=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null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&amp;&amp; count++ &lt; maxCount) {</a:t>
            </a:r>
          </a:p>
          <a:p>
            <a:pPr lvl="5"/>
            <a:r>
              <a:rPr lang="en-US" altLang="zh-CN" sz="12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res.getRow();</a:t>
            </a:r>
          </a:p>
          <a:p>
            <a:pPr lvl="5"/>
            <a:r>
              <a:rPr lang="en-US" altLang="zh-CN" sz="12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res.getValue(DATA_COLUMNFAMILY, AIRTEMP_QUALIFIER);</a:t>
            </a:r>
          </a:p>
          <a:p>
            <a:pPr lvl="5"/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Long stamp = Long.MAX_VALUE -</a:t>
            </a:r>
          </a:p>
          <a:p>
            <a:pPr lvl="5"/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Bytes.toLong(row, row.length - Bytes.SIZEOF_LONG, Bytes.SIZEOF_LONG);</a:t>
            </a:r>
          </a:p>
          <a:p>
            <a:pPr lvl="5"/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Integer temp = Bytes.toInt(value);</a:t>
            </a:r>
          </a:p>
          <a:p>
            <a:pPr lvl="5"/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resultMap.put(stamp, temp);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</a:p>
          <a:p>
            <a:pPr lvl="3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scanner.close();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3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resultMap;</a:t>
            </a:r>
          </a:p>
          <a:p>
            <a:pPr lvl="2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2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int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 {</a:t>
            </a:r>
          </a:p>
          <a:p>
            <a:pPr lvl="3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(args.length != 1) {</a:t>
            </a:r>
          </a:p>
          <a:p>
            <a:pPr lvl="4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System.err.println("Usage: HBaseTemperatureQuery &lt;station_id&gt;");</a:t>
            </a:r>
          </a:p>
          <a:p>
            <a:pPr lvl="4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-1;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 table =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HTable(HBaseConfiguration.create(getConf()), "observations");</a:t>
            </a:r>
          </a:p>
          <a:p>
            <a:pPr lvl="3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NavigableMap&lt;Long, Integer&gt; observations =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getStationObservations(table, args[0], Long.MAX_VALUE, 10).descendingMap();</a:t>
            </a:r>
          </a:p>
          <a:p>
            <a:pPr lvl="3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(Map.Entry&lt;Long, Integer&gt; observation : observations.entrySet()) {</a:t>
            </a:r>
          </a:p>
          <a:p>
            <a:pPr lvl="4"/>
            <a:r>
              <a:rPr lang="en-US" altLang="zh-CN" sz="1000" b="0" i="1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Print the date, time, and temperature</a:t>
            </a:r>
          </a:p>
          <a:p>
            <a:pPr lvl="4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System.out.printf("%1$tF %1$tR\t%2$s\n", observation.getKey(),</a:t>
            </a:r>
          </a:p>
          <a:p>
            <a:pPr lvl="4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observation.getValue());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2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 lvl="2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</a:p>
          <a:p>
            <a:pPr lvl="2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lvl="3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table.close();</a:t>
            </a:r>
          </a:p>
          <a:p>
            <a:pPr lvl="2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args) </a:t>
            </a:r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Exception {</a:t>
            </a:r>
          </a:p>
          <a:p>
            <a:pPr lvl="2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exitCode = ToolRunner.run(HBaseConfiguration.create(),</a:t>
            </a:r>
          </a:p>
          <a:p>
            <a:pPr lvl="2"/>
            <a:r>
              <a:rPr lang="en-US" altLang="zh-CN" sz="1000" b="1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HBaseTemperatureQuery(), args);</a:t>
            </a:r>
          </a:p>
          <a:p>
            <a:pPr lvl="2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System.exit(exitCode);</a:t>
            </a:r>
          </a:p>
          <a:p>
            <a:pPr lvl="1"/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60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1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1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ExampleClient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main(String[]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admin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("test");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htd.addFamily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admin.createTable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tables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admin.listTables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tables.length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!= 1 &amp;&amp;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Bytes.equals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tableName.getName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(), tables[0].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throw 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("Failed create of table");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table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nn-NO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lang="nn-NO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 = 1; i &lt;= 3; i++) 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row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Put(row);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("data");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qualifier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String.valueOf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value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("value"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put.add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columnFamily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qualifier, value);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(put);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("row1"));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(get);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("Get: " + result);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Scan();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scanner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table.getScanner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(scan);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try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: scanner) 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("Scan: " +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1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Disable then drop the table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admin.disableTable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admin.deleteTable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admin.close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ListTables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static void main(String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[])throws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MasterNotRunningException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Instantiating a configuration class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Configuration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HBaseConfiguration.create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Instantiating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admin = new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Getting all the list of tables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HBaseAdmin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admin.listTables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printing all the table names.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=0;i&lt;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tableDescriptor.length;i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++ ){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].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getNameAsString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wikipedia.org/wiki/Powerse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ico\hbase_logo_with_orca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72388"/>
            <a:ext cx="3610310" cy="9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Apache Hbase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依赖</a:t>
            </a:r>
            <a:r>
              <a:rPr lang="en-US" altLang="zh-CN" smtClean="0"/>
              <a:t>ZooKeeper</a:t>
            </a:r>
          </a:p>
          <a:p>
            <a:r>
              <a:rPr lang="en-US" altLang="zh-CN" smtClean="0"/>
              <a:t>rs</a:t>
            </a:r>
            <a:r>
              <a:rPr lang="zh-CN" altLang="en-US" smtClean="0"/>
              <a:t>服务器列在</a:t>
            </a:r>
            <a:r>
              <a:rPr lang="en-US" altLang="zh-CN" smtClean="0"/>
              <a:t>conf/regionservers</a:t>
            </a:r>
            <a:r>
              <a:rPr lang="zh-CN" altLang="en-US" smtClean="0"/>
              <a:t>文件中</a:t>
            </a:r>
            <a:endParaRPr lang="en-US" altLang="zh-CN" smtClean="0"/>
          </a:p>
          <a:p>
            <a:r>
              <a:rPr lang="zh-CN" altLang="en-US" smtClean="0"/>
              <a:t>集群配制</a:t>
            </a:r>
            <a:r>
              <a:rPr lang="en-US" altLang="zh-CN" smtClean="0"/>
              <a:t>conf/hbase-site.xml</a:t>
            </a:r>
            <a:r>
              <a:rPr lang="zh-CN" altLang="en-US" smtClean="0"/>
              <a:t>和</a:t>
            </a:r>
            <a:r>
              <a:rPr lang="en-US" altLang="zh-CN" smtClean="0"/>
              <a:t>hbase-env.sh</a:t>
            </a:r>
          </a:p>
          <a:p>
            <a:r>
              <a:rPr lang="en-US" altLang="zh-CN" smtClean="0"/>
              <a:t>Hbase</a:t>
            </a:r>
            <a:r>
              <a:rPr lang="zh-CN" altLang="en-US" smtClean="0"/>
              <a:t>可以在</a:t>
            </a:r>
            <a:r>
              <a:rPr lang="en-US" altLang="zh-CN" smtClean="0"/>
              <a:t>local</a:t>
            </a:r>
            <a:r>
              <a:rPr lang="zh-CN" altLang="en-US" smtClean="0"/>
              <a:t>，也可以在</a:t>
            </a:r>
            <a:r>
              <a:rPr lang="en-US" altLang="zh-CN" smtClean="0"/>
              <a:t>hdfs</a:t>
            </a:r>
            <a:r>
              <a:rPr lang="zh-CN" altLang="en-US" smtClean="0"/>
              <a:t>上存储数据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构成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/>
              <a:t>Loading </a:t>
            </a:r>
            <a:r>
              <a:rPr lang="en-US" altLang="zh-CN" sz="2800" smtClean="0"/>
              <a:t>Data</a:t>
            </a:r>
          </a:p>
          <a:p>
            <a:pPr marL="0" indent="0">
              <a:buNone/>
            </a:pPr>
            <a:r>
              <a:rPr lang="en-US" altLang="zh-CN" sz="2400"/>
              <a:t>     $&gt;hbase HBaseStationImporter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        input/ncdc/metadata/stations-fixed-width.txt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2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mr</a:t>
            </a:r>
            <a:r>
              <a:rPr lang="zh-CN" altLang="en-US" sz="2800" smtClean="0"/>
              <a:t>程序导入数据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34" y="2420888"/>
            <a:ext cx="753422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6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mr</a:t>
            </a:r>
            <a:r>
              <a:rPr lang="zh-CN" altLang="en-US" sz="2800" smtClean="0"/>
              <a:t>程序导入数据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22586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9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mr</a:t>
            </a:r>
            <a:r>
              <a:rPr lang="zh-CN" altLang="en-US" sz="2800" smtClean="0"/>
              <a:t>程序导入数据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    </a:t>
            </a:r>
            <a:r>
              <a:rPr lang="en-US" altLang="zh-CN" sz="2400"/>
              <a:t>hbase HBaseTemperatureImporter </a:t>
            </a:r>
            <a:r>
              <a:rPr lang="en-US" altLang="zh-CN" sz="2400" smtClean="0"/>
              <a:t>input/ncdc/all</a:t>
            </a:r>
          </a:p>
          <a:p>
            <a:r>
              <a:rPr lang="en-US" altLang="zh-CN" sz="2800" smtClean="0"/>
              <a:t>load distribution</a:t>
            </a:r>
          </a:p>
          <a:p>
            <a:pPr marL="0" indent="0">
              <a:buNone/>
            </a:pPr>
            <a:r>
              <a:rPr lang="en-US" altLang="zh-CN" sz="2800" smtClean="0"/>
              <a:t>     </a:t>
            </a:r>
            <a:r>
              <a:rPr lang="zh-CN" altLang="en-US" sz="2800" smtClean="0"/>
              <a:t>观察表数据导入步骤的现象可知，所有</a:t>
            </a:r>
            <a:r>
              <a:rPr lang="en-US" altLang="zh-CN" sz="2800" smtClean="0"/>
              <a:t>client</a:t>
            </a:r>
            <a:r>
              <a:rPr lang="zh-CN" altLang="en-US" sz="2800" smtClean="0"/>
              <a:t>只 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</a:t>
            </a:r>
            <a:r>
              <a:rPr lang="zh-CN" altLang="en-US" sz="2800" smtClean="0"/>
              <a:t>到达表的一个</a:t>
            </a:r>
            <a:r>
              <a:rPr lang="en-US" altLang="zh-CN" sz="2800" smtClean="0"/>
              <a:t>region</a:t>
            </a:r>
            <a:r>
              <a:rPr lang="zh-CN" altLang="en-US" sz="2800" smtClean="0"/>
              <a:t>，然后再移动到下一个，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</a:t>
            </a:r>
            <a:r>
              <a:rPr lang="zh-CN" altLang="en-US" sz="2800" smtClean="0"/>
              <a:t>而不是在所有的</a:t>
            </a:r>
            <a:r>
              <a:rPr lang="en-US" altLang="zh-CN" sz="2800" smtClean="0"/>
              <a:t>region</a:t>
            </a:r>
            <a:r>
              <a:rPr lang="zh-CN" altLang="en-US" sz="2800" smtClean="0"/>
              <a:t>上进行分布式加载。这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</a:t>
            </a:r>
            <a:r>
              <a:rPr lang="zh-CN" altLang="en-US" sz="2800" smtClean="0"/>
              <a:t>通常出现在排序输出和切割作业之间的一些交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</a:t>
            </a:r>
            <a:r>
              <a:rPr lang="zh-CN" altLang="en-US" sz="2800" smtClean="0"/>
              <a:t>互动作上。</a:t>
            </a: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load distribution</a:t>
            </a:r>
          </a:p>
          <a:p>
            <a:pPr marL="457200" lvl="1" indent="0">
              <a:buNone/>
            </a:pPr>
            <a:r>
              <a:rPr lang="zh-CN" altLang="en-US" sz="2400" smtClean="0"/>
              <a:t>对</a:t>
            </a:r>
            <a:r>
              <a:rPr lang="en-US" altLang="zh-CN" sz="2400" smtClean="0"/>
              <a:t>row</a:t>
            </a:r>
            <a:r>
              <a:rPr lang="zh-CN" altLang="en-US" sz="2400"/>
              <a:t> </a:t>
            </a:r>
            <a:r>
              <a:rPr lang="en-US" altLang="zh-CN" sz="2400" smtClean="0"/>
              <a:t>key</a:t>
            </a:r>
            <a:r>
              <a:rPr lang="zh-CN" altLang="en-US" sz="2400" smtClean="0"/>
              <a:t>的优先级进行随机化处理对于插入或许会有帮助。本例中，</a:t>
            </a:r>
            <a:r>
              <a:rPr lang="en-US" altLang="zh-CN" sz="2400" smtClean="0"/>
              <a:t>stationid</a:t>
            </a:r>
            <a:r>
              <a:rPr lang="zh-CN" altLang="en-US" sz="2400" smtClean="0"/>
              <a:t>值的分布以及</a:t>
            </a:r>
            <a:r>
              <a:rPr lang="en-US" altLang="zh-CN" sz="2400" smtClean="0"/>
              <a:t>TextInputFormat</a:t>
            </a:r>
            <a:r>
              <a:rPr lang="zh-CN" altLang="en-US" sz="2400" smtClean="0"/>
              <a:t>的切割方式，足以使上传是分布式的。</a:t>
            </a:r>
            <a:endParaRPr lang="en-US" altLang="zh-CN" sz="2400" smtClean="0"/>
          </a:p>
          <a:p>
            <a:pPr marL="457200" lvl="1" indent="0">
              <a:buNone/>
            </a:pPr>
            <a:endParaRPr lang="en-US" altLang="zh-CN" sz="2400"/>
          </a:p>
          <a:p>
            <a:pPr marL="457200" lvl="1" indent="0">
              <a:buNone/>
            </a:pPr>
            <a:r>
              <a:rPr lang="zh-CN" altLang="en-US" sz="2400" smtClean="0"/>
              <a:t>如果表是新的，则只会有一个</a:t>
            </a:r>
            <a:r>
              <a:rPr lang="en-US" altLang="zh-CN" sz="2400" smtClean="0"/>
              <a:t>region</a:t>
            </a:r>
            <a:r>
              <a:rPr lang="zh-CN" altLang="en-US" sz="2400" smtClean="0"/>
              <a:t>，所有更新都是针对这一个</a:t>
            </a:r>
            <a:r>
              <a:rPr lang="en-US" altLang="zh-CN" sz="2400" smtClean="0"/>
              <a:t>region</a:t>
            </a:r>
            <a:r>
              <a:rPr lang="zh-CN" altLang="en-US" sz="2400" smtClean="0"/>
              <a:t>，直到他被切割。这一现象甚至会发生在</a:t>
            </a:r>
            <a:r>
              <a:rPr lang="en-US" altLang="zh-CN" sz="2400" smtClean="0"/>
              <a:t>row key</a:t>
            </a:r>
            <a:r>
              <a:rPr lang="zh-CN" altLang="en-US" sz="2400" smtClean="0"/>
              <a:t>随机分布的情况下。这一启动现象意味着最初的上传会很慢，直到它有足够多的</a:t>
            </a:r>
            <a:r>
              <a:rPr lang="en-US" altLang="zh-CN" sz="2400" smtClean="0"/>
              <a:t>region</a:t>
            </a:r>
            <a:r>
              <a:rPr lang="zh-CN" altLang="en-US" sz="2400" smtClean="0"/>
              <a:t>进行分布上传，即所有节点都参与到上传工作中。该现象和上面的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zh-CN" altLang="en-US" sz="2400" smtClean="0"/>
              <a:t>现象不可混淆。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6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z="2800" smtClean="0"/>
              <a:t>bulk load</a:t>
            </a:r>
          </a:p>
          <a:p>
            <a:pPr marL="457200" lvl="1" indent="0">
              <a:buNone/>
            </a:pPr>
            <a:r>
              <a:rPr lang="zh-CN" altLang="en-US" sz="2400"/>
              <a:t>大</a:t>
            </a:r>
            <a:r>
              <a:rPr lang="zh-CN" altLang="en-US" sz="2400" smtClean="0"/>
              <a:t>批量上传可以解决以上的两个问题。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400" smtClean="0"/>
              <a:t>Hbase</a:t>
            </a:r>
            <a:r>
              <a:rPr lang="zh-CN" altLang="en-US" sz="2400" smtClean="0"/>
              <a:t>通过</a:t>
            </a:r>
            <a:r>
              <a:rPr lang="en-US" altLang="zh-CN" sz="2400" smtClean="0"/>
              <a:t>mr</a:t>
            </a:r>
            <a:r>
              <a:rPr lang="zh-CN" altLang="en-US" sz="2400" smtClean="0"/>
              <a:t>将内部的数据格式直接写入</a:t>
            </a:r>
            <a:r>
              <a:rPr lang="en-US" altLang="zh-CN" sz="2400" smtClean="0"/>
              <a:t>fileSystem</a:t>
            </a:r>
            <a:r>
              <a:rPr lang="zh-CN" altLang="en-US" sz="2400"/>
              <a:t>来</a:t>
            </a:r>
            <a:r>
              <a:rPr lang="zh-CN" altLang="en-US" sz="2400" smtClean="0"/>
              <a:t>实现高效的大批量数据加载。</a:t>
            </a:r>
            <a:endParaRPr lang="en-US" altLang="zh-CN" sz="2400" smtClean="0"/>
          </a:p>
          <a:p>
            <a:pPr marL="457200" lvl="1" indent="0">
              <a:buNone/>
            </a:pPr>
            <a:endParaRPr lang="en-US" altLang="zh-CN" sz="2400"/>
          </a:p>
          <a:p>
            <a:pPr marL="457200" lvl="1" indent="0">
              <a:buNone/>
            </a:pPr>
            <a:r>
              <a:rPr lang="zh-CN" altLang="en-US" sz="2400" smtClean="0"/>
              <a:t>两步走，第一步采用</a:t>
            </a:r>
            <a:r>
              <a:rPr lang="en-US" altLang="zh-CN" sz="2400" smtClean="0"/>
              <a:t>mr job</a:t>
            </a:r>
            <a:r>
              <a:rPr lang="zh-CN" altLang="en-US" sz="2400" smtClean="0"/>
              <a:t>的方式利用</a:t>
            </a:r>
            <a:r>
              <a:rPr lang="en-US" altLang="zh-CN" sz="2400" smtClean="0"/>
              <a:t>HFileOutput</a:t>
            </a:r>
          </a:p>
          <a:p>
            <a:pPr marL="457200" lvl="1" indent="0">
              <a:buNone/>
            </a:pPr>
            <a:r>
              <a:rPr lang="en-US" altLang="zh-CN" sz="2400" smtClean="0"/>
              <a:t>Format2</a:t>
            </a:r>
            <a:r>
              <a:rPr lang="zh-CN" altLang="en-US" sz="2400" smtClean="0"/>
              <a:t>类将</a:t>
            </a:r>
            <a:r>
              <a:rPr lang="en-US" altLang="zh-CN" sz="2400" smtClean="0"/>
              <a:t>HFile</a:t>
            </a:r>
            <a:r>
              <a:rPr lang="zh-CN" altLang="en-US" sz="2400" smtClean="0"/>
              <a:t>写入到</a:t>
            </a:r>
            <a:r>
              <a:rPr lang="en-US" altLang="zh-CN" sz="2400" smtClean="0"/>
              <a:t>HDFS</a:t>
            </a:r>
            <a:r>
              <a:rPr lang="zh-CN" altLang="en-US" sz="2400" smtClean="0"/>
              <a:t>目录。由于</a:t>
            </a:r>
            <a:r>
              <a:rPr lang="en-US" altLang="zh-CN" sz="2400" smtClean="0"/>
              <a:t>row</a:t>
            </a:r>
            <a:r>
              <a:rPr lang="zh-CN" altLang="en-US" sz="2400" smtClean="0"/>
              <a:t>必须按顺序写入，</a:t>
            </a:r>
            <a:r>
              <a:rPr lang="en-US" altLang="zh-CN" sz="2400" smtClean="0"/>
              <a:t>job</a:t>
            </a:r>
            <a:r>
              <a:rPr lang="zh-CN" altLang="en-US" sz="2400" smtClean="0"/>
              <a:t>必须执行全部</a:t>
            </a:r>
            <a:r>
              <a:rPr lang="en-US" altLang="zh-CN" sz="2400" smtClean="0"/>
              <a:t>row key</a:t>
            </a:r>
            <a:r>
              <a:rPr lang="zh-CN" altLang="en-US" sz="2400" smtClean="0"/>
              <a:t>的</a:t>
            </a:r>
            <a:r>
              <a:rPr lang="en-US" altLang="zh-CN" sz="2400" smtClean="0"/>
              <a:t>sort</a:t>
            </a:r>
            <a:r>
              <a:rPr lang="zh-CN" altLang="en-US" sz="2400" smtClean="0"/>
              <a:t>操作，该类的</a:t>
            </a:r>
            <a:r>
              <a:rPr lang="en-US" altLang="zh-CN" sz="2400"/>
              <a:t>configureIncrementalLoad</a:t>
            </a:r>
            <a:r>
              <a:rPr lang="en-US" altLang="zh-CN" sz="2400" smtClean="0"/>
              <a:t>()</a:t>
            </a:r>
            <a:r>
              <a:rPr lang="zh-CN" altLang="en-US" sz="2400" smtClean="0"/>
              <a:t>方法完成所有必要的配置。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z="2800" smtClean="0"/>
              <a:t>bulk load</a:t>
            </a:r>
          </a:p>
          <a:p>
            <a:pPr marL="457200" lvl="1" indent="0">
              <a:buNone/>
            </a:pPr>
            <a:r>
              <a:rPr lang="zh-CN" altLang="en-US" sz="2400" smtClean="0"/>
              <a:t>第二步将</a:t>
            </a:r>
            <a:r>
              <a:rPr lang="en-US" altLang="zh-CN" sz="2400" smtClean="0"/>
              <a:t>HFile</a:t>
            </a:r>
            <a:r>
              <a:rPr lang="zh-CN" altLang="en-US" sz="2400" smtClean="0"/>
              <a:t>从</a:t>
            </a:r>
            <a:r>
              <a:rPr lang="en-US" altLang="zh-CN" sz="2400" smtClean="0"/>
              <a:t>HDFS</a:t>
            </a:r>
            <a:r>
              <a:rPr lang="zh-CN" altLang="en-US" sz="2400" smtClean="0"/>
              <a:t>移动到</a:t>
            </a:r>
            <a:r>
              <a:rPr lang="en-US" altLang="zh-CN" sz="2400" smtClean="0"/>
              <a:t>Hbase</a:t>
            </a:r>
            <a:r>
              <a:rPr lang="zh-CN" altLang="en-US" sz="2400" smtClean="0"/>
              <a:t>表。在处理过程中该表可以是活动状态的，</a:t>
            </a:r>
            <a:r>
              <a:rPr lang="en-US" altLang="zh-CN" sz="2400" smtClean="0"/>
              <a:t>HBaseTemperatureBulkImpor</a:t>
            </a:r>
          </a:p>
          <a:p>
            <a:pPr marL="457200" lvl="1" indent="0">
              <a:buNone/>
            </a:pPr>
            <a:r>
              <a:rPr lang="en-US" altLang="zh-CN" sz="2400" smtClean="0"/>
              <a:t>ter</a:t>
            </a:r>
            <a:r>
              <a:rPr lang="zh-CN" altLang="en-US" sz="2400" smtClean="0"/>
              <a:t>包含了样例代码。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3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sz="2400" smtClean="0"/>
              <a:t>在线</a:t>
            </a:r>
            <a:r>
              <a:rPr lang="zh-CN" altLang="en-US" sz="2400"/>
              <a:t>站点</a:t>
            </a:r>
            <a:r>
              <a:rPr lang="zh-CN" altLang="en-US" sz="2400" smtClean="0"/>
              <a:t>查询</a:t>
            </a:r>
            <a:r>
              <a:rPr lang="en-US" altLang="zh-CN" sz="2400"/>
              <a:t>(</a:t>
            </a:r>
            <a:r>
              <a:rPr lang="en-US" altLang="zh-CN" sz="2400" smtClean="0"/>
              <a:t>HBaseStationQuery.java)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348880"/>
            <a:ext cx="4752528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sz="2400" smtClean="0"/>
              <a:t>执行站点查询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/>
              <a:t>hbase HBaseStationQuery 011990-99999</a:t>
            </a:r>
          </a:p>
          <a:p>
            <a:pPr marL="457200" lvl="1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sz="2400" smtClean="0"/>
              <a:t>气温查询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en-US" altLang="zh-CN" sz="2000"/>
              <a:t>byte[] startRow = </a:t>
            </a:r>
            <a:r>
              <a:rPr lang="en-US" altLang="zh-CN" sz="2000" smtClean="0"/>
              <a:t>RowKeyConverter</a:t>
            </a:r>
          </a:p>
          <a:p>
            <a:pPr marL="457200" lvl="1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.</a:t>
            </a:r>
            <a:r>
              <a:rPr lang="en-US" altLang="zh-CN" sz="2000"/>
              <a:t>makeObservationRowKey(stationId, maxStamp</a:t>
            </a:r>
            <a:r>
              <a:rPr lang="en-US" altLang="zh-CN" sz="2000" smtClean="0"/>
              <a:t>);</a:t>
            </a:r>
          </a:p>
          <a:p>
            <a:pPr marL="457200" lvl="1" indent="0">
              <a:buNone/>
            </a:pPr>
            <a:r>
              <a:rPr lang="en-US" altLang="zh-CN" sz="2000"/>
              <a:t>Scan scan = new Scan(startRow);</a:t>
            </a:r>
          </a:p>
          <a:p>
            <a:pPr marL="457200" lvl="1" indent="0">
              <a:buNone/>
            </a:pPr>
            <a:r>
              <a:rPr lang="en-US" altLang="zh-CN" sz="2000"/>
              <a:t>scan.addColumn(DATA_COLUMNFAMILY, </a:t>
            </a:r>
            <a:r>
              <a:rPr lang="en-US" altLang="zh-CN" sz="2000" smtClean="0"/>
              <a:t>					AIRTEMP_QUALIFIER</a:t>
            </a:r>
            <a:r>
              <a:rPr lang="en-US" altLang="zh-CN" sz="2000"/>
              <a:t>);</a:t>
            </a:r>
          </a:p>
          <a:p>
            <a:pPr marL="457200" lvl="1" indent="0">
              <a:buNone/>
            </a:pPr>
            <a:r>
              <a:rPr lang="en-US" altLang="zh-CN" sz="2000"/>
              <a:t>ResultScanner scanner = table.getScanner(scan);</a:t>
            </a:r>
          </a:p>
          <a:p>
            <a:pPr marL="457200" lvl="1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9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hbase:meta</a:t>
            </a:r>
          </a:p>
          <a:p>
            <a:pPr lvl="1"/>
            <a:r>
              <a:rPr lang="zh-CN" altLang="en-US"/>
              <a:t>内部</a:t>
            </a:r>
            <a:r>
              <a:rPr lang="zh-CN" altLang="en-US" smtClean="0"/>
              <a:t>表</a:t>
            </a:r>
            <a:endParaRPr lang="en-US" altLang="zh-CN" smtClean="0"/>
          </a:p>
          <a:p>
            <a:pPr lvl="1"/>
            <a:r>
              <a:rPr lang="zh-CN" altLang="en-US" smtClean="0"/>
              <a:t>存放集群中</a:t>
            </a:r>
            <a:r>
              <a:rPr lang="en-US" altLang="zh-CN" smtClean="0"/>
              <a:t>all user-space region</a:t>
            </a:r>
            <a:r>
              <a:rPr lang="zh-CN" altLang="en-US" smtClean="0"/>
              <a:t>的当前列表、状态和位置</a:t>
            </a:r>
            <a:endParaRPr lang="en-US" altLang="zh-CN" smtClean="0"/>
          </a:p>
          <a:p>
            <a:pPr lvl="1"/>
            <a:r>
              <a:rPr lang="zh-CN" altLang="en-US" smtClean="0"/>
              <a:t>条目构成</a:t>
            </a:r>
            <a:r>
              <a:rPr lang="en-US" altLang="zh-CN" smtClean="0"/>
              <a:t>:</a:t>
            </a:r>
            <a:r>
              <a:rPr lang="zh-CN" altLang="en-US" smtClean="0"/>
              <a:t>表名</a:t>
            </a:r>
            <a:r>
              <a:rPr lang="en-US" altLang="zh-CN" smtClean="0"/>
              <a:t>,</a:t>
            </a:r>
            <a:r>
              <a:rPr lang="zh-CN" altLang="en-US" smtClean="0"/>
              <a:t>起始行</a:t>
            </a:r>
            <a:r>
              <a:rPr lang="en-US" altLang="zh-CN" smtClean="0"/>
              <a:t>,</a:t>
            </a:r>
            <a:r>
              <a:rPr lang="zh-CN" altLang="en-US" smtClean="0"/>
              <a:t>创建时间</a:t>
            </a:r>
            <a:r>
              <a:rPr lang="en-US" altLang="zh-CN" smtClean="0"/>
              <a:t>.md5</a:t>
            </a:r>
            <a:r>
              <a:rPr lang="zh-CN" altLang="en-US" smtClean="0"/>
              <a:t>哈希值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en-US" altLang="zh-CN" sz="1600"/>
              <a:t>TestTable,xyz,1279729913622.1b6e176fb8d8aa88fd4ab6bc80247ece</a:t>
            </a:r>
            <a:r>
              <a:rPr lang="en-US" altLang="zh-CN" sz="1600" smtClean="0"/>
              <a:t>.</a:t>
            </a:r>
          </a:p>
          <a:p>
            <a:pPr marL="914400" lvl="2" indent="0">
              <a:buNone/>
            </a:pPr>
            <a:r>
              <a:rPr lang="en-US" altLang="zh-CN" smtClean="0"/>
              <a:t>md5</a:t>
            </a:r>
            <a:r>
              <a:rPr lang="zh-CN" altLang="en-US" smtClean="0"/>
              <a:t>哈希值是对前三项的计算。</a:t>
            </a:r>
            <a:endParaRPr lang="en-US" altLang="zh-CN" smtClean="0"/>
          </a:p>
          <a:p>
            <a:pPr marL="914400" lvl="2" indent="0">
              <a:buNone/>
            </a:pPr>
            <a:r>
              <a:rPr lang="en-US" altLang="zh-CN" smtClean="0"/>
              <a:t>region</a:t>
            </a:r>
            <a:r>
              <a:rPr lang="zh-CN" altLang="en-US" smtClean="0"/>
              <a:t>变化是同步更新该表。</a:t>
            </a:r>
            <a:endParaRPr lang="en-US" altLang="zh-CN"/>
          </a:p>
          <a:p>
            <a:pPr marL="1143000" lvl="1"/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sz="2400" smtClean="0"/>
              <a:t>执行气温查询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 smtClean="0"/>
              <a:t>$&gt;hbase </a:t>
            </a:r>
            <a:r>
              <a:rPr lang="en-US" altLang="zh-CN" sz="2000"/>
              <a:t>HBaseTemperatureQuery </a:t>
            </a:r>
            <a:r>
              <a:rPr lang="en-US" altLang="zh-CN" sz="2000" smtClean="0"/>
              <a:t>011990-99999</a:t>
            </a:r>
          </a:p>
          <a:p>
            <a:pPr marL="457200" lvl="1" indent="0">
              <a:buNone/>
            </a:pP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 smtClean="0"/>
              <a:t>Hbase0.98</a:t>
            </a:r>
            <a:r>
              <a:rPr lang="zh-CN" altLang="en-US" sz="2000" smtClean="0"/>
              <a:t>之后可进行反向扫描，但这要比正向扫描慢几个百分点，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zh-CN" altLang="en-US" sz="2000" smtClean="0"/>
              <a:t>如果启用反向扫描的话，需要在开始之前调用</a:t>
            </a:r>
            <a:endParaRPr lang="en-US" altLang="zh-CN" sz="2000" smtClean="0"/>
          </a:p>
          <a:p>
            <a:pPr marL="457200" lvl="1" indent="0">
              <a:buNone/>
            </a:pPr>
            <a:r>
              <a:rPr lang="en-US" altLang="zh-CN" sz="2000" smtClean="0"/>
              <a:t>scan.setReversed(true);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7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sz="2800" smtClean="0"/>
              <a:t>都是分布式系统，都可以扩展到成百上千的节点</a:t>
            </a:r>
            <a:endParaRPr lang="en-US" altLang="zh-CN" sz="2800" smtClean="0"/>
          </a:p>
          <a:p>
            <a:r>
              <a:rPr lang="en-US" altLang="zh-CN" sz="2800" smtClean="0"/>
              <a:t>HDFS</a:t>
            </a:r>
            <a:r>
              <a:rPr lang="zh-CN" altLang="en-US" sz="2800" smtClean="0"/>
              <a:t>擅长扫描大文件</a:t>
            </a:r>
            <a:endParaRPr lang="en-US" altLang="zh-CN" sz="2800" smtClean="0"/>
          </a:p>
          <a:p>
            <a:r>
              <a:rPr lang="en-US" altLang="zh-CN" sz="2800" smtClean="0"/>
              <a:t>HDFS</a:t>
            </a:r>
            <a:r>
              <a:rPr lang="zh-CN" altLang="en-US" sz="2800" smtClean="0"/>
              <a:t>不擅长记录查询</a:t>
            </a:r>
            <a:endParaRPr lang="en-US" altLang="zh-CN" sz="2800" smtClean="0"/>
          </a:p>
          <a:p>
            <a:r>
              <a:rPr lang="en-US" altLang="zh-CN" sz="2800" smtClean="0"/>
              <a:t>HDFS</a:t>
            </a:r>
            <a:r>
              <a:rPr lang="zh-CN" altLang="en-US" sz="2800" smtClean="0"/>
              <a:t>不擅长小批量递增</a:t>
            </a:r>
            <a:endParaRPr lang="en-US" altLang="zh-CN" sz="2800" smtClean="0"/>
          </a:p>
          <a:p>
            <a:r>
              <a:rPr lang="en-US" altLang="zh-CN" sz="2800" smtClean="0"/>
              <a:t>HDFS</a:t>
            </a:r>
            <a:r>
              <a:rPr lang="zh-CN" altLang="en-US" sz="2800" smtClean="0"/>
              <a:t>不擅长更新</a:t>
            </a: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4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z="2800" smtClean="0"/>
              <a:t>HBase</a:t>
            </a:r>
            <a:r>
              <a:rPr lang="zh-CN" altLang="en-US" sz="2800" smtClean="0"/>
              <a:t>为高效寻址而设计</a:t>
            </a:r>
            <a:endParaRPr lang="en-US" altLang="zh-CN" sz="2800" smtClean="0"/>
          </a:p>
          <a:p>
            <a:r>
              <a:rPr lang="en-US" altLang="zh-CN" sz="2800" smtClean="0"/>
              <a:t>HBase</a:t>
            </a:r>
            <a:r>
              <a:rPr lang="zh-CN" altLang="en-US" sz="2800" smtClean="0"/>
              <a:t>查找记录更快</a:t>
            </a:r>
            <a:endParaRPr lang="en-US" altLang="zh-CN" sz="2800" smtClean="0"/>
          </a:p>
          <a:p>
            <a:r>
              <a:rPr lang="en-US" altLang="zh-CN" sz="2800" smtClean="0"/>
              <a:t>HBase</a:t>
            </a:r>
            <a:r>
              <a:rPr lang="zh-CN" altLang="en-US" sz="2800" smtClean="0"/>
              <a:t>支持记录级别的插入</a:t>
            </a:r>
            <a:endParaRPr lang="en-US" altLang="zh-CN" sz="2800" smtClean="0"/>
          </a:p>
          <a:p>
            <a:r>
              <a:rPr lang="en-US" altLang="zh-CN" sz="2800" smtClean="0"/>
              <a:t>HBase</a:t>
            </a:r>
            <a:r>
              <a:rPr lang="zh-CN" altLang="en-US" sz="2800" smtClean="0"/>
              <a:t>支持更新</a:t>
            </a:r>
            <a:endParaRPr lang="en-US" altLang="zh-CN" sz="2800" smtClean="0"/>
          </a:p>
          <a:p>
            <a:r>
              <a:rPr lang="en-US" altLang="zh-CN" sz="2800" smtClean="0"/>
              <a:t>HBase</a:t>
            </a:r>
            <a:r>
              <a:rPr lang="zh-CN" altLang="en-US" sz="2800" smtClean="0"/>
              <a:t>的更新是通过创建数据的新版本完成的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8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3019"/>
              </p:ext>
            </p:extLst>
          </p:nvPr>
        </p:nvGraphicFramePr>
        <p:xfrm>
          <a:off x="683568" y="2060848"/>
          <a:ext cx="799288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7200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HDFS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HBase</a:t>
                      </a:r>
                      <a:endParaRPr lang="zh-CN" altLang="en-US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写模式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只有追加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随机写，批量增长</a:t>
                      </a:r>
                      <a:endParaRPr lang="zh-CN" altLang="en-US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读模式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全表扫描，分布表扫描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随机读，小范围扫描，表扫描</a:t>
                      </a:r>
                      <a:endParaRPr lang="zh-CN" altLang="en-US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Hive </a:t>
                      </a:r>
                      <a:r>
                        <a:rPr lang="zh-CN" altLang="en-US" smtClean="0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很好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4-5x  slower</a:t>
                      </a:r>
                      <a:endParaRPr lang="zh-CN" altLang="en-US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结构化存储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自己设定</a:t>
                      </a:r>
                      <a:r>
                        <a:rPr lang="en-US" altLang="zh-CN" smtClean="0"/>
                        <a:t>/tsv/seqfile/avro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松散列族数据模型</a:t>
                      </a:r>
                      <a:endParaRPr lang="zh-CN" altLang="en-US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数据上限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30+PB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~1PB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81010"/>
              </p:ext>
            </p:extLst>
          </p:nvPr>
        </p:nvGraphicFramePr>
        <p:xfrm>
          <a:off x="611560" y="1988840"/>
          <a:ext cx="7920879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5490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RDBMS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HBase</a:t>
                      </a:r>
                      <a:endParaRPr lang="zh-CN" altLang="en-US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数据布局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面向行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面向列族</a:t>
                      </a:r>
                      <a:endParaRPr lang="zh-CN" altLang="en-US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事务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多行 </a:t>
                      </a:r>
                      <a:r>
                        <a:rPr lang="en-US" altLang="zh-CN" smtClean="0"/>
                        <a:t>acid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只有单行</a:t>
                      </a:r>
                      <a:endParaRPr lang="zh-CN" altLang="en-US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查询语言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SQL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get/put/scan/etc*</a:t>
                      </a:r>
                      <a:endParaRPr lang="zh-CN" altLang="en-US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安全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认证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授权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过程中操作</a:t>
                      </a:r>
                      <a:endParaRPr lang="zh-CN" altLang="en-US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任意列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只有</a:t>
                      </a:r>
                      <a:r>
                        <a:rPr lang="en-US" altLang="zh-CN" smtClean="0"/>
                        <a:t>rowkey</a:t>
                      </a:r>
                      <a:endParaRPr lang="zh-CN" altLang="en-US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数据上限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TBS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~1PB</a:t>
                      </a:r>
                      <a:endParaRPr lang="zh-CN" altLang="en-US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读写吞度量极限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1000</a:t>
                      </a:r>
                      <a:r>
                        <a:rPr lang="zh-CN" altLang="en-US" smtClean="0"/>
                        <a:t>次查询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百万查询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秒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7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pic>
        <p:nvPicPr>
          <p:cNvPr id="4" name="Picture 4" descr="Screen shot 2013-02-16 at 10.4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33" y="2048331"/>
            <a:ext cx="6155394" cy="3900949"/>
          </a:xfrm>
          <a:prstGeom prst="rect">
            <a:avLst/>
          </a:prstGeom>
        </p:spPr>
      </p:pic>
      <p:sp>
        <p:nvSpPr>
          <p:cNvPr id="5" name="Right Arrow 5"/>
          <p:cNvSpPr/>
          <p:nvPr/>
        </p:nvSpPr>
        <p:spPr>
          <a:xfrm>
            <a:off x="1636416" y="2678167"/>
            <a:ext cx="945987" cy="7256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6"/>
          <p:cNvSpPr/>
          <p:nvPr/>
        </p:nvSpPr>
        <p:spPr>
          <a:xfrm>
            <a:off x="1542600" y="4463270"/>
            <a:ext cx="945987" cy="7256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757482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Master 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node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771" y="4542585"/>
            <a:ext cx="76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Slave</a:t>
            </a:r>
          </a:p>
          <a:p>
            <a:pPr algn="ctr"/>
            <a:r>
              <a:rPr lang="en-US" b="1" dirty="0" smtClean="0">
                <a:solidFill>
                  <a:srgbClr val="800000"/>
                </a:solidFill>
              </a:rPr>
              <a:t>nodes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随机写、随机读、兼而有之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TB</a:t>
            </a:r>
            <a:r>
              <a:rPr lang="zh-CN" altLang="en-US" smtClean="0"/>
              <a:t>级数据上每秒做上千次操作</a:t>
            </a:r>
            <a:endParaRPr lang="en-US" altLang="zh-CN" smtClean="0"/>
          </a:p>
          <a:p>
            <a:r>
              <a:rPr lang="zh-CN" altLang="en-US" smtClean="0"/>
              <a:t>访问模式是大家熟知的并是简单的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9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HBase</a:t>
            </a:r>
            <a:r>
              <a:rPr lang="zh-CN" altLang="en-US" smtClean="0"/>
              <a:t>的规划中现在和将来都会使用</a:t>
            </a:r>
            <a:r>
              <a:rPr lang="en-US" altLang="zh-CN" smtClean="0"/>
              <a:t>ZK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HBase</a:t>
            </a:r>
            <a:r>
              <a:rPr lang="zh-CN" altLang="en-US" smtClean="0"/>
              <a:t>客户端询问</a:t>
            </a:r>
            <a:r>
              <a:rPr lang="en-US" altLang="zh-CN" smtClean="0"/>
              <a:t>zk</a:t>
            </a:r>
            <a:r>
              <a:rPr lang="zh-CN" altLang="en-US" smtClean="0"/>
              <a:t>来查找集群，客户端需要的唯一配置就是</a:t>
            </a:r>
            <a:r>
              <a:rPr lang="en-US" altLang="zh-CN" smtClean="0"/>
              <a:t>zk</a:t>
            </a:r>
            <a:r>
              <a:rPr lang="zh-CN" altLang="en-US" smtClean="0"/>
              <a:t>的</a:t>
            </a:r>
            <a:r>
              <a:rPr lang="en-US" altLang="zh-CN" smtClean="0"/>
              <a:t>quorum</a:t>
            </a:r>
            <a:r>
              <a:rPr lang="zh-CN" altLang="en-US" smtClean="0"/>
              <a:t>进程信息。</a:t>
            </a:r>
            <a:r>
              <a:rPr lang="en-US" altLang="zh-CN" smtClean="0"/>
              <a:t>Hbase</a:t>
            </a:r>
            <a:r>
              <a:rPr lang="zh-CN" altLang="en-US" smtClean="0"/>
              <a:t>的</a:t>
            </a:r>
            <a:r>
              <a:rPr lang="en-US" altLang="zh-CN" smtClean="0"/>
              <a:t>master</a:t>
            </a:r>
            <a:r>
              <a:rPr lang="zh-CN" altLang="en-US" smtClean="0"/>
              <a:t>和所有</a:t>
            </a:r>
            <a:r>
              <a:rPr lang="en-US" altLang="zh-CN" smtClean="0"/>
              <a:t>slave node</a:t>
            </a:r>
            <a:r>
              <a:rPr lang="zh-CN" altLang="en-US" smtClean="0"/>
              <a:t>都需要在</a:t>
            </a:r>
            <a:r>
              <a:rPr lang="en-US" altLang="zh-CN" smtClean="0"/>
              <a:t>zk</a:t>
            </a:r>
            <a:r>
              <a:rPr lang="zh-CN" altLang="en-US" smtClean="0"/>
              <a:t>中进行注册。如果</a:t>
            </a:r>
            <a:r>
              <a:rPr lang="en-US" altLang="zh-CN" smtClean="0"/>
              <a:t>znode</a:t>
            </a:r>
            <a:r>
              <a:rPr lang="zh-CN" altLang="en-US" smtClean="0"/>
              <a:t>消失，</a:t>
            </a:r>
            <a:r>
              <a:rPr lang="en-US" altLang="zh-CN" smtClean="0"/>
              <a:t>hbase</a:t>
            </a:r>
            <a:r>
              <a:rPr lang="zh-CN" altLang="en-US" smtClean="0"/>
              <a:t>就会认为</a:t>
            </a:r>
            <a:r>
              <a:rPr lang="en-US" altLang="zh-CN" smtClean="0"/>
              <a:t>master</a:t>
            </a:r>
            <a:r>
              <a:rPr lang="zh-CN" altLang="en-US" smtClean="0"/>
              <a:t>或</a:t>
            </a:r>
            <a:r>
              <a:rPr lang="en-US" altLang="zh-CN" smtClean="0"/>
              <a:t>rs</a:t>
            </a:r>
            <a:r>
              <a:rPr lang="zh-CN" altLang="en-US" smtClean="0"/>
              <a:t>服务器丢失，需要重新修复。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如何使用</a:t>
            </a:r>
            <a:r>
              <a:rPr lang="en-US" altLang="zh-CN" dirty="0" smtClean="0"/>
              <a:t>ZK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 shell</a:t>
            </a:r>
            <a:r>
              <a:rPr lang="zh-CN" altLang="en-US" smtClean="0"/>
              <a:t>中</a:t>
            </a:r>
            <a:r>
              <a:rPr lang="en-US" altLang="zh-CN" smtClean="0"/>
              <a:t>zk</a:t>
            </a:r>
            <a:r>
              <a:rPr lang="zh-CN" altLang="en-US" smtClean="0"/>
              <a:t>的操作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$hbase..&gt;zk "ls /hbase"	//</a:t>
            </a:r>
            <a:r>
              <a:rPr lang="zh-CN" altLang="en-US" smtClean="0"/>
              <a:t>列出</a:t>
            </a:r>
            <a:r>
              <a:rPr lang="en-US" altLang="zh-CN" smtClean="0"/>
              <a:t>/hbase</a:t>
            </a:r>
            <a:r>
              <a:rPr lang="zh-CN" altLang="en-US" smtClean="0"/>
              <a:t>下节点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[root-rs,rs,master,shutdown]</a:t>
            </a:r>
          </a:p>
          <a:p>
            <a:pPr marL="457200" lvl="1" indent="0">
              <a:buNone/>
            </a:pPr>
            <a:endParaRPr lang="en-US" altLang="zh-CN" smtClean="0"/>
          </a:p>
          <a:p>
            <a:pPr marL="457200" lvl="1" indent="0">
              <a:buNone/>
            </a:pPr>
            <a:r>
              <a:rPr lang="en-US" altLang="zh-CN" b="1" smtClean="0"/>
              <a:t>root-rs</a:t>
            </a:r>
          </a:p>
          <a:p>
            <a:pPr marL="457200" lvl="1" indent="0">
              <a:buNone/>
            </a:pPr>
            <a:r>
              <a:rPr lang="zh-CN" altLang="en-US" smtClean="0"/>
              <a:t>驻留</a:t>
            </a:r>
            <a:r>
              <a:rPr lang="en-US" altLang="zh-CN" smtClean="0"/>
              <a:t>root</a:t>
            </a:r>
            <a:r>
              <a:rPr lang="zh-CN" altLang="en-US" smtClean="0"/>
              <a:t>表的</a:t>
            </a:r>
            <a:r>
              <a:rPr lang="en-US" altLang="zh-CN" smtClean="0"/>
              <a:t>rs</a:t>
            </a:r>
            <a:r>
              <a:rPr lang="zh-CN" altLang="en-US" smtClean="0"/>
              <a:t>服务器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如何使用</a:t>
            </a:r>
            <a:r>
              <a:rPr lang="en-US" altLang="zh-CN" dirty="0" smtClean="0"/>
              <a:t>ZK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1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 shell</a:t>
            </a:r>
            <a:r>
              <a:rPr lang="zh-CN" altLang="en-US" smtClean="0"/>
              <a:t>中</a:t>
            </a:r>
            <a:r>
              <a:rPr lang="en-US" altLang="zh-CN" smtClean="0"/>
              <a:t>zk</a:t>
            </a:r>
            <a:r>
              <a:rPr lang="zh-CN" altLang="en-US" smtClean="0"/>
              <a:t>的操作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b="1" smtClean="0"/>
              <a:t>master</a:t>
            </a:r>
          </a:p>
          <a:p>
            <a:pPr marL="457200" lvl="1" indent="0">
              <a:buNone/>
            </a:pPr>
            <a:r>
              <a:rPr lang="zh-CN" altLang="en-US" smtClean="0"/>
              <a:t>当前的</a:t>
            </a:r>
            <a:r>
              <a:rPr lang="en-US" altLang="zh-CN" smtClean="0"/>
              <a:t>master</a:t>
            </a:r>
            <a:r>
              <a:rPr lang="zh-CN" altLang="en-US" smtClean="0"/>
              <a:t>，如果有多个</a:t>
            </a:r>
            <a:r>
              <a:rPr lang="en-US" altLang="zh-CN" smtClean="0"/>
              <a:t>master</a:t>
            </a:r>
            <a:r>
              <a:rPr lang="zh-CN" altLang="en-US" smtClean="0"/>
              <a:t>，他们会进行争抢，都争取该节点。如果该节点消失，所有</a:t>
            </a:r>
            <a:r>
              <a:rPr lang="en-US" altLang="zh-CN" smtClean="0"/>
              <a:t>master</a:t>
            </a:r>
            <a:r>
              <a:rPr lang="zh-CN" altLang="en-US" smtClean="0"/>
              <a:t>就再次进行争抢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b="1" smtClean="0"/>
              <a:t>rs</a:t>
            </a:r>
          </a:p>
          <a:p>
            <a:pPr marL="457200" lvl="1" indent="0">
              <a:buNone/>
            </a:pPr>
            <a:r>
              <a:rPr lang="zh-CN" altLang="en-US" smtClean="0"/>
              <a:t>每个</a:t>
            </a:r>
            <a:r>
              <a:rPr lang="en-US" altLang="zh-CN" smtClean="0"/>
              <a:t>rs</a:t>
            </a:r>
            <a:r>
              <a:rPr lang="zh-CN" altLang="en-US" smtClean="0"/>
              <a:t>分区在该目录下都有一个</a:t>
            </a:r>
            <a:r>
              <a:rPr lang="en-US" altLang="zh-CN" smtClean="0"/>
              <a:t>znode</a:t>
            </a:r>
            <a:r>
              <a:rPr lang="zh-CN" altLang="en-US" smtClean="0"/>
              <a:t>，当他们在在线时，会在对自己进行注册。他们的</a:t>
            </a:r>
            <a:r>
              <a:rPr lang="en-US" altLang="zh-CN" smtClean="0"/>
              <a:t>znode</a:t>
            </a:r>
            <a:r>
              <a:rPr lang="zh-CN" altLang="en-US" smtClean="0"/>
              <a:t>是一个随机数，区域的启动代码，可以告知我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如何使用</a:t>
            </a:r>
            <a:r>
              <a:rPr lang="en-US" altLang="zh-CN" dirty="0" smtClean="0"/>
              <a:t>ZK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6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hbase:meta</a:t>
            </a:r>
          </a:p>
          <a:p>
            <a:pPr marL="1143000" lvl="1"/>
            <a:r>
              <a:rPr lang="zh-CN" altLang="en-US" smtClean="0"/>
              <a:t>连接到</a:t>
            </a:r>
            <a:r>
              <a:rPr lang="en-US" altLang="zh-CN" smtClean="0"/>
              <a:t>zk</a:t>
            </a:r>
            <a:r>
              <a:rPr lang="zh-CN" altLang="en-US" smtClean="0"/>
              <a:t>集群的</a:t>
            </a:r>
            <a:r>
              <a:rPr lang="en-US" altLang="zh-CN" smtClean="0"/>
              <a:t>connection</a:t>
            </a:r>
            <a:r>
              <a:rPr lang="zh-CN" altLang="en-US" smtClean="0"/>
              <a:t>首先感知</a:t>
            </a:r>
            <a:r>
              <a:rPr lang="en-US" altLang="zh-CN" smtClean="0"/>
              <a:t>hbase:meta</a:t>
            </a:r>
            <a:r>
              <a:rPr lang="zh-CN" altLang="en-US" smtClean="0"/>
              <a:t>表，定位用户的区域和位置，之后再和</a:t>
            </a:r>
            <a:r>
              <a:rPr lang="en-US" altLang="zh-CN" smtClean="0"/>
              <a:t>rs</a:t>
            </a:r>
            <a:r>
              <a:rPr lang="zh-CN" altLang="en-US" smtClean="0"/>
              <a:t>交互。</a:t>
            </a:r>
            <a:endParaRPr lang="en-US" altLang="zh-CN" smtClean="0"/>
          </a:p>
          <a:p>
            <a:pPr marL="1143000" lvl="1"/>
            <a:r>
              <a:rPr lang="zh-CN" altLang="en-US"/>
              <a:t>为</a:t>
            </a:r>
            <a:r>
              <a:rPr lang="zh-CN" altLang="en-US" smtClean="0"/>
              <a:t>节省</a:t>
            </a:r>
            <a:r>
              <a:rPr lang="zh-CN" altLang="en-US"/>
              <a:t>保存</a:t>
            </a:r>
            <a:r>
              <a:rPr lang="zh-CN" altLang="en-US" smtClean="0"/>
              <a:t>每行时</a:t>
            </a:r>
            <a:r>
              <a:rPr lang="en-US" altLang="zh-CN" smtClean="0"/>
              <a:t>hbase</a:t>
            </a:r>
            <a:r>
              <a:rPr lang="zh-CN" altLang="en-US" smtClean="0"/>
              <a:t>所做的操作，缓存</a:t>
            </a:r>
            <a:r>
              <a:rPr lang="en-US" altLang="zh-CN" smtClean="0"/>
              <a:t>row</a:t>
            </a:r>
            <a:r>
              <a:rPr lang="zh-CN" altLang="en-US" smtClean="0"/>
              <a:t>启动和停止位置，</a:t>
            </a:r>
            <a:r>
              <a:rPr lang="en-US" altLang="zh-CN" smtClean="0"/>
              <a:t>client</a:t>
            </a:r>
            <a:r>
              <a:rPr lang="zh-CN" altLang="en-US" smtClean="0"/>
              <a:t>使用缓存的数据直到出错，此时</a:t>
            </a:r>
            <a:r>
              <a:rPr lang="en-US" altLang="zh-CN" smtClean="0"/>
              <a:t>client</a:t>
            </a:r>
            <a:r>
              <a:rPr lang="zh-CN" altLang="en-US" smtClean="0"/>
              <a:t>会再访问</a:t>
            </a:r>
            <a:r>
              <a:rPr lang="en-US" altLang="zh-CN" smtClean="0"/>
              <a:t>meta</a:t>
            </a:r>
            <a:r>
              <a:rPr lang="zh-CN" altLang="en-US" smtClean="0"/>
              <a:t>表。如果</a:t>
            </a:r>
            <a:r>
              <a:rPr lang="en-US" altLang="zh-CN" smtClean="0"/>
              <a:t>meta</a:t>
            </a:r>
            <a:r>
              <a:rPr lang="zh-CN" altLang="en-US" smtClean="0"/>
              <a:t>中的数据被删除，就会重新访问</a:t>
            </a:r>
            <a:r>
              <a:rPr lang="en-US" altLang="zh-CN" smtClean="0"/>
              <a:t>zk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1143000" lvl="1"/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 shell</a:t>
            </a:r>
            <a:r>
              <a:rPr lang="zh-CN" altLang="en-US" smtClean="0"/>
              <a:t>中</a:t>
            </a:r>
            <a:r>
              <a:rPr lang="en-US" altLang="zh-CN" smtClean="0"/>
              <a:t>zk</a:t>
            </a:r>
            <a:r>
              <a:rPr lang="zh-CN" altLang="en-US" smtClean="0"/>
              <a:t>的操作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b="1" smtClean="0"/>
              <a:t>rs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 smtClean="0"/>
              <a:t>们</a:t>
            </a:r>
            <a:r>
              <a:rPr lang="en-US" altLang="zh-CN" smtClean="0"/>
              <a:t>rs</a:t>
            </a:r>
            <a:r>
              <a:rPr lang="zh-CN" altLang="en-US" smtClean="0"/>
              <a:t>是否已重启。如果</a:t>
            </a:r>
            <a:r>
              <a:rPr lang="en-US" altLang="zh-CN" smtClean="0"/>
              <a:t>rs</a:t>
            </a:r>
            <a:r>
              <a:rPr lang="zh-CN" altLang="en-US" smtClean="0"/>
              <a:t>的</a:t>
            </a:r>
            <a:r>
              <a:rPr lang="en-US" altLang="zh-CN" smtClean="0"/>
              <a:t>session</a:t>
            </a:r>
            <a:r>
              <a:rPr lang="zh-CN" altLang="en-US" smtClean="0"/>
              <a:t>丢失，则该节点消失。</a:t>
            </a:r>
            <a:r>
              <a:rPr lang="en-US" altLang="zh-CN" smtClean="0"/>
              <a:t>rs</a:t>
            </a:r>
            <a:r>
              <a:rPr lang="zh-CN" altLang="en-US" smtClean="0"/>
              <a:t>会受到连接断开的消息并将自己停止掉。</a:t>
            </a:r>
            <a:r>
              <a:rPr lang="en-US" altLang="zh-CN" smtClean="0"/>
              <a:t>master</a:t>
            </a:r>
            <a:r>
              <a:rPr lang="zh-CN" altLang="en-US" smtClean="0"/>
              <a:t>则开始清理进程来收集之前写入的</a:t>
            </a:r>
            <a:r>
              <a:rPr lang="en-US" altLang="zh-CN" smtClean="0"/>
              <a:t>log</a:t>
            </a:r>
            <a:r>
              <a:rPr lang="zh-CN" altLang="en-US" smtClean="0"/>
              <a:t>、对他们进行分割以及把编辑写入到每个分区，以便于在其他</a:t>
            </a:r>
            <a:r>
              <a:rPr lang="en-US" altLang="zh-CN" smtClean="0"/>
              <a:t>rs</a:t>
            </a:r>
            <a:r>
              <a:rPr lang="zh-CN" altLang="en-US" smtClean="0"/>
              <a:t>的新位置中打开区域时这些信息仍然可用。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如何使用</a:t>
            </a:r>
            <a:r>
              <a:rPr lang="en-US" altLang="zh-CN" smtClean="0"/>
              <a:t>ZK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 shell</a:t>
            </a:r>
            <a:r>
              <a:rPr lang="zh-CN" altLang="en-US" smtClean="0"/>
              <a:t>中</a:t>
            </a:r>
            <a:r>
              <a:rPr lang="en-US" altLang="zh-CN" smtClean="0"/>
              <a:t>zk</a:t>
            </a:r>
            <a:r>
              <a:rPr lang="zh-CN" altLang="en-US" smtClean="0"/>
              <a:t>的操作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b="1" smtClean="0"/>
              <a:t>shutdown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 smtClean="0"/>
              <a:t>集群是否停止。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如何使用</a:t>
            </a:r>
            <a:r>
              <a:rPr lang="en-US" altLang="zh-CN" dirty="0" smtClean="0"/>
              <a:t>ZK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hbase:meta</a:t>
            </a:r>
          </a:p>
          <a:p>
            <a:pPr marL="1143000" lvl="1"/>
            <a:r>
              <a:rPr lang="zh-CN" altLang="en-US" sz="2400" smtClean="0"/>
              <a:t>写操作先追加到提交</a:t>
            </a:r>
            <a:r>
              <a:rPr lang="en-US" altLang="zh-CN" sz="2400" smtClean="0"/>
              <a:t>log,</a:t>
            </a:r>
            <a:r>
              <a:rPr lang="zh-CN" altLang="en-US" sz="2400" smtClean="0"/>
              <a:t>然后进入内存，内存充满再写入</a:t>
            </a:r>
            <a:r>
              <a:rPr lang="en-US" altLang="zh-CN" sz="2400" smtClean="0"/>
              <a:t>filesystem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1143000" lvl="1"/>
            <a:r>
              <a:rPr lang="zh-CN" altLang="en-US" sz="2400" smtClean="0"/>
              <a:t>提交日志位于</a:t>
            </a:r>
            <a:r>
              <a:rPr lang="en-US" altLang="zh-CN" sz="2400" smtClean="0"/>
              <a:t>hdfs</a:t>
            </a:r>
            <a:r>
              <a:rPr lang="zh-CN" altLang="en-US" sz="2400" smtClean="0"/>
              <a:t>上，当</a:t>
            </a:r>
            <a:r>
              <a:rPr lang="en-US" altLang="zh-CN" sz="2400" smtClean="0"/>
              <a:t>master</a:t>
            </a:r>
            <a:r>
              <a:rPr lang="zh-CN" altLang="en-US" sz="2400" smtClean="0"/>
              <a:t>发现故障的</a:t>
            </a:r>
            <a:r>
              <a:rPr lang="en-US" altLang="zh-CN" sz="2400" smtClean="0"/>
              <a:t>rs</a:t>
            </a:r>
            <a:r>
              <a:rPr lang="zh-CN" altLang="en-US" sz="2400" smtClean="0"/>
              <a:t>不可达时，就会按区域分离故障</a:t>
            </a:r>
            <a:r>
              <a:rPr lang="en-US" altLang="zh-CN" sz="2400" smtClean="0"/>
              <a:t>rs</a:t>
            </a:r>
            <a:r>
              <a:rPr lang="zh-CN" altLang="en-US" sz="2400" smtClean="0"/>
              <a:t>的提交日志，故障</a:t>
            </a:r>
            <a:r>
              <a:rPr lang="en-US" altLang="zh-CN" sz="2400" smtClean="0"/>
              <a:t>rs</a:t>
            </a:r>
            <a:r>
              <a:rPr lang="zh-CN" altLang="en-US" sz="2400" smtClean="0"/>
              <a:t>的区域挑选出分离的故障日志并重做到故障前的状态。</a:t>
            </a:r>
            <a:endParaRPr lang="en-US" altLang="zh-CN" sz="2400" smtClean="0"/>
          </a:p>
          <a:p>
            <a:pPr marL="1143000" lvl="1"/>
            <a:r>
              <a:rPr lang="zh-CN" altLang="en-US" sz="2400"/>
              <a:t>读操作</a:t>
            </a:r>
            <a:r>
              <a:rPr lang="zh-CN" altLang="en-US" sz="2400" smtClean="0"/>
              <a:t>时，先访问内存库，如果版本足够，操作即完成，否则依次访问清理文件，从最新到最老，知道版本满足条件。</a:t>
            </a:r>
            <a:endParaRPr lang="en-US" altLang="zh-CN" sz="2400" smtClean="0"/>
          </a:p>
          <a:p>
            <a:pPr marL="457200" lvl="1" indent="0"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基于</a:t>
            </a:r>
            <a:r>
              <a:rPr lang="en-US" altLang="zh-CN" sz="2800" smtClean="0"/>
              <a:t>Google</a:t>
            </a:r>
            <a:r>
              <a:rPr lang="zh-CN" altLang="en-US" sz="2800" smtClean="0"/>
              <a:t>的</a:t>
            </a:r>
            <a:r>
              <a:rPr lang="en-US" altLang="zh-CN" sz="2800" smtClean="0"/>
              <a:t>bigtable</a:t>
            </a:r>
            <a:r>
              <a:rPr lang="zh-CN" altLang="en-US" sz="2800"/>
              <a:t>模型</a:t>
            </a:r>
            <a:r>
              <a:rPr lang="en-US" altLang="zh-CN" sz="2800" smtClean="0"/>
              <a:t>(key-value</a:t>
            </a:r>
            <a:r>
              <a:rPr lang="zh-CN" altLang="en-US" sz="2800" smtClean="0"/>
              <a:t>对</a:t>
            </a:r>
            <a:r>
              <a:rPr lang="en-US" altLang="zh-CN" sz="280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数据模型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40391"/>
            <a:ext cx="883426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逻辑视图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39"/>
            <a:ext cx="7776864" cy="435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0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/>
              <a:t> </a:t>
            </a:r>
            <a:r>
              <a:rPr lang="en-US" altLang="zh-CN" smtClean="0"/>
              <a:t>key</a:t>
            </a:r>
            <a:r>
              <a:rPr lang="zh-CN" altLang="en-US" smtClean="0"/>
              <a:t>和列族</a:t>
            </a:r>
            <a:endParaRPr lang="zh-CN" altLang="en-US"/>
          </a:p>
        </p:txBody>
      </p:sp>
      <p:pic>
        <p:nvPicPr>
          <p:cNvPr id="4" name="Picture 5" descr="Tcd_column_families_Figur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76" y="2872760"/>
            <a:ext cx="5821680" cy="2613660"/>
          </a:xfrm>
          <a:prstGeom prst="rect">
            <a:avLst/>
          </a:prstGeom>
        </p:spPr>
      </p:pic>
      <p:grpSp>
        <p:nvGrpSpPr>
          <p:cNvPr id="5" name="Group 2"/>
          <p:cNvGrpSpPr/>
          <p:nvPr/>
        </p:nvGrpSpPr>
        <p:grpSpPr>
          <a:xfrm>
            <a:off x="395536" y="2669958"/>
            <a:ext cx="2202983" cy="1030188"/>
            <a:chOff x="369977" y="2377756"/>
            <a:chExt cx="2202983" cy="1030188"/>
          </a:xfrm>
        </p:grpSpPr>
        <p:cxnSp>
          <p:nvCxnSpPr>
            <p:cNvPr id="14" name="Straight Arrow Connector 8"/>
            <p:cNvCxnSpPr/>
            <p:nvPr/>
          </p:nvCxnSpPr>
          <p:spPr>
            <a:xfrm>
              <a:off x="1575138" y="2747088"/>
              <a:ext cx="997822" cy="6608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9"/>
            <p:cNvSpPr txBox="1"/>
            <p:nvPr/>
          </p:nvSpPr>
          <p:spPr>
            <a:xfrm>
              <a:off x="369977" y="2377756"/>
              <a:ext cx="1439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mtClean="0">
                  <a:solidFill>
                    <a:schemeClr val="accent2"/>
                  </a:solidFill>
                </a:rPr>
                <a:t>每行都有</a:t>
              </a:r>
              <a:r>
                <a:rPr lang="en-US" altLang="zh-CN" smtClean="0">
                  <a:solidFill>
                    <a:schemeClr val="accent2"/>
                  </a:solidFill>
                </a:rPr>
                <a:t>key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3463470" y="2060848"/>
            <a:ext cx="3100419" cy="1224557"/>
            <a:chOff x="3437911" y="1814055"/>
            <a:chExt cx="3100419" cy="122455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543200" y="2202854"/>
              <a:ext cx="841803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37911" y="1814055"/>
              <a:ext cx="2741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accent2"/>
                  </a:solidFill>
                </a:rPr>
                <a:t>每</a:t>
              </a:r>
              <a:r>
                <a:rPr lang="zh-CN" altLang="en-US" smtClean="0">
                  <a:solidFill>
                    <a:schemeClr val="accent2"/>
                  </a:solidFill>
                </a:rPr>
                <a:t>条记录分割成列族集合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Straight Arrow Connector 13"/>
            <p:cNvCxnSpPr/>
            <p:nvPr/>
          </p:nvCxnSpPr>
          <p:spPr>
            <a:xfrm>
              <a:off x="5537404" y="2202854"/>
              <a:ext cx="1000926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187338" y="4853404"/>
            <a:ext cx="2918041" cy="1383908"/>
            <a:chOff x="2161779" y="4561202"/>
            <a:chExt cx="2918041" cy="1383908"/>
          </a:xfrm>
        </p:grpSpPr>
        <p:cxnSp>
          <p:nvCxnSpPr>
            <p:cNvPr id="8" name="Straight Arrow Connector 16"/>
            <p:cNvCxnSpPr/>
            <p:nvPr/>
          </p:nvCxnSpPr>
          <p:spPr>
            <a:xfrm flipH="1" flipV="1">
              <a:off x="3887617" y="4561202"/>
              <a:ext cx="466514" cy="1010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7"/>
            <p:cNvCxnSpPr/>
            <p:nvPr/>
          </p:nvCxnSpPr>
          <p:spPr>
            <a:xfrm flipV="1">
              <a:off x="4354131" y="4561202"/>
              <a:ext cx="725689" cy="959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3"/>
            <p:cNvSpPr txBox="1"/>
            <p:nvPr/>
          </p:nvSpPr>
          <p:spPr>
            <a:xfrm>
              <a:off x="2161779" y="5575778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mtClean="0">
                  <a:solidFill>
                    <a:schemeClr val="accent2"/>
                  </a:solidFill>
                </a:rPr>
                <a:t>每个列族由若干列构成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/>
              <a:t> </a:t>
            </a:r>
            <a:r>
              <a:rPr lang="en-US" altLang="zh-CN" smtClean="0"/>
              <a:t>key</a:t>
            </a:r>
            <a:r>
              <a:rPr lang="zh-CN" altLang="en-US" smtClean="0"/>
              <a:t>和列族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97577"/>
              </p:ext>
            </p:extLst>
          </p:nvPr>
        </p:nvGraphicFramePr>
        <p:xfrm>
          <a:off x="683568" y="2132856"/>
          <a:ext cx="7966369" cy="394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2599"/>
                <a:gridCol w="1317689"/>
                <a:gridCol w="1592942"/>
                <a:gridCol w="3053139"/>
              </a:tblGrid>
              <a:tr h="495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Row Key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时间戳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smtClean="0">
                          <a:effectLst/>
                        </a:rPr>
                        <a:t>列族</a:t>
                      </a:r>
                      <a:r>
                        <a:rPr lang="en-US" sz="2000" u="none" strike="noStrike">
                          <a:effectLst/>
                        </a:rPr>
                        <a:t/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"Contents:"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smtClean="0">
                          <a:effectLst/>
                        </a:rPr>
                        <a:t>列族</a:t>
                      </a:r>
                      <a:r>
                        <a:rPr lang="en-US" sz="2000" u="none" strike="noStrike">
                          <a:effectLst/>
                        </a:rPr>
                        <a:t/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"anchors:"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51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"com.apache.org"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"&lt;html&gt;..."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1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"&lt;html&gt;..."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1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anchors:apache = "..."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1512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"com.cnn.www"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anchors:cnn.cn = "..."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1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anchors:cnnn.uk = "..."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1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"&lt;html&gt;..."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1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"&lt;html&gt;..."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15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"&lt;html&gt;..."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key</a:t>
            </a:r>
          </a:p>
          <a:p>
            <a:pPr lvl="1"/>
            <a:r>
              <a:rPr lang="zh-CN" altLang="en-US" sz="2000" smtClean="0"/>
              <a:t>字节数组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表主键用于快速查找</a:t>
            </a:r>
            <a:endParaRPr lang="en-US" altLang="zh-CN" sz="2000" smtClean="0"/>
          </a:p>
          <a:p>
            <a:r>
              <a:rPr lang="zh-CN" altLang="en-US" sz="2800"/>
              <a:t>列</a:t>
            </a:r>
            <a:r>
              <a:rPr lang="zh-CN" altLang="en-US" sz="2800" smtClean="0"/>
              <a:t>族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有名称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包含若干列</a:t>
            </a:r>
            <a:endParaRPr lang="en-US" altLang="zh-CN" sz="2400"/>
          </a:p>
          <a:p>
            <a:r>
              <a:rPr lang="zh-CN" altLang="en-US" sz="2800" smtClean="0"/>
              <a:t>列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属于某个列族</a:t>
            </a:r>
            <a:endParaRPr lang="en-US" altLang="zh-CN" sz="2400" smtClean="0"/>
          </a:p>
          <a:p>
            <a:pPr lvl="1"/>
            <a:r>
              <a:rPr lang="zh-CN" altLang="en-US" sz="2400"/>
              <a:t>包含</a:t>
            </a:r>
            <a:r>
              <a:rPr lang="zh-CN" altLang="en-US" sz="2400" smtClean="0"/>
              <a:t>在</a:t>
            </a:r>
            <a:r>
              <a:rPr lang="en-US" altLang="zh-CN" sz="2400" smtClean="0"/>
              <a:t>row</a:t>
            </a:r>
            <a:r>
              <a:rPr lang="zh-CN" altLang="en-US" sz="2400" smtClean="0"/>
              <a:t>内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/>
              <a:t> </a:t>
            </a:r>
            <a:r>
              <a:rPr lang="en-US" altLang="zh-CN" smtClean="0"/>
              <a:t>key</a:t>
            </a:r>
            <a:r>
              <a:rPr lang="zh-CN" altLang="en-US" smtClean="0"/>
              <a:t>和列族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版本号</a:t>
            </a:r>
            <a:endParaRPr lang="en-US" altLang="zh-CN" sz="2800" smtClean="0"/>
          </a:p>
          <a:p>
            <a:pPr lvl="1"/>
            <a:r>
              <a:rPr lang="en-US" altLang="zh-CN" sz="2000" smtClean="0"/>
              <a:t>key</a:t>
            </a:r>
            <a:r>
              <a:rPr lang="zh-CN" altLang="en-US" sz="2000" smtClean="0"/>
              <a:t>内唯一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默认系统时间戳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long</a:t>
            </a:r>
            <a:r>
              <a:rPr lang="zh-CN" altLang="en-US" sz="2000" smtClean="0"/>
              <a:t>型</a:t>
            </a:r>
            <a:endParaRPr lang="en-US" altLang="zh-CN" sz="2000" smtClean="0"/>
          </a:p>
          <a:p>
            <a:r>
              <a:rPr lang="en-US" altLang="zh-CN" sz="2800" smtClean="0"/>
              <a:t>value(cell)</a:t>
            </a:r>
          </a:p>
          <a:p>
            <a:pPr lvl="1"/>
            <a:r>
              <a:rPr lang="en-US" altLang="zh-CN" sz="2400" smtClean="0"/>
              <a:t>byte[]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/>
              <a:t> </a:t>
            </a:r>
            <a:r>
              <a:rPr lang="en-US" altLang="zh-CN" smtClean="0"/>
              <a:t>key</a:t>
            </a:r>
            <a:r>
              <a:rPr lang="zh-CN" altLang="en-US" smtClean="0"/>
              <a:t>和列族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/>
              <a:t>HBase</a:t>
            </a:r>
            <a:r>
              <a:rPr lang="zh-CN" altLang="en-US" sz="1800"/>
              <a:t>是一个开源的非关系型分布式数据库（</a:t>
            </a:r>
            <a:r>
              <a:rPr lang="en-US" altLang="zh-CN" sz="1800"/>
              <a:t>NoSQL</a:t>
            </a:r>
            <a:r>
              <a:rPr lang="zh-CN" altLang="en-US" sz="1800"/>
              <a:t>），它参考了谷歌的</a:t>
            </a:r>
            <a:r>
              <a:rPr lang="en-US" altLang="zh-CN" sz="1800"/>
              <a:t>BigTable</a:t>
            </a:r>
            <a:r>
              <a:rPr lang="zh-CN" altLang="en-US" sz="1800"/>
              <a:t>建模，实现的编程语言为 </a:t>
            </a:r>
            <a:r>
              <a:rPr lang="en-US" altLang="zh-CN" sz="1800"/>
              <a:t>Java</a:t>
            </a:r>
            <a:r>
              <a:rPr lang="zh-CN" altLang="en-US" sz="1800"/>
              <a:t>。它是</a:t>
            </a:r>
            <a:r>
              <a:rPr lang="en-US" altLang="zh-CN" sz="1800"/>
              <a:t>Apache</a:t>
            </a:r>
            <a:r>
              <a:rPr lang="zh-CN" altLang="en-US" sz="1800"/>
              <a:t>软件基金会的</a:t>
            </a:r>
            <a:r>
              <a:rPr lang="en-US" altLang="zh-CN" sz="1800"/>
              <a:t>Hadoop</a:t>
            </a:r>
            <a:r>
              <a:rPr lang="zh-CN" altLang="en-US" sz="1800"/>
              <a:t>项目的一部分，运行于</a:t>
            </a:r>
            <a:r>
              <a:rPr lang="en-US" altLang="zh-CN" sz="1800"/>
              <a:t>HDFS</a:t>
            </a:r>
            <a:r>
              <a:rPr lang="zh-CN" altLang="en-US" sz="1800"/>
              <a:t>文件系统之上，为 </a:t>
            </a:r>
            <a:r>
              <a:rPr lang="en-US" altLang="zh-CN" sz="1800"/>
              <a:t>Hadoop </a:t>
            </a:r>
            <a:r>
              <a:rPr lang="zh-CN" altLang="en-US" sz="1800"/>
              <a:t>提供类似于</a:t>
            </a:r>
            <a:r>
              <a:rPr lang="en-US" altLang="zh-CN" sz="1800"/>
              <a:t>BigTable </a:t>
            </a:r>
            <a:r>
              <a:rPr lang="zh-CN" altLang="en-US" sz="1800"/>
              <a:t>规模的服务。因此，它可以容错地存储海量稀疏的数据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HBase</a:t>
            </a:r>
            <a:r>
              <a:rPr lang="zh-CN" altLang="en-US" sz="1800"/>
              <a:t>在列上实现了</a:t>
            </a:r>
            <a:r>
              <a:rPr lang="en-US" altLang="zh-CN" sz="1800"/>
              <a:t>BigTable</a:t>
            </a:r>
            <a:r>
              <a:rPr lang="zh-CN" altLang="en-US" sz="1800"/>
              <a:t>论文提到的压缩算法、内存</a:t>
            </a:r>
            <a:r>
              <a:rPr lang="zh-CN" altLang="en-US" sz="1800" smtClean="0"/>
              <a:t>操作。</a:t>
            </a:r>
            <a:r>
              <a:rPr lang="en-US" altLang="zh-CN" sz="1800"/>
              <a:t>HBase</a:t>
            </a:r>
            <a:r>
              <a:rPr lang="zh-CN" altLang="en-US" sz="1800"/>
              <a:t>的表能够作为</a:t>
            </a:r>
            <a:r>
              <a:rPr lang="en-US" altLang="zh-CN" sz="1800"/>
              <a:t>MapReduce</a:t>
            </a:r>
            <a:r>
              <a:rPr lang="zh-CN" altLang="en-US" sz="1800"/>
              <a:t>任务的输入和输出，可以通过</a:t>
            </a:r>
            <a:r>
              <a:rPr lang="en-US" altLang="zh-CN" sz="1800"/>
              <a:t>Java API</a:t>
            </a:r>
            <a:r>
              <a:rPr lang="zh-CN" altLang="en-US" sz="1800"/>
              <a:t>来访问数据，也可以通过</a:t>
            </a:r>
            <a:r>
              <a:rPr lang="en-US" altLang="zh-CN" sz="1800"/>
              <a:t>REST</a:t>
            </a:r>
            <a:r>
              <a:rPr lang="zh-CN" altLang="en-US" sz="1800"/>
              <a:t>、</a:t>
            </a:r>
            <a:r>
              <a:rPr lang="en-US" altLang="zh-CN" sz="1800"/>
              <a:t>Avro</a:t>
            </a:r>
            <a:r>
              <a:rPr lang="zh-CN" altLang="en-US" sz="1800"/>
              <a:t>或者</a:t>
            </a:r>
            <a:r>
              <a:rPr lang="en-US" altLang="zh-CN" sz="1800"/>
              <a:t>Thrift</a:t>
            </a:r>
            <a:r>
              <a:rPr lang="zh-CN" altLang="en-US" sz="1800"/>
              <a:t>的</a:t>
            </a:r>
            <a:r>
              <a:rPr lang="en-US" altLang="zh-CN" sz="1800"/>
              <a:t>API</a:t>
            </a:r>
            <a:r>
              <a:rPr lang="zh-CN" altLang="en-US" sz="1800"/>
              <a:t>来访问。</a:t>
            </a: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虽然最近性能有了显著的提升，</a:t>
            </a:r>
            <a:r>
              <a:rPr lang="en-US" altLang="zh-CN" sz="1800"/>
              <a:t>HBase </a:t>
            </a:r>
            <a:r>
              <a:rPr lang="zh-CN" altLang="en-US" sz="1800"/>
              <a:t>还不能直接取代</a:t>
            </a:r>
            <a:r>
              <a:rPr lang="en-US" altLang="zh-CN" sz="1800"/>
              <a:t>SQL</a:t>
            </a:r>
            <a:r>
              <a:rPr lang="zh-CN" altLang="en-US" sz="1800"/>
              <a:t>数据库。如今，它已经应用于多个数据驱动型</a:t>
            </a:r>
            <a:r>
              <a:rPr lang="zh-CN" altLang="en-US" sz="1800" smtClean="0"/>
              <a:t>网站，</a:t>
            </a:r>
            <a:r>
              <a:rPr lang="zh-CN" altLang="en-US" sz="1800"/>
              <a:t>包括 </a:t>
            </a:r>
            <a:r>
              <a:rPr lang="en-US" altLang="zh-CN" sz="1800"/>
              <a:t>Facebook</a:t>
            </a:r>
            <a:r>
              <a:rPr lang="zh-CN" altLang="en-US" sz="1800"/>
              <a:t>的消息</a:t>
            </a:r>
            <a:r>
              <a:rPr lang="zh-CN" altLang="en-US" sz="1800" smtClean="0"/>
              <a:t>平台。</a:t>
            </a:r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Hbase schema</a:t>
            </a:r>
            <a:r>
              <a:rPr lang="zh-CN" altLang="en-US" sz="2800" smtClean="0"/>
              <a:t>由表构成</a:t>
            </a:r>
            <a:endParaRPr lang="en-US" altLang="zh-CN" sz="2800" smtClean="0"/>
          </a:p>
          <a:p>
            <a:r>
              <a:rPr lang="zh-CN" altLang="en-US" sz="2800"/>
              <a:t>表</a:t>
            </a:r>
            <a:r>
              <a:rPr lang="zh-CN" altLang="en-US" sz="2800" smtClean="0"/>
              <a:t>由列族构成</a:t>
            </a:r>
            <a:endParaRPr lang="en-US" altLang="zh-CN" sz="2800" smtClean="0"/>
          </a:p>
          <a:p>
            <a:r>
              <a:rPr lang="zh-CN" altLang="en-US" sz="2800"/>
              <a:t>列</a:t>
            </a:r>
            <a:r>
              <a:rPr lang="zh-CN" altLang="en-US" sz="2800" smtClean="0"/>
              <a:t>不是</a:t>
            </a:r>
            <a:r>
              <a:rPr lang="en-US" altLang="zh-CN" sz="2800" smtClean="0"/>
              <a:t>schema</a:t>
            </a:r>
            <a:r>
              <a:rPr lang="zh-CN" altLang="en-US" sz="2800" smtClean="0"/>
              <a:t>的部分</a:t>
            </a:r>
            <a:endParaRPr lang="en-US" altLang="zh-CN" sz="2800" smtClean="0"/>
          </a:p>
          <a:p>
            <a:r>
              <a:rPr lang="en-US" altLang="zh-CN" sz="2800" smtClean="0"/>
              <a:t>cell</a:t>
            </a:r>
            <a:r>
              <a:rPr lang="zh-CN" altLang="en-US" sz="2800" smtClean="0"/>
              <a:t>可有动态列</a:t>
            </a:r>
            <a:endParaRPr lang="en-US" altLang="zh-CN" sz="2800" smtClean="0"/>
          </a:p>
          <a:p>
            <a:r>
              <a:rPr lang="zh-CN" altLang="en-US" sz="2800"/>
              <a:t>列</a:t>
            </a:r>
            <a:r>
              <a:rPr lang="zh-CN" altLang="en-US" sz="2800" smtClean="0"/>
              <a:t>名编码在</a:t>
            </a:r>
            <a:r>
              <a:rPr lang="en-US" altLang="zh-CN" sz="2800" smtClean="0"/>
              <a:t>cell</a:t>
            </a:r>
            <a:r>
              <a:rPr lang="zh-CN" altLang="en-US" sz="2800" smtClean="0"/>
              <a:t>内部</a:t>
            </a:r>
            <a:endParaRPr lang="en-US" altLang="zh-CN" sz="2800" smtClean="0"/>
          </a:p>
          <a:p>
            <a:r>
              <a:rPr lang="zh-CN" altLang="en-US" sz="2800" smtClean="0"/>
              <a:t>版本号可以由用户提供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甚至可以不以增序插入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在</a:t>
            </a:r>
            <a:r>
              <a:rPr lang="en-US" altLang="zh-CN" sz="2400" smtClean="0"/>
              <a:t>key</a:t>
            </a:r>
            <a:r>
              <a:rPr lang="zh-CN" altLang="en-US" sz="2400" smtClean="0"/>
              <a:t>内唯一</a:t>
            </a: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数据模型注意事项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表可以很松散</a:t>
            </a:r>
            <a:endParaRPr lang="en-US" altLang="zh-CN" sz="2800" smtClean="0"/>
          </a:p>
          <a:p>
            <a:pPr lvl="1"/>
            <a:r>
              <a:rPr lang="zh-CN" altLang="en-US" sz="2400"/>
              <a:t>有</a:t>
            </a:r>
            <a:r>
              <a:rPr lang="zh-CN" altLang="en-US" sz="2400" smtClean="0"/>
              <a:t>很多空</a:t>
            </a:r>
            <a:r>
              <a:rPr lang="en-US" altLang="zh-CN" sz="2400" smtClean="0"/>
              <a:t>cell</a:t>
            </a:r>
          </a:p>
          <a:p>
            <a:r>
              <a:rPr lang="en-US" altLang="zh-CN" sz="2800" smtClean="0"/>
              <a:t>key</a:t>
            </a:r>
            <a:r>
              <a:rPr lang="zh-CN" altLang="en-US" sz="2800" smtClean="0"/>
              <a:t>作为主键进行索引</a:t>
            </a: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数据模型注意事项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smtClean="0"/>
              <a:t>每个列族存储在单独的文件中</a:t>
            </a:r>
            <a:r>
              <a:rPr lang="en-US" altLang="zh-CN" sz="2400" smtClean="0"/>
              <a:t>(HTable)</a:t>
            </a:r>
          </a:p>
          <a:p>
            <a:r>
              <a:rPr lang="en-US" altLang="zh-CN" sz="2400" smtClean="0"/>
              <a:t>Key</a:t>
            </a:r>
            <a:r>
              <a:rPr lang="zh-CN" altLang="en-US" sz="2400" smtClean="0"/>
              <a:t>和版本号会随着每个列族进行复制</a:t>
            </a:r>
            <a:endParaRPr lang="en-US" altLang="zh-CN" sz="2400" smtClean="0"/>
          </a:p>
          <a:p>
            <a:r>
              <a:rPr lang="zh-CN" altLang="en-US" sz="2400" smtClean="0"/>
              <a:t>空</a:t>
            </a:r>
            <a:r>
              <a:rPr lang="en-US" altLang="zh-CN" sz="2400" smtClean="0"/>
              <a:t>cell</a:t>
            </a:r>
            <a:r>
              <a:rPr lang="zh-CN" altLang="en-US" sz="2400" smtClean="0"/>
              <a:t>不存储</a:t>
            </a: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物理模型</a:t>
            </a:r>
            <a:endParaRPr lang="zh-CN" altLang="en-US"/>
          </a:p>
        </p:txBody>
      </p:sp>
      <p:pic>
        <p:nvPicPr>
          <p:cNvPr id="5" name="Picture 4" descr="Screen shot 2013-02-15 at 12.33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79" y="5041338"/>
            <a:ext cx="4776438" cy="1312069"/>
          </a:xfrm>
          <a:prstGeom prst="rect">
            <a:avLst/>
          </a:prstGeom>
        </p:spPr>
      </p:pic>
      <p:pic>
        <p:nvPicPr>
          <p:cNvPr id="6" name="Picture 6" descr="Screen shot 2013-02-15 at 12.33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4984"/>
            <a:ext cx="4725932" cy="17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物理模型</a:t>
            </a:r>
            <a:endParaRPr lang="zh-CN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464496" cy="452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1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smtClean="0"/>
              <a:t>不同的列可有不用的属性和访问模式</a:t>
            </a:r>
            <a:endParaRPr lang="en-US" altLang="zh-CN" sz="2400" smtClean="0"/>
          </a:p>
          <a:p>
            <a:r>
              <a:rPr lang="zh-CN" altLang="en-US" sz="2400"/>
              <a:t>列</a:t>
            </a:r>
            <a:r>
              <a:rPr lang="zh-CN" altLang="en-US" sz="2400" smtClean="0"/>
              <a:t>族是可配置的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压缩</a:t>
            </a:r>
            <a:r>
              <a:rPr lang="en-US" altLang="zh-CN" sz="2000" smtClean="0"/>
              <a:t>(None,gzip,LZO)</a:t>
            </a:r>
          </a:p>
          <a:p>
            <a:pPr lvl="1"/>
            <a:r>
              <a:rPr lang="zh-CN" altLang="en-US" sz="2000" smtClean="0"/>
              <a:t>版本保留策略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缓存优先级</a:t>
            </a:r>
            <a:endParaRPr lang="en-US" altLang="zh-CN" sz="2000" smtClean="0"/>
          </a:p>
          <a:p>
            <a:r>
              <a:rPr lang="zh-CN" altLang="en-US" sz="2400" smtClean="0"/>
              <a:t>在磁盘上</a:t>
            </a:r>
            <a:r>
              <a:rPr lang="en-US" altLang="zh-CN" sz="2400" smtClean="0"/>
              <a:t>CF(</a:t>
            </a:r>
            <a:r>
              <a:rPr lang="zh-CN" altLang="en-US" sz="2400" smtClean="0"/>
              <a:t>列族</a:t>
            </a:r>
            <a:r>
              <a:rPr lang="en-US" altLang="zh-CN" sz="2400" smtClean="0"/>
              <a:t>)</a:t>
            </a:r>
            <a:r>
              <a:rPr lang="zh-CN" altLang="en-US" sz="2400" smtClean="0"/>
              <a:t>被单独存储，访问其中的一个，其他不需要浪费</a:t>
            </a:r>
            <a:r>
              <a:rPr lang="en-US" altLang="zh-CN" sz="2400" smtClean="0"/>
              <a:t>IO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Hbase-</a:t>
            </a:r>
            <a:r>
              <a:rPr lang="zh-CN" altLang="en-US" smtClean="0"/>
              <a:t>列族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smtClean="0"/>
              <a:t>每张</a:t>
            </a:r>
            <a:r>
              <a:rPr lang="en-US" altLang="zh-CN" sz="2400" smtClean="0"/>
              <a:t>HTable(</a:t>
            </a:r>
            <a:r>
              <a:rPr lang="zh-CN" altLang="en-US" sz="2400" smtClean="0"/>
              <a:t>列族</a:t>
            </a:r>
            <a:r>
              <a:rPr lang="en-US" altLang="zh-CN" sz="2400" smtClean="0"/>
              <a:t>)</a:t>
            </a:r>
            <a:r>
              <a:rPr lang="zh-CN" altLang="en-US" sz="2400" smtClean="0"/>
              <a:t>被水平进行了分区，形成</a:t>
            </a:r>
            <a:r>
              <a:rPr lang="en-US" altLang="zh-CN" sz="2400" smtClean="0"/>
              <a:t>Region</a:t>
            </a:r>
          </a:p>
          <a:p>
            <a:pPr lvl="1"/>
            <a:r>
              <a:rPr lang="en-US" altLang="zh-CN" sz="2000" smtClean="0"/>
              <a:t>Region</a:t>
            </a:r>
            <a:r>
              <a:rPr lang="zh-CN" altLang="en-US" sz="2000" smtClean="0"/>
              <a:t>区域和</a:t>
            </a:r>
            <a:r>
              <a:rPr lang="en-US" altLang="zh-CN" sz="2000" smtClean="0"/>
              <a:t>hdfs</a:t>
            </a:r>
            <a:r>
              <a:rPr lang="zh-CN" altLang="en-US" sz="2000" smtClean="0"/>
              <a:t>的</a:t>
            </a:r>
            <a:r>
              <a:rPr lang="en-US" altLang="zh-CN" sz="2000" smtClean="0"/>
              <a:t>block</a:t>
            </a:r>
            <a:r>
              <a:rPr lang="zh-CN" altLang="en-US" sz="2000"/>
              <a:t>相对应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Hbase-</a:t>
            </a:r>
            <a:r>
              <a:rPr lang="en-US" altLang="zh-CN"/>
              <a:t>Region</a:t>
            </a:r>
            <a:endParaRPr lang="zh-CN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5832648" cy="35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8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安装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 smtClean="0"/>
              <a:t>     tar </a:t>
            </a:r>
            <a:r>
              <a:rPr lang="en-US" altLang="zh-CN" sz="2800"/>
              <a:t>xzf </a:t>
            </a:r>
            <a:r>
              <a:rPr lang="en-US" altLang="zh-CN" sz="2800" smtClean="0"/>
              <a:t>hbase-x.y.z.tar.gz</a:t>
            </a:r>
          </a:p>
          <a:p>
            <a:pPr marL="0" indent="0">
              <a:buNone/>
            </a:pPr>
            <a:r>
              <a:rPr lang="en-US" altLang="zh-CN" sz="2800" smtClean="0"/>
              <a:t>     export </a:t>
            </a:r>
            <a:r>
              <a:rPr lang="en-US" altLang="zh-CN" sz="2800"/>
              <a:t>HBASE_HOME=~/sw/hbase-x.y.z</a:t>
            </a:r>
          </a:p>
          <a:p>
            <a:pPr marL="0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% </a:t>
            </a:r>
            <a:r>
              <a:rPr lang="en-US" altLang="zh-CN" sz="2800"/>
              <a:t>export PATH=$PATH:$</a:t>
            </a:r>
            <a:r>
              <a:rPr lang="en-US" altLang="zh-CN" sz="2800" smtClean="0"/>
              <a:t>HBASE_HOME/bin</a:t>
            </a:r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安装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简单</a:t>
            </a:r>
            <a:r>
              <a:rPr lang="zh-CN" altLang="en-US" sz="2800" smtClean="0"/>
              <a:t>配置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[conf/hbase-site.xml]</a:t>
            </a:r>
          </a:p>
          <a:p>
            <a:pPr marL="457200" lvl="1" indent="0">
              <a:buNone/>
            </a:pPr>
            <a:r>
              <a:rPr lang="en-US" altLang="zh-CN" sz="2000"/>
              <a:t>&lt;?xml version="1.0"?&gt;</a:t>
            </a:r>
          </a:p>
          <a:p>
            <a:pPr marL="457200" lvl="1" indent="0">
              <a:buNone/>
            </a:pPr>
            <a:r>
              <a:rPr lang="en-US" altLang="zh-CN" sz="2000"/>
              <a:t>&lt;?xml-stylesheet type="text/xsl" href="configuration.xsl"?&gt;</a:t>
            </a:r>
          </a:p>
          <a:p>
            <a:pPr marL="457200" lvl="1" indent="0">
              <a:buNone/>
            </a:pPr>
            <a:r>
              <a:rPr lang="en-US" altLang="zh-CN" sz="2000"/>
              <a:t>&lt;configuration&gt;</a:t>
            </a:r>
          </a:p>
          <a:p>
            <a:pPr marL="457200" lvl="1" indent="0">
              <a:buNone/>
            </a:pPr>
            <a:r>
              <a:rPr lang="en-US" altLang="zh-CN" sz="2000"/>
              <a:t>  &lt;property&gt;</a:t>
            </a:r>
          </a:p>
          <a:p>
            <a:pPr marL="457200" lvl="1" indent="0">
              <a:buNone/>
            </a:pPr>
            <a:r>
              <a:rPr lang="en-US" altLang="zh-CN" sz="2000"/>
              <a:t>    &lt;name&gt;hbase.rootdir&lt;/name&gt;</a:t>
            </a:r>
          </a:p>
          <a:p>
            <a:pPr marL="457200" lvl="1" indent="0">
              <a:buNone/>
            </a:pPr>
            <a:r>
              <a:rPr lang="en-US" altLang="zh-CN" sz="2000"/>
              <a:t>    &lt;value&gt;file</a:t>
            </a:r>
            <a:r>
              <a:rPr lang="en-US" altLang="zh-CN" sz="2000" smtClean="0"/>
              <a:t>:///tmp/hbase</a:t>
            </a:r>
            <a:r>
              <a:rPr lang="en-US" altLang="zh-CN" sz="2000"/>
              <a:t>&lt;/value&gt;</a:t>
            </a:r>
          </a:p>
          <a:p>
            <a:pPr marL="457200" lvl="1" indent="0">
              <a:buNone/>
            </a:pPr>
            <a:r>
              <a:rPr lang="en-US" altLang="zh-CN" sz="2000"/>
              <a:t>  &lt;/property&gt;</a:t>
            </a:r>
          </a:p>
          <a:p>
            <a:pPr marL="457200" lvl="1" indent="0">
              <a:buNone/>
            </a:pPr>
            <a:r>
              <a:rPr lang="en-US" altLang="zh-CN" sz="2000"/>
              <a:t>&lt;/configuration&gt;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 smtClean="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简单配置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启动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bin/start-hbase.sh	//</a:t>
            </a:r>
            <a:r>
              <a:rPr lang="zh-CN" altLang="en-US" sz="2800" dirty="0" smtClean="0"/>
              <a:t>启动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bin/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 shell	//</a:t>
            </a:r>
            <a:r>
              <a:rPr lang="zh-CN" altLang="en-US" sz="2800" dirty="0" smtClean="0"/>
              <a:t>登录</a:t>
            </a:r>
            <a:r>
              <a:rPr lang="en-US" altLang="zh-CN" sz="2800" dirty="0" smtClean="0"/>
              <a:t>shell</a:t>
            </a:r>
            <a:br>
              <a:rPr lang="en-US" altLang="zh-CN" sz="2800" dirty="0" smtClean="0"/>
            </a:br>
            <a:r>
              <a:rPr lang="en-US" altLang="zh-CN" sz="2800" dirty="0" smtClean="0"/>
              <a:t>$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&gt;create 'test','</a:t>
            </a:r>
            <a:r>
              <a:rPr lang="en-US" altLang="zh-CN" sz="2800" dirty="0" err="1" smtClean="0"/>
              <a:t>cf</a:t>
            </a:r>
            <a:r>
              <a:rPr lang="en-US" altLang="zh-CN" sz="2800" dirty="0" smtClean="0"/>
              <a:t>'	//</a:t>
            </a:r>
            <a:r>
              <a:rPr lang="zh-CN" altLang="en-US" sz="2800" dirty="0" smtClean="0"/>
              <a:t>创建表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&gt;put </a:t>
            </a:r>
            <a:r>
              <a:rPr lang="en-US" altLang="zh-CN" sz="2800" dirty="0"/>
              <a:t>'test</a:t>
            </a:r>
            <a:r>
              <a:rPr lang="en-US" altLang="zh-CN" sz="2800" dirty="0" smtClean="0"/>
              <a:t>','row1','cf:a','value'	// </a:t>
            </a:r>
            <a:r>
              <a:rPr lang="zh-CN" altLang="en-US" sz="2800" dirty="0" smtClean="0"/>
              <a:t>插入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&gt;scan 'test'	//</a:t>
            </a:r>
            <a:r>
              <a:rPr lang="zh-CN" altLang="en-US" sz="2800" dirty="0" smtClean="0"/>
              <a:t>扫描表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&gt;get </a:t>
            </a:r>
            <a:r>
              <a:rPr lang="en-US" altLang="zh-CN" sz="2800" dirty="0"/>
              <a:t>'test</a:t>
            </a:r>
            <a:r>
              <a:rPr lang="en-US" altLang="zh-CN" sz="2800" dirty="0" smtClean="0"/>
              <a:t>','row1'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按照</a:t>
            </a:r>
            <a:r>
              <a:rPr lang="en-US" altLang="zh-CN" sz="2800" dirty="0" err="1" smtClean="0"/>
              <a:t>rowkey</a:t>
            </a:r>
            <a:r>
              <a:rPr lang="zh-CN" altLang="en-US" sz="2800" dirty="0" smtClean="0"/>
              <a:t>查询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>$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&gt;disable </a:t>
            </a:r>
            <a:r>
              <a:rPr lang="en-US" altLang="zh-CN" sz="2800" dirty="0"/>
              <a:t>'test</a:t>
            </a:r>
            <a:r>
              <a:rPr lang="en-US" altLang="zh-CN" sz="2800" dirty="0" smtClean="0"/>
              <a:t>'	//</a:t>
            </a:r>
            <a:br>
              <a:rPr lang="en-US" altLang="zh-CN" sz="2800" dirty="0" smtClean="0"/>
            </a:br>
            <a:r>
              <a:rPr lang="en-US" altLang="zh-CN" sz="2800" dirty="0"/>
              <a:t>$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&gt;drop 'test'		//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启动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启动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停止</a:t>
            </a:r>
            <a:r>
              <a:rPr lang="en-US" altLang="zh-CN" sz="2800" dirty="0" err="1" smtClean="0"/>
              <a:t>regionserver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.bin/local-regionservers.sh start 2 3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.bin/local-regionservers.sh stop </a:t>
            </a:r>
            <a:r>
              <a:rPr lang="en-US" altLang="zh-CN" sz="2400" dirty="0" smtClean="0"/>
              <a:t>2</a:t>
            </a:r>
          </a:p>
          <a:p>
            <a:pPr lvl="1"/>
            <a:r>
              <a:rPr lang="en-US" altLang="zh-CN" sz="2400" dirty="0"/>
              <a:t>.bin/local-regionservers.sh stop 3 </a:t>
            </a:r>
            <a:endParaRPr lang="en-US" altLang="zh-CN" sz="2400" dirty="0" smtClean="0"/>
          </a:p>
          <a:p>
            <a:r>
              <a:rPr lang="zh-CN" altLang="en-US" sz="2800" dirty="0" smtClean="0"/>
              <a:t>启动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停止</a:t>
            </a:r>
            <a:r>
              <a:rPr lang="en-US" altLang="zh-CN" sz="2800" dirty="0" smtClean="0"/>
              <a:t>master-backup</a:t>
            </a:r>
          </a:p>
          <a:p>
            <a:pPr lvl="1"/>
            <a:r>
              <a:rPr lang="en-US" altLang="zh-CN" sz="2400" dirty="0"/>
              <a:t>./bin/local-master-backup.sh 2 4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cat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/hbase-user-1-master.pid </a:t>
            </a:r>
            <a:r>
              <a:rPr lang="en-US" altLang="zh-CN" sz="2400" dirty="0" smtClean="0"/>
              <a:t>|</a:t>
            </a:r>
            <a:r>
              <a:rPr lang="en-US" altLang="zh-CN" sz="2400" dirty="0" err="1" smtClean="0"/>
              <a:t>xargs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kill -9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0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启动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/>
              <a:t>Apache HBase</a:t>
            </a:r>
            <a:r>
              <a:rPr lang="zh-CN" altLang="en-US" sz="1800"/>
              <a:t>最初是</a:t>
            </a:r>
            <a:r>
              <a:rPr lang="en-US" altLang="zh-CN" sz="1800">
                <a:hlinkClick r:id="rId2" tooltip="Powerset"/>
              </a:rPr>
              <a:t>Powerset</a:t>
            </a:r>
            <a:r>
              <a:rPr lang="zh-CN" altLang="en-US" sz="1800"/>
              <a:t>公司为了处理自然语言搜索产生的海量数据而开展的项目。不过现在它已经是</a:t>
            </a:r>
            <a:r>
              <a:rPr lang="en-US" altLang="zh-CN" sz="1800"/>
              <a:t>Apache</a:t>
            </a:r>
            <a:r>
              <a:rPr lang="zh-CN" altLang="en-US" sz="1800"/>
              <a:t>基金会的顶级项目，并且引起了广泛的</a:t>
            </a:r>
            <a:r>
              <a:rPr lang="zh-CN" altLang="en-US" sz="1800" smtClean="0"/>
              <a:t>关注。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Facebook</a:t>
            </a:r>
            <a:r>
              <a:rPr lang="zh-CN" altLang="en-US" sz="1800"/>
              <a:t>在</a:t>
            </a:r>
            <a:r>
              <a:rPr lang="en-US" altLang="zh-CN" sz="1800"/>
              <a:t>2010</a:t>
            </a:r>
            <a:r>
              <a:rPr lang="zh-CN" altLang="en-US" sz="1800"/>
              <a:t>年</a:t>
            </a:r>
            <a:r>
              <a:rPr lang="en-US" altLang="zh-CN" sz="1800"/>
              <a:t>11</a:t>
            </a:r>
            <a:r>
              <a:rPr lang="zh-CN" altLang="en-US" sz="1800"/>
              <a:t>月选用了</a:t>
            </a:r>
            <a:r>
              <a:rPr lang="en-US" altLang="zh-CN" sz="1800"/>
              <a:t>HBase</a:t>
            </a:r>
            <a:r>
              <a:rPr lang="zh-CN" altLang="en-US" sz="1800"/>
              <a:t>来实现它新的消息</a:t>
            </a:r>
            <a:r>
              <a:rPr lang="zh-CN" altLang="en-US" sz="1800" smtClean="0"/>
              <a:t>平台。</a:t>
            </a:r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简介</a:t>
            </a:r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1" y="3284984"/>
            <a:ext cx="4011055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56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help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$hbase&gt;help</a:t>
            </a: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2400" smtClean="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/>
              <a:t>帮助</a:t>
            </a:r>
          </a:p>
        </p:txBody>
      </p:sp>
    </p:spTree>
    <p:extLst>
      <p:ext uri="{BB962C8B-B14F-4D97-AF65-F5344CB8AC3E}">
        <p14:creationId xmlns:p14="http://schemas.microsoft.com/office/powerpoint/2010/main" val="16822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默认配置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 smtClean="0"/>
              <a:t>所有服务和</a:t>
            </a:r>
            <a:r>
              <a:rPr lang="en-US" altLang="zh-CN" sz="2800" smtClean="0"/>
              <a:t>zk</a:t>
            </a:r>
            <a:r>
              <a:rPr lang="zh-CN" altLang="en-US" sz="2800" smtClean="0"/>
              <a:t>使用同一</a:t>
            </a:r>
            <a:r>
              <a:rPr lang="en-US" altLang="zh-CN" sz="2800" smtClean="0"/>
              <a:t>jvm</a:t>
            </a:r>
            <a:r>
              <a:rPr lang="zh-CN" altLang="en-US" sz="2800" smtClean="0"/>
              <a:t>，使用的本地文件系统，不是</a:t>
            </a:r>
            <a:r>
              <a:rPr lang="en-US" altLang="zh-CN" sz="2800" smtClean="0"/>
              <a:t>HDFS</a:t>
            </a:r>
            <a:r>
              <a:rPr lang="zh-CN" altLang="en-US" sz="2800" smtClean="0"/>
              <a:t>。</a:t>
            </a: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2400" smtClean="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单机配置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伪分布式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进程运行在一台机器上，但不是一个</a:t>
            </a:r>
            <a:r>
              <a:rPr lang="en-US" altLang="zh-CN" sz="2800" dirty="0"/>
              <a:t>JVM</a:t>
            </a:r>
            <a:r>
              <a:rPr lang="en-US" altLang="zh-CN" sz="2800" dirty="0" smtClean="0"/>
              <a:t>.</a:t>
            </a:r>
          </a:p>
          <a:p>
            <a:r>
              <a:rPr lang="en-US" altLang="zh-CN" dirty="0" smtClean="0"/>
              <a:t>hbase-site.xml</a:t>
            </a:r>
            <a:r>
              <a:rPr lang="zh-CN" altLang="en-US" dirty="0" smtClean="0"/>
              <a:t>中修改配置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&lt;property&gt; </a:t>
            </a:r>
          </a:p>
          <a:p>
            <a:pPr marL="457200" lvl="1" indent="0">
              <a:buNone/>
            </a:pPr>
            <a:r>
              <a:rPr lang="en-US" altLang="zh-CN" sz="2000" dirty="0"/>
              <a:t>	&lt;name&gt;</a:t>
            </a:r>
            <a:r>
              <a:rPr lang="en-US" altLang="zh-CN" sz="2000" dirty="0" err="1"/>
              <a:t>hbase.cluster.distributed</a:t>
            </a:r>
            <a:r>
              <a:rPr lang="en-US" altLang="zh-CN" sz="20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000" dirty="0"/>
              <a:t>	&lt;value&gt;true&lt;/value&gt; </a:t>
            </a:r>
          </a:p>
          <a:p>
            <a:pPr marL="457200" lvl="1" indent="0">
              <a:buNone/>
            </a:pPr>
            <a:r>
              <a:rPr lang="en-US" altLang="zh-CN" sz="2000" dirty="0"/>
              <a:t>&lt;/property&gt;</a:t>
            </a:r>
          </a:p>
          <a:p>
            <a:pPr marL="457200" lvl="1" indent="0">
              <a:buNone/>
            </a:pPr>
            <a:r>
              <a:rPr lang="en-US" altLang="zh-CN" sz="20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000" dirty="0"/>
              <a:t>	&lt;name&gt;</a:t>
            </a:r>
            <a:r>
              <a:rPr lang="en-US" altLang="zh-CN" sz="2000" dirty="0" err="1"/>
              <a:t>hbase.rootdir</a:t>
            </a:r>
            <a:r>
              <a:rPr lang="en-US" altLang="zh-CN" sz="20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000" dirty="0"/>
              <a:t>	&lt;value&gt;hdfs://localhost:8030/hbase&lt;/value&gt; </a:t>
            </a:r>
          </a:p>
          <a:p>
            <a:pPr marL="457200" lvl="1" indent="0">
              <a:buNone/>
            </a:pPr>
            <a:r>
              <a:rPr lang="en-US" altLang="zh-CN" sz="2000" dirty="0"/>
              <a:t>&lt;/property&gt;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伪分布式配置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5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完全</a:t>
            </a:r>
            <a:r>
              <a:rPr lang="zh-CN" altLang="en-US" sz="2800" smtClean="0"/>
              <a:t>分布式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 i="1" smtClean="0"/>
              <a:t>完全</a:t>
            </a:r>
            <a:r>
              <a:rPr lang="zh-CN" altLang="en-US" sz="2800" i="1"/>
              <a:t>分布式模式</a:t>
            </a:r>
            <a:r>
              <a:rPr lang="zh-CN" altLang="en-US" sz="2800"/>
              <a:t>就是把整个服务被分布在各个节点上了。</a:t>
            </a: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2400" smtClean="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完全分布式配置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08454"/>
              </p:ext>
            </p:extLst>
          </p:nvPr>
        </p:nvGraphicFramePr>
        <p:xfrm>
          <a:off x="683568" y="3429000"/>
          <a:ext cx="8229600" cy="256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effectLst/>
                        </a:rPr>
                        <a:t>HBase-0.92.x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HBase-0.94.x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HBase-0.96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Hadoop-0.20.205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Hadoop-0.22.x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Hadoop-1.0.x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Hadoop-1.1.x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Hadoop-0.23.x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Hadoop-2.x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8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完全</a:t>
            </a:r>
            <a:r>
              <a:rPr lang="zh-CN" altLang="en-US" sz="2800" smtClean="0"/>
              <a:t>分布式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[conf/hbase-site.xml]</a:t>
            </a:r>
            <a:endParaRPr lang="en-US" altLang="zh-CN" sz="2800"/>
          </a:p>
          <a:p>
            <a:pPr lvl="1"/>
            <a:r>
              <a:rPr lang="zh-CN" altLang="en-US" sz="2400" smtClean="0"/>
              <a:t>开启分布式阀门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000"/>
              <a:t>&lt;property&gt; </a:t>
            </a:r>
            <a:r>
              <a:rPr lang="en-US" altLang="zh-CN" sz="2000" smtClean="0"/>
              <a:t>&lt;name&gt;</a:t>
            </a:r>
            <a:r>
              <a:rPr lang="en-US" altLang="zh-CN" sz="2000" smtClean="0">
                <a:solidFill>
                  <a:srgbClr val="FF0000"/>
                </a:solidFill>
              </a:rPr>
              <a:t>hbase.cluster.distributed</a:t>
            </a:r>
            <a:r>
              <a:rPr lang="en-US" altLang="zh-CN" sz="2000" smtClean="0"/>
              <a:t>&lt;/name&gt; &lt;value&gt;true&lt;/value&gt;</a:t>
            </a:r>
            <a:br>
              <a:rPr lang="en-US" altLang="zh-CN" sz="2000" smtClean="0"/>
            </a:br>
            <a:r>
              <a:rPr lang="en-US" altLang="zh-CN" sz="2000" smtClean="0"/>
              <a:t>&lt;/property&gt;</a:t>
            </a:r>
            <a:br>
              <a:rPr lang="en-US" altLang="zh-CN" sz="2000" smtClean="0"/>
            </a:br>
            <a:endParaRPr lang="en-US" altLang="zh-CN" sz="2000" smtClean="0"/>
          </a:p>
          <a:p>
            <a:pPr lvl="1"/>
            <a:r>
              <a:rPr lang="zh-CN" altLang="en-US" sz="2400" smtClean="0"/>
              <a:t>指向</a:t>
            </a:r>
            <a:r>
              <a:rPr lang="en-US" altLang="zh-CN" sz="2400" smtClean="0"/>
              <a:t>hdfs</a:t>
            </a:r>
            <a:r>
              <a:rPr lang="zh-CN" altLang="en-US" sz="2400" smtClean="0"/>
              <a:t>的</a:t>
            </a:r>
            <a:r>
              <a:rPr lang="en-US" altLang="zh-CN" sz="2400"/>
              <a:t>N</a:t>
            </a:r>
            <a:r>
              <a:rPr lang="en-US" altLang="zh-CN" sz="2400" smtClean="0"/>
              <a:t>ameNode</a:t>
            </a:r>
            <a:r>
              <a:rPr lang="zh-CN" altLang="en-US" sz="2400" smtClean="0"/>
              <a:t>节点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000"/>
              <a:t>&lt;property&gt;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&lt;</a:t>
            </a:r>
            <a:r>
              <a:rPr lang="en-US" altLang="zh-CN" sz="2000"/>
              <a:t>name&gt;</a:t>
            </a:r>
            <a:r>
              <a:rPr lang="en-US" altLang="zh-CN" sz="2000">
                <a:solidFill>
                  <a:srgbClr val="FF0000"/>
                </a:solidFill>
              </a:rPr>
              <a:t>hbase.rootdir</a:t>
            </a:r>
            <a:r>
              <a:rPr lang="en-US" altLang="zh-CN" sz="2000"/>
              <a:t>&lt;/name&gt; &lt;value&gt;hdfs://namenode.example.org:9000/hbase&lt;/value</a:t>
            </a:r>
            <a:r>
              <a:rPr lang="en-US" altLang="zh-CN" sz="2000" smtClean="0"/>
              <a:t>&gt;</a:t>
            </a:r>
            <a:br>
              <a:rPr lang="en-US" altLang="zh-CN" sz="2000" smtClean="0"/>
            </a:br>
            <a:r>
              <a:rPr lang="en-US" altLang="zh-CN" sz="2000" smtClean="0"/>
              <a:t>&lt;/property&gt;</a:t>
            </a:r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完全分布式配置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7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列出</a:t>
            </a:r>
            <a:r>
              <a:rPr lang="en-US" altLang="zh-CN" sz="2800" smtClean="0"/>
              <a:t>rs</a:t>
            </a:r>
            <a:r>
              <a:rPr lang="zh-CN" altLang="en-US" sz="2800" smtClean="0"/>
              <a:t>服务器列表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[conf/regionservers]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s4</a:t>
            </a:r>
            <a:br>
              <a:rPr lang="en-US" altLang="zh-CN" sz="2800" smtClean="0"/>
            </a:br>
            <a:r>
              <a:rPr lang="en-US" altLang="zh-CN" sz="2800" smtClean="0"/>
              <a:t>s5</a:t>
            </a:r>
            <a:br>
              <a:rPr lang="en-US" altLang="zh-CN" sz="2800" smtClean="0"/>
            </a:br>
            <a:r>
              <a:rPr lang="en-US" altLang="zh-CN" sz="2800" smtClean="0"/>
              <a:t>s6</a:t>
            </a:r>
            <a:endParaRPr lang="en-US" altLang="zh-CN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完全分布式配置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确保</a:t>
            </a:r>
            <a:r>
              <a:rPr lang="en-US" altLang="zh-CN" sz="2800" dirty="0" err="1" smtClean="0"/>
              <a:t>hadoop</a:t>
            </a:r>
            <a:r>
              <a:rPr lang="zh-CN" altLang="en-US" sz="2800" dirty="0" smtClean="0"/>
              <a:t>启动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 smtClean="0"/>
              <a:t>start-dfs.sh</a:t>
            </a:r>
            <a:br>
              <a:rPr lang="en-US" altLang="zh-CN" sz="2400" dirty="0" smtClean="0"/>
            </a:br>
            <a:r>
              <a:rPr lang="en-US" altLang="zh-CN" sz="2400" dirty="0" smtClean="0"/>
              <a:t>start-yarn.sh</a:t>
            </a:r>
          </a:p>
          <a:p>
            <a:r>
              <a:rPr lang="zh-CN" altLang="en-US" sz="2800" dirty="0" smtClean="0"/>
              <a:t>启动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 smtClean="0"/>
              <a:t>bin/start-hbase.sh</a:t>
            </a:r>
            <a:endParaRPr lang="en-US" altLang="zh-CN" sz="2800" dirty="0" smtClean="0"/>
          </a:p>
          <a:p>
            <a:r>
              <a:rPr lang="zh-CN" altLang="en-US" sz="2800" dirty="0" smtClean="0"/>
              <a:t>登录到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 shell</a:t>
            </a:r>
            <a:br>
              <a:rPr lang="en-US" altLang="zh-CN" sz="2800" dirty="0" smtClean="0"/>
            </a:br>
            <a:r>
              <a:rPr lang="en-US" altLang="zh-CN" sz="2400" dirty="0" smtClean="0"/>
              <a:t>bin/</a:t>
            </a:r>
            <a:r>
              <a:rPr lang="en-US" altLang="zh-CN" sz="2400" dirty="0" err="1" smtClean="0"/>
              <a:t>hbase</a:t>
            </a:r>
            <a:r>
              <a:rPr lang="en-US" altLang="zh-CN" sz="2400" dirty="0" smtClean="0"/>
              <a:t> shell</a:t>
            </a:r>
            <a:endParaRPr lang="en-US" altLang="zh-CN" sz="2800" dirty="0" smtClean="0"/>
          </a:p>
          <a:p>
            <a:r>
              <a:rPr lang="zh-CN" altLang="en-US" sz="2800" dirty="0" smtClean="0"/>
              <a:t>停止</a:t>
            </a:r>
            <a:r>
              <a:rPr lang="en-US" altLang="zh-CN" sz="2800" dirty="0" err="1" smtClean="0"/>
              <a:t>HBase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exit		//</a:t>
            </a:r>
            <a:r>
              <a:rPr lang="zh-CN" altLang="en-US" sz="2800" dirty="0" smtClean="0"/>
              <a:t>退出</a:t>
            </a:r>
            <a:r>
              <a:rPr lang="en-US" altLang="zh-CN" sz="2800" dirty="0" err="1" smtClean="0"/>
              <a:t>HBaseshell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400" dirty="0" smtClean="0"/>
              <a:t>bin/stop-hbase.sh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9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b="1" dirty="0"/>
              <a:t>s</a:t>
            </a:r>
            <a:r>
              <a:rPr lang="en-US" altLang="zh-CN" sz="2800" b="1" dirty="0" smtClean="0"/>
              <a:t>tatus		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系统状态</a:t>
            </a:r>
            <a:endParaRPr lang="en-US" altLang="zh-CN" sz="2800" b="1" dirty="0" smtClean="0"/>
          </a:p>
          <a:p>
            <a:r>
              <a:rPr lang="en-US" altLang="zh-CN" sz="2800" b="1" dirty="0"/>
              <a:t>v</a:t>
            </a:r>
            <a:r>
              <a:rPr lang="en-US" altLang="zh-CN" sz="2800" b="1" dirty="0" smtClean="0"/>
              <a:t>ersion		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版本信息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table_help</a:t>
            </a:r>
            <a:r>
              <a:rPr lang="en-US" altLang="zh-CN" sz="2800" b="1" dirty="0" smtClean="0"/>
              <a:t>	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表帮助信息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whoami</a:t>
            </a:r>
            <a:r>
              <a:rPr lang="en-US" altLang="zh-CN" sz="2800" b="1" dirty="0" smtClean="0"/>
              <a:t>	</a:t>
            </a:r>
            <a:r>
              <a:rPr lang="en-US" altLang="zh-CN" sz="2800" b="1" dirty="0"/>
              <a:t>	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用户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3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200" b="1" dirty="0" smtClean="0"/>
              <a:t>create		</a:t>
            </a:r>
            <a:r>
              <a:rPr lang="en-US" altLang="zh-CN" sz="2200" dirty="0" smtClean="0"/>
              <a:t>	//</a:t>
            </a:r>
            <a:r>
              <a:rPr lang="zh-CN" altLang="en-US" sz="2200" dirty="0" smtClean="0"/>
              <a:t>创建表</a:t>
            </a:r>
            <a:endParaRPr lang="en-US" altLang="zh-CN" sz="2200" dirty="0"/>
          </a:p>
          <a:p>
            <a:r>
              <a:rPr lang="en-US" altLang="zh-CN" sz="2200" b="1" dirty="0" smtClean="0"/>
              <a:t>list</a:t>
            </a:r>
            <a:r>
              <a:rPr lang="en-US" altLang="zh-CN" sz="2200" dirty="0" smtClean="0"/>
              <a:t>				//</a:t>
            </a:r>
            <a:r>
              <a:rPr lang="zh-CN" altLang="en-US" sz="2200" dirty="0" smtClean="0"/>
              <a:t>返回所有表</a:t>
            </a:r>
            <a:endParaRPr lang="en-US" altLang="zh-CN" sz="2200" dirty="0"/>
          </a:p>
          <a:p>
            <a:r>
              <a:rPr lang="en-US" altLang="zh-CN" sz="2200" b="1" dirty="0" smtClean="0"/>
              <a:t>disable</a:t>
            </a:r>
            <a:r>
              <a:rPr lang="en-US" altLang="zh-CN" sz="2200" dirty="0" smtClean="0"/>
              <a:t>			//</a:t>
            </a:r>
            <a:r>
              <a:rPr lang="zh-CN" altLang="en-US" sz="2200" dirty="0" smtClean="0"/>
              <a:t>禁用表</a:t>
            </a:r>
            <a:endParaRPr lang="en-US" altLang="zh-CN" sz="2200" dirty="0"/>
          </a:p>
          <a:p>
            <a:r>
              <a:rPr lang="en-US" altLang="zh-CN" sz="2200" b="1" dirty="0" err="1" smtClean="0"/>
              <a:t>is_disabled</a:t>
            </a:r>
            <a:r>
              <a:rPr lang="en-US" altLang="zh-CN" sz="2200" b="1" dirty="0" smtClean="0"/>
              <a:t>		</a:t>
            </a:r>
            <a:r>
              <a:rPr lang="en-US" altLang="zh-CN" sz="2200" dirty="0" smtClean="0"/>
              <a:t>//</a:t>
            </a:r>
            <a:r>
              <a:rPr lang="zh-CN" altLang="en-US" sz="2200" dirty="0"/>
              <a:t>检查</a:t>
            </a:r>
            <a:r>
              <a:rPr lang="zh-CN" altLang="en-US" sz="2200" dirty="0" smtClean="0"/>
              <a:t>表是否禁用</a:t>
            </a:r>
            <a:endParaRPr lang="en-US" altLang="zh-CN" sz="2200" dirty="0"/>
          </a:p>
          <a:p>
            <a:r>
              <a:rPr lang="en-US" altLang="zh-CN" sz="2200" b="1" dirty="0" smtClean="0"/>
              <a:t>enable		</a:t>
            </a:r>
            <a:r>
              <a:rPr lang="en-US" altLang="zh-CN" sz="2200" dirty="0" smtClean="0"/>
              <a:t>	//</a:t>
            </a:r>
            <a:r>
              <a:rPr lang="zh-CN" altLang="en-US" sz="2200" dirty="0" smtClean="0"/>
              <a:t>启用表</a:t>
            </a:r>
            <a:endParaRPr lang="en-US" altLang="zh-CN" sz="2200" dirty="0"/>
          </a:p>
          <a:p>
            <a:r>
              <a:rPr lang="en-US" altLang="zh-CN" sz="2200" b="1" dirty="0" err="1" smtClean="0"/>
              <a:t>is_enabled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检查表是否启用</a:t>
            </a:r>
            <a:endParaRPr lang="en-US" altLang="zh-CN" sz="2200" dirty="0"/>
          </a:p>
          <a:p>
            <a:r>
              <a:rPr lang="en-US" altLang="zh-CN" sz="2200" b="1" dirty="0" smtClean="0"/>
              <a:t>describe			</a:t>
            </a:r>
            <a:r>
              <a:rPr lang="en-US" altLang="zh-CN" sz="2200" dirty="0" smtClean="0"/>
              <a:t>//</a:t>
            </a:r>
            <a:r>
              <a:rPr lang="zh-CN" altLang="en-US" sz="2200" dirty="0" smtClean="0"/>
              <a:t>表的描述</a:t>
            </a:r>
            <a:endParaRPr lang="en-US" altLang="zh-CN" sz="2200" dirty="0"/>
          </a:p>
          <a:p>
            <a:r>
              <a:rPr lang="en-US" altLang="zh-CN" sz="2200" b="1" dirty="0" smtClean="0"/>
              <a:t>alter		</a:t>
            </a:r>
            <a:r>
              <a:rPr lang="en-US" altLang="zh-CN" sz="2200" dirty="0" smtClean="0"/>
              <a:t>	//</a:t>
            </a:r>
            <a:r>
              <a:rPr lang="zh-CN" altLang="en-US" sz="2200" dirty="0" smtClean="0"/>
              <a:t>修改表</a:t>
            </a:r>
            <a:endParaRPr lang="en-US" altLang="zh-CN" sz="2200" dirty="0"/>
          </a:p>
          <a:p>
            <a:r>
              <a:rPr lang="en-US" altLang="zh-CN" sz="2200" b="1" dirty="0" smtClean="0"/>
              <a:t>exists			</a:t>
            </a:r>
            <a:r>
              <a:rPr lang="en-US" altLang="zh-CN" sz="2200" dirty="0" smtClean="0"/>
              <a:t>//</a:t>
            </a:r>
            <a:r>
              <a:rPr lang="zh-CN" altLang="en-US" sz="2200" dirty="0" smtClean="0"/>
              <a:t>检查表是否存在</a:t>
            </a:r>
            <a:endParaRPr lang="en-US" altLang="zh-CN" sz="2200" dirty="0"/>
          </a:p>
          <a:p>
            <a:r>
              <a:rPr lang="en-US" altLang="zh-CN" sz="2200" b="1" dirty="0" smtClean="0"/>
              <a:t>drop			</a:t>
            </a:r>
            <a:r>
              <a:rPr lang="en-US" altLang="zh-CN" sz="2200" dirty="0" smtClean="0"/>
              <a:t>//</a:t>
            </a:r>
            <a:r>
              <a:rPr lang="zh-CN" altLang="en-US" sz="2200" dirty="0" smtClean="0"/>
              <a:t>删除表</a:t>
            </a:r>
            <a:endParaRPr lang="zh-CN" altLang="en-US" sz="2200" dirty="0"/>
          </a:p>
          <a:p>
            <a:r>
              <a:rPr lang="en-US" altLang="zh-CN" sz="2200" b="1" dirty="0" err="1" smtClean="0"/>
              <a:t>drop_all</a:t>
            </a:r>
            <a:r>
              <a:rPr lang="en-US" altLang="zh-CN" sz="2200" b="1" dirty="0" smtClean="0"/>
              <a:t>			</a:t>
            </a:r>
            <a:r>
              <a:rPr lang="en-US" altLang="zh-CN" sz="2200" dirty="0" smtClean="0"/>
              <a:t>//</a:t>
            </a:r>
            <a:r>
              <a:rPr lang="zh-CN" altLang="en-US" sz="2200" dirty="0" smtClean="0"/>
              <a:t>删除所有满足条件的表</a:t>
            </a:r>
            <a:endParaRPr lang="en-US" altLang="zh-CN" sz="22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7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创建表</a:t>
            </a:r>
            <a:r>
              <a:rPr lang="en-US" altLang="zh-CN" sz="2800" dirty="0" smtClean="0"/>
              <a:t>-create</a:t>
            </a:r>
          </a:p>
          <a:p>
            <a:pPr marL="457200" lvl="1" indent="0">
              <a:buNone/>
            </a:pPr>
            <a:r>
              <a:rPr lang="en-US" altLang="zh-CN" sz="2400" dirty="0"/>
              <a:t>//'</a:t>
            </a:r>
            <a:r>
              <a:rPr lang="zh-CN" altLang="en-US" sz="2400" dirty="0"/>
              <a:t>表名</a:t>
            </a:r>
            <a:r>
              <a:rPr lang="en-US" altLang="zh-CN" sz="2400" dirty="0"/>
              <a:t>','</a:t>
            </a:r>
            <a:r>
              <a:rPr lang="zh-CN" altLang="en-US" sz="2400" dirty="0"/>
              <a:t>字段名</a:t>
            </a:r>
            <a:r>
              <a:rPr lang="en-US" altLang="zh-CN" sz="2400" dirty="0" smtClean="0"/>
              <a:t>'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‘&lt;table name&gt;’,’&lt;column family</a:t>
            </a:r>
            <a:r>
              <a:rPr lang="en-US" altLang="zh-CN" dirty="0" smtClean="0"/>
              <a:t>&gt;’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dirty="0" smtClean="0"/>
              <a:t>&gt; </a:t>
            </a:r>
            <a:r>
              <a:rPr lang="en-US" altLang="zh-CN" sz="2400" dirty="0"/>
              <a:t>create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', 'personal data', ’professional data’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4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/>
              <a:t>列族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41682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6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查看所有表</a:t>
            </a:r>
            <a:r>
              <a:rPr lang="en-US" altLang="zh-CN" sz="2800" dirty="0" smtClean="0"/>
              <a:t>-list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dirty="0"/>
              <a:t>&gt; list</a:t>
            </a:r>
          </a:p>
          <a:p>
            <a:pPr marL="457200" lvl="1" indent="0">
              <a:buNone/>
            </a:pPr>
            <a:r>
              <a:rPr lang="en-US" altLang="zh-CN" sz="2400" dirty="0"/>
              <a:t>TABLE</a:t>
            </a:r>
          </a:p>
          <a:p>
            <a:pPr marL="457200" lvl="1" indent="0">
              <a:buNone/>
            </a:pPr>
            <a:r>
              <a:rPr lang="en-US" altLang="zh-CN" sz="2400" dirty="0" err="1"/>
              <a:t>emp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禁用表</a:t>
            </a:r>
            <a:r>
              <a:rPr lang="en-US" altLang="zh-CN" sz="2800" dirty="0" smtClean="0"/>
              <a:t>-disable</a:t>
            </a:r>
          </a:p>
          <a:p>
            <a:pPr marL="457200" lvl="1" indent="0">
              <a:buNone/>
            </a:pPr>
            <a:r>
              <a:rPr lang="en-US" altLang="zh-CN" dirty="0" smtClean="0"/>
              <a:t>disable ‘&lt;</a:t>
            </a:r>
            <a:r>
              <a:rPr lang="en-US" altLang="zh-CN" dirty="0"/>
              <a:t>table name</a:t>
            </a:r>
            <a:r>
              <a:rPr lang="en-US" altLang="zh-CN" dirty="0" smtClean="0"/>
              <a:t>&gt;’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&gt; disable </a:t>
            </a:r>
            <a:r>
              <a:rPr lang="en-US" altLang="zh-CN" sz="2400" dirty="0"/>
              <a:t>‘</a:t>
            </a:r>
            <a:r>
              <a:rPr lang="en-US" altLang="zh-CN" sz="2400" dirty="0" err="1"/>
              <a:t>emp</a:t>
            </a:r>
            <a:r>
              <a:rPr lang="en-US" altLang="zh-CN" sz="2400" dirty="0" smtClean="0"/>
              <a:t>’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验证：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&gt; scan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</a:t>
            </a:r>
          </a:p>
          <a:p>
            <a:pPr marL="457200" lvl="1" indent="0">
              <a:buNone/>
            </a:pPr>
            <a:r>
              <a:rPr lang="en-US" altLang="zh-CN" sz="2400" dirty="0"/>
              <a:t>ROW COLUMN+CELL</a:t>
            </a:r>
          </a:p>
          <a:p>
            <a:pPr marL="457200" lvl="1" indent="0">
              <a:buNone/>
            </a:pPr>
            <a:r>
              <a:rPr lang="en-US" altLang="zh-CN" sz="2400" dirty="0"/>
              <a:t>ERROR: 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 is disabled.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查看表是否禁用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is_disabled</a:t>
            </a:r>
            <a:r>
              <a:rPr lang="en-US" altLang="zh-CN" sz="2400" dirty="0"/>
              <a:t> 'table </a:t>
            </a:r>
            <a:r>
              <a:rPr lang="en-US" altLang="zh-CN" sz="2400" dirty="0" smtClean="0"/>
              <a:t>name‘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is_disabled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</a:t>
            </a:r>
          </a:p>
          <a:p>
            <a:pPr marL="457200" lvl="1" indent="0">
              <a:buNone/>
            </a:pPr>
            <a:r>
              <a:rPr lang="en-US" altLang="zh-CN" sz="2400" dirty="0"/>
              <a:t>true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禁用所有符合正则表达式的表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disable_all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&gt; </a:t>
            </a:r>
            <a:r>
              <a:rPr lang="en-US" altLang="zh-CN" sz="2400" dirty="0" err="1"/>
              <a:t>disable_all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‘e.*‘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7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启用表</a:t>
            </a:r>
            <a:r>
              <a:rPr lang="en-US" altLang="zh-CN" sz="2800" dirty="0" smtClean="0"/>
              <a:t>-</a:t>
            </a:r>
            <a:r>
              <a:rPr lang="en-US" altLang="zh-CN" sz="2800" dirty="0"/>
              <a:t>enable 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dirty="0" smtClean="0"/>
              <a:t>&gt; enable </a:t>
            </a:r>
            <a:r>
              <a:rPr lang="en-US" altLang="zh-CN" sz="2400" dirty="0"/>
              <a:t>‘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’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验证：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&gt; scan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检查</a:t>
            </a:r>
            <a:r>
              <a:rPr lang="zh-CN" altLang="en-US" sz="2800" dirty="0" smtClean="0"/>
              <a:t>表是否启用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is_enabled</a:t>
            </a:r>
            <a:r>
              <a:rPr lang="en-US" altLang="zh-CN" sz="2800" dirty="0" smtClean="0"/>
              <a:t> 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is_enabled</a:t>
            </a:r>
            <a:r>
              <a:rPr lang="en-US" altLang="zh-CN" sz="2400" dirty="0"/>
              <a:t> 'table name'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 </a:t>
            </a:r>
            <a:r>
              <a:rPr lang="en-US" altLang="zh-CN" sz="2400" dirty="0" err="1"/>
              <a:t>is_enabled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</a:t>
            </a:r>
          </a:p>
          <a:p>
            <a:pPr marL="457200" lvl="1" indent="0">
              <a:buNone/>
            </a:pPr>
            <a:r>
              <a:rPr lang="en-US" altLang="zh-CN" sz="2400" dirty="0"/>
              <a:t>true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9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表的描述</a:t>
            </a:r>
            <a:r>
              <a:rPr lang="en-US" altLang="zh-CN" sz="2800" dirty="0" smtClean="0"/>
              <a:t>-describe</a:t>
            </a:r>
            <a:r>
              <a:rPr lang="zh-CN" altLang="en-US" sz="2800" dirty="0" smtClean="0"/>
              <a:t>（缩写</a:t>
            </a:r>
            <a:r>
              <a:rPr lang="en-US" altLang="zh-CN" sz="2800" dirty="0" err="1" smtClean="0"/>
              <a:t>desc</a:t>
            </a:r>
            <a:r>
              <a:rPr lang="zh-CN" altLang="en-US" sz="2800" dirty="0" smtClean="0"/>
              <a:t>）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describe 'table name'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 </a:t>
            </a:r>
            <a:r>
              <a:rPr lang="en-US" altLang="zh-CN" sz="2400" dirty="0"/>
              <a:t>describe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8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修改表</a:t>
            </a:r>
            <a:r>
              <a:rPr lang="en-US" altLang="zh-CN" sz="2800" dirty="0" smtClean="0"/>
              <a:t>-alter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修改一个列族最大单元格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de-DE" altLang="zh-CN" sz="2000" dirty="0"/>
              <a:t>alter 't1', NAME =&gt; 'f1', VERSIONS =&gt; </a:t>
            </a:r>
            <a:r>
              <a:rPr lang="de-DE" altLang="zh-CN" sz="2000" dirty="0" smtClean="0"/>
              <a:t>5</a:t>
            </a:r>
          </a:p>
          <a:p>
            <a:pPr marL="914400" lvl="2" indent="0">
              <a:buNone/>
            </a:pPr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de-DE" altLang="zh-CN" sz="2000" dirty="0"/>
              <a:t>alter 'emp', NAME =&gt; 'personal data', VERSIONS =&gt; </a:t>
            </a:r>
            <a:r>
              <a:rPr lang="de-DE" altLang="zh-CN" sz="2000" dirty="0" smtClean="0"/>
              <a:t>5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6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79513" y="1941537"/>
            <a:ext cx="8964488" cy="4367783"/>
          </a:xfrm>
        </p:spPr>
        <p:txBody>
          <a:bodyPr/>
          <a:lstStyle/>
          <a:p>
            <a:r>
              <a:rPr lang="zh-CN" altLang="en-US" sz="2800" dirty="0" smtClean="0"/>
              <a:t>修改表</a:t>
            </a:r>
            <a:r>
              <a:rPr lang="en-US" altLang="zh-CN" sz="2800" dirty="0" smtClean="0"/>
              <a:t>-alter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设置表操作范围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MAX_FILESIZE, READONLY, MEMSTORE_FLUSHSIZE, </a:t>
            </a:r>
            <a:r>
              <a:rPr lang="en-US" altLang="zh-CN" sz="2000" dirty="0" smtClean="0"/>
              <a:t>DEFERRED_LOG_FLUSH</a:t>
            </a:r>
            <a:r>
              <a:rPr lang="zh-CN" altLang="en-US" sz="2000" dirty="0" smtClean="0"/>
              <a:t>等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2000" dirty="0"/>
              <a:t>alter 't1', READONLY(option</a:t>
            </a:r>
            <a:r>
              <a:rPr lang="en-US" altLang="zh-CN" sz="2000" dirty="0" smtClean="0"/>
              <a:t>)</a:t>
            </a:r>
          </a:p>
          <a:p>
            <a:pPr marL="914400" lvl="2" indent="0">
              <a:buNone/>
            </a:pPr>
            <a:r>
              <a:rPr lang="zh-CN" altLang="en-US" sz="2000" dirty="0" smtClean="0"/>
              <a:t>例：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alter '</a:t>
            </a:r>
            <a:r>
              <a:rPr lang="en-US" altLang="zh-CN" sz="2000" dirty="0" err="1">
                <a:solidFill>
                  <a:srgbClr val="FF0000"/>
                </a:solidFill>
              </a:rPr>
              <a:t>emp</a:t>
            </a:r>
            <a:r>
              <a:rPr lang="en-US" altLang="zh-CN" sz="2000" dirty="0">
                <a:solidFill>
                  <a:srgbClr val="FF0000"/>
                </a:solidFill>
              </a:rPr>
              <a:t>', </a:t>
            </a:r>
            <a:r>
              <a:rPr lang="en-US" altLang="zh-CN" sz="2000" dirty="0" smtClean="0">
                <a:solidFill>
                  <a:srgbClr val="FF0000"/>
                </a:solidFill>
              </a:rPr>
              <a:t>READONLY</a:t>
            </a:r>
          </a:p>
          <a:p>
            <a:pPr marL="914400" lvl="2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操作后增加了一个列族，不是改变操作范围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9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修改表</a:t>
            </a:r>
            <a:r>
              <a:rPr lang="en-US" altLang="zh-CN" sz="2800" dirty="0" smtClean="0"/>
              <a:t>-alter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删除列族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alter ‘ table name ’, ‘delete’ =&gt; ‘ column family </a:t>
            </a:r>
            <a:r>
              <a:rPr lang="en-US" altLang="zh-CN" sz="2400" dirty="0" smtClean="0"/>
              <a:t>’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:</a:t>
            </a:r>
          </a:p>
          <a:p>
            <a:pPr marL="457200" lvl="1" indent="0">
              <a:buNone/>
            </a:pPr>
            <a:r>
              <a:rPr lang="en-US" altLang="zh-CN" sz="2400" dirty="0"/>
              <a:t>alter '</a:t>
            </a:r>
            <a:r>
              <a:rPr lang="en-US" altLang="zh-CN" sz="2400" dirty="0" err="1"/>
              <a:t>employee','delete</a:t>
            </a:r>
            <a:r>
              <a:rPr lang="en-US" altLang="zh-CN" sz="2400" dirty="0"/>
              <a:t>'=&gt;'professional'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1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自动水平分区</a:t>
            </a:r>
            <a:endParaRPr lang="en-US" altLang="zh-CN" smtClean="0"/>
          </a:p>
          <a:p>
            <a:r>
              <a:rPr lang="en-US" altLang="zh-CN" smtClean="0"/>
              <a:t>row</a:t>
            </a:r>
            <a:r>
              <a:rPr lang="zh-CN" altLang="en-US" smtClean="0"/>
              <a:t>的子集</a:t>
            </a:r>
            <a:endParaRPr lang="en-US" altLang="zh-CN" smtClean="0"/>
          </a:p>
          <a:p>
            <a:r>
              <a:rPr lang="zh-CN" altLang="en-US"/>
              <a:t>第</a:t>
            </a:r>
            <a:r>
              <a:rPr lang="zh-CN" altLang="en-US" smtClean="0"/>
              <a:t>一行</a:t>
            </a:r>
            <a:r>
              <a:rPr lang="en-US" altLang="zh-CN" smtClean="0"/>
              <a:t>(include),</a:t>
            </a:r>
            <a:r>
              <a:rPr lang="zh-CN" altLang="en-US" smtClean="0"/>
              <a:t>最后一行</a:t>
            </a:r>
            <a:r>
              <a:rPr lang="en-US" altLang="zh-CN" smtClean="0"/>
              <a:t>(exclude)</a:t>
            </a:r>
          </a:p>
          <a:p>
            <a:r>
              <a:rPr lang="zh-CN" altLang="en-US"/>
              <a:t>每</a:t>
            </a:r>
            <a:r>
              <a:rPr lang="zh-CN" altLang="en-US" smtClean="0"/>
              <a:t>张表至少一个</a:t>
            </a:r>
            <a:r>
              <a:rPr lang="en-US" altLang="zh-CN" smtClean="0"/>
              <a:t>region</a:t>
            </a:r>
          </a:p>
          <a:p>
            <a:r>
              <a:rPr lang="zh-CN" altLang="en-US"/>
              <a:t>增长</a:t>
            </a:r>
            <a:r>
              <a:rPr lang="zh-CN" altLang="en-US" smtClean="0"/>
              <a:t>到阀值时，切割成两个相同的</a:t>
            </a:r>
            <a:r>
              <a:rPr lang="en-US" altLang="zh-CN" smtClean="0"/>
              <a:t>region</a:t>
            </a:r>
            <a:endParaRPr lang="en-US" altLang="zh-CN"/>
          </a:p>
          <a:p>
            <a:r>
              <a:rPr lang="en-US" altLang="zh-CN" smtClean="0"/>
              <a:t>row update</a:t>
            </a:r>
            <a:r>
              <a:rPr lang="zh-CN" altLang="en-US" smtClean="0"/>
              <a:t>是原子性的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 Regions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修改表</a:t>
            </a:r>
            <a:r>
              <a:rPr lang="en-US" altLang="zh-CN" sz="2800" dirty="0" smtClean="0"/>
              <a:t>-alter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增加</a:t>
            </a:r>
            <a:r>
              <a:rPr lang="zh-CN" altLang="en-US" sz="2400" dirty="0" smtClean="0"/>
              <a:t>列族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alter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{ NAME =&gt; </a:t>
            </a:r>
            <a:r>
              <a:rPr lang="en-US" altLang="zh-CN" sz="2400" dirty="0" smtClean="0"/>
              <a:t>'</a:t>
            </a:r>
            <a:r>
              <a:rPr lang="en-US" altLang="zh-CN" sz="2400" dirty="0"/>
              <a:t> column family </a:t>
            </a:r>
            <a:r>
              <a:rPr lang="en-US" altLang="zh-CN" sz="2400" dirty="0" smtClean="0"/>
              <a:t>', </a:t>
            </a:r>
            <a:r>
              <a:rPr lang="en-US" altLang="zh-CN" sz="2400" dirty="0"/>
              <a:t>VERSION =&gt; 3}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检查表是否存在</a:t>
            </a:r>
            <a:r>
              <a:rPr lang="en-US" altLang="zh-CN" sz="2800" dirty="0" smtClean="0"/>
              <a:t>-exists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exists </a:t>
            </a:r>
            <a:r>
              <a:rPr lang="en-US" altLang="zh-CN" sz="2400" dirty="0" smtClean="0"/>
              <a:t>'table name'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&gt; </a:t>
            </a:r>
            <a:r>
              <a:rPr lang="en-US" altLang="zh-CN" sz="2400" dirty="0"/>
              <a:t>exists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3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删除</a:t>
            </a:r>
            <a:r>
              <a:rPr lang="zh-CN" altLang="en-US" sz="2800" dirty="0" smtClean="0"/>
              <a:t>表</a:t>
            </a:r>
            <a:r>
              <a:rPr lang="en-US" altLang="zh-CN" sz="2800" dirty="0" smtClean="0"/>
              <a:t>-drop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disable ‘</a:t>
            </a:r>
            <a:r>
              <a:rPr lang="en-US" altLang="zh-CN" sz="2400" dirty="0" err="1" smtClean="0"/>
              <a:t>emp</a:t>
            </a:r>
            <a:r>
              <a:rPr lang="en-US" altLang="zh-CN" sz="2400" dirty="0" smtClean="0"/>
              <a:t>' </a:t>
            </a:r>
          </a:p>
          <a:p>
            <a:pPr marL="457200" lvl="1" indent="0">
              <a:buNone/>
            </a:pPr>
            <a:r>
              <a:rPr lang="en-US" altLang="zh-CN" sz="2400" dirty="0"/>
              <a:t>drop </a:t>
            </a: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emp</a:t>
            </a:r>
            <a:r>
              <a:rPr lang="en-US" altLang="zh-CN" sz="2400" dirty="0" smtClean="0"/>
              <a:t>‘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检验表是否删除：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exists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删除所有匹配正则表达式的表：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disable_all</a:t>
            </a:r>
            <a:r>
              <a:rPr lang="en-US" altLang="zh-CN" sz="2400" dirty="0"/>
              <a:t> 'raj</a:t>
            </a:r>
            <a:r>
              <a:rPr lang="en-US" altLang="zh-CN" sz="2400" dirty="0" smtClean="0"/>
              <a:t>.*‘</a:t>
            </a:r>
          </a:p>
          <a:p>
            <a:pPr marL="457200" lvl="1" indent="0">
              <a:buNone/>
            </a:pPr>
            <a:r>
              <a:rPr lang="en-US" altLang="zh-CN" sz="2400" dirty="0" err="1"/>
              <a:t>drop_all</a:t>
            </a:r>
            <a:r>
              <a:rPr lang="en-US" altLang="zh-CN" sz="2400" dirty="0"/>
              <a:t> 'raj.*'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5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 smtClean="0"/>
              <a:t>put</a:t>
            </a:r>
            <a:r>
              <a:rPr lang="en-US" altLang="zh-CN" sz="2400" dirty="0" smtClean="0"/>
              <a:t>			//</a:t>
            </a:r>
            <a:r>
              <a:rPr lang="zh-CN" altLang="en-US" sz="2400" dirty="0" smtClean="0"/>
              <a:t>添加记录</a:t>
            </a:r>
            <a:endParaRPr lang="en-US" altLang="zh-CN" sz="2400" dirty="0"/>
          </a:p>
          <a:p>
            <a:r>
              <a:rPr lang="en-US" altLang="zh-CN" sz="2400" b="1" dirty="0" smtClean="0"/>
              <a:t>get</a:t>
            </a:r>
            <a:r>
              <a:rPr lang="en-US" altLang="zh-CN" sz="2400" dirty="0" smtClean="0"/>
              <a:t>			//</a:t>
            </a:r>
            <a:r>
              <a:rPr lang="zh-CN" altLang="en-US" sz="2400" dirty="0" smtClean="0"/>
              <a:t>查看记录</a:t>
            </a:r>
            <a:endParaRPr lang="en-US" altLang="zh-CN" sz="2400" dirty="0"/>
          </a:p>
          <a:p>
            <a:r>
              <a:rPr lang="en-US" altLang="zh-CN" sz="2400" b="1" dirty="0" smtClean="0"/>
              <a:t>delete</a:t>
            </a:r>
            <a:r>
              <a:rPr lang="en-US" altLang="zh-CN" sz="2400" dirty="0" smtClean="0"/>
              <a:t>			//</a:t>
            </a:r>
            <a:r>
              <a:rPr lang="zh-CN" altLang="en-US" sz="2400" dirty="0" smtClean="0"/>
              <a:t>删除记录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r>
              <a:rPr lang="en-US" altLang="zh-CN" sz="2400" b="1" dirty="0" err="1" smtClean="0"/>
              <a:t>deleteall</a:t>
            </a:r>
            <a:r>
              <a:rPr lang="en-US" altLang="zh-CN" sz="2400" dirty="0" smtClean="0"/>
              <a:t> 			//</a:t>
            </a:r>
            <a:r>
              <a:rPr lang="zh-CN" altLang="en-US" sz="2400" dirty="0" smtClean="0"/>
              <a:t>删除一行的所有记录</a:t>
            </a:r>
            <a:endParaRPr lang="en-US" altLang="zh-CN" sz="2400" dirty="0"/>
          </a:p>
          <a:p>
            <a:r>
              <a:rPr lang="en-US" altLang="zh-CN" sz="2400" b="1" dirty="0" smtClean="0"/>
              <a:t>scan</a:t>
            </a:r>
            <a:r>
              <a:rPr lang="en-US" altLang="zh-CN" sz="2400" dirty="0" smtClean="0"/>
              <a:t>			//</a:t>
            </a:r>
            <a:r>
              <a:rPr lang="zh-CN" altLang="en-US" sz="2400" dirty="0" smtClean="0"/>
              <a:t>查看所有记录</a:t>
            </a:r>
            <a:endParaRPr lang="en-US" altLang="zh-CN" sz="2400" dirty="0"/>
          </a:p>
          <a:p>
            <a:r>
              <a:rPr lang="en-US" altLang="zh-CN" sz="2400" b="1" dirty="0" smtClean="0"/>
              <a:t>count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统计一张表的行数</a:t>
            </a:r>
            <a:endParaRPr lang="en-US" altLang="zh-CN" sz="2400" dirty="0"/>
          </a:p>
          <a:p>
            <a:r>
              <a:rPr lang="en-US" altLang="zh-CN" sz="2400" b="1" dirty="0" smtClean="0"/>
              <a:t>truncate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		</a:t>
            </a:r>
            <a:r>
              <a:rPr lang="en-US" altLang="zh-CN" sz="2400" dirty="0" smtClean="0"/>
              <a:t>//</a:t>
            </a:r>
            <a:r>
              <a:rPr lang="en-US" altLang="zh-CN" sz="2400" b="1" dirty="0" smtClean="0"/>
              <a:t> </a:t>
            </a:r>
            <a:r>
              <a:rPr lang="zh-CN" altLang="en-US" sz="2400" dirty="0" smtClean="0"/>
              <a:t>清理一张表中的数据，相当于</a:t>
            </a:r>
            <a:r>
              <a:rPr lang="en-US" altLang="zh-CN" sz="2400" dirty="0" smtClean="0"/>
              <a:t>disable, drop, create</a:t>
            </a:r>
            <a:r>
              <a:rPr lang="zh-CN" altLang="en-US" sz="2400" dirty="0" smtClean="0"/>
              <a:t>在使用同一个模式下顺序执行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shell-DML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4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插入数据</a:t>
            </a:r>
            <a:r>
              <a:rPr lang="en-US" altLang="zh-CN" sz="2800" dirty="0" smtClean="0"/>
              <a:t>-put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hb</a:t>
            </a:r>
            <a:r>
              <a:rPr lang="en-US" altLang="zh-CN" sz="2400" dirty="0"/>
              <a:t> shell&gt;put 'test', 'row1', 'data:1', </a:t>
            </a:r>
            <a:r>
              <a:rPr lang="en-US" altLang="zh-CN" sz="2400" dirty="0" smtClean="0"/>
              <a:t>'value1‘</a:t>
            </a:r>
          </a:p>
          <a:p>
            <a:pPr marL="457200" lvl="1" indent="0">
              <a:buNone/>
            </a:pPr>
            <a:r>
              <a:rPr lang="en-US" altLang="zh-CN" sz="2400" dirty="0"/>
              <a:t>put ’&lt;table name&gt;’,’row1’,’&lt;</a:t>
            </a:r>
            <a:r>
              <a:rPr lang="en-US" altLang="zh-CN" sz="2400" dirty="0" err="1"/>
              <a:t>colfamily:colname</a:t>
            </a:r>
            <a:r>
              <a:rPr lang="en-US" altLang="zh-CN" sz="2400" dirty="0"/>
              <a:t>&gt;’,’&lt;value</a:t>
            </a:r>
            <a:r>
              <a:rPr lang="en-US" altLang="zh-CN" sz="2400" dirty="0" smtClean="0"/>
              <a:t>&gt;’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put 'emp','1','personal </a:t>
            </a:r>
            <a:r>
              <a:rPr lang="en-US" altLang="zh-CN" sz="2400" dirty="0" err="1"/>
              <a:t>data:name</a:t>
            </a:r>
            <a:r>
              <a:rPr lang="en-US" altLang="zh-CN" sz="2400" dirty="0"/>
              <a:t>',</a:t>
            </a: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raju</a:t>
            </a:r>
            <a:r>
              <a:rPr lang="en-US" altLang="zh-CN" sz="2400" dirty="0" smtClean="0"/>
              <a:t>‘</a:t>
            </a:r>
          </a:p>
          <a:p>
            <a:pPr marL="457200" lvl="1" indent="0">
              <a:buNone/>
            </a:pPr>
            <a:r>
              <a:rPr lang="en-US" altLang="zh-CN" sz="2400" dirty="0"/>
              <a:t>put 'emp','1','personal </a:t>
            </a:r>
            <a:r>
              <a:rPr lang="en-US" altLang="zh-CN" sz="2400" dirty="0" err="1"/>
              <a:t>data:city</a:t>
            </a:r>
            <a:r>
              <a:rPr lang="en-US" altLang="zh-CN" sz="2400" dirty="0"/>
              <a:t>',</a:t>
            </a: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hyderabad</a:t>
            </a:r>
            <a:r>
              <a:rPr lang="en-US" altLang="zh-CN" sz="2400" dirty="0" smtClean="0"/>
              <a:t>‘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put </a:t>
            </a:r>
            <a:r>
              <a:rPr lang="en-US" altLang="zh-CN" sz="2400" dirty="0"/>
              <a:t>'emp','1','professional </a:t>
            </a:r>
            <a:r>
              <a:rPr lang="en-US" altLang="zh-CN" sz="2400" dirty="0" err="1"/>
              <a:t>data:designation</a:t>
            </a:r>
            <a:r>
              <a:rPr lang="en-US" altLang="zh-CN" sz="2400" dirty="0"/>
              <a:t>',</a:t>
            </a:r>
            <a:r>
              <a:rPr lang="en-US" altLang="zh-CN" sz="2400" dirty="0" smtClean="0"/>
              <a:t>'manager‘</a:t>
            </a:r>
          </a:p>
          <a:p>
            <a:pPr marL="457200" lvl="1" indent="0">
              <a:buNone/>
            </a:pPr>
            <a:r>
              <a:rPr lang="en-US" altLang="zh-CN" sz="2400" dirty="0"/>
              <a:t>put 'emp','1','professional data:salary','50000'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shell-DML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5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79512" y="1941537"/>
            <a:ext cx="8712968" cy="4367783"/>
          </a:xfrm>
        </p:spPr>
        <p:txBody>
          <a:bodyPr/>
          <a:lstStyle/>
          <a:p>
            <a:r>
              <a:rPr lang="zh-CN" altLang="en-US" sz="2800" dirty="0" smtClean="0"/>
              <a:t>更新数据</a:t>
            </a:r>
            <a:r>
              <a:rPr lang="en-US" altLang="zh-CN" sz="2800" dirty="0" smtClean="0"/>
              <a:t>-put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put </a:t>
            </a:r>
            <a:r>
              <a:rPr lang="en-US" altLang="zh-CN" sz="2200" dirty="0"/>
              <a:t>‘table </a:t>
            </a:r>
            <a:r>
              <a:rPr lang="en-US" altLang="zh-CN" sz="2200" dirty="0" err="1"/>
              <a:t>name’,’row</a:t>
            </a:r>
            <a:r>
              <a:rPr lang="en-US" altLang="zh-CN" sz="2200" dirty="0"/>
              <a:t> ’,'Column </a:t>
            </a:r>
            <a:r>
              <a:rPr lang="en-US" altLang="zh-CN" sz="2200" dirty="0" err="1"/>
              <a:t>family:column</a:t>
            </a:r>
            <a:r>
              <a:rPr lang="en-US" altLang="zh-CN" sz="2200" dirty="0"/>
              <a:t> </a:t>
            </a:r>
            <a:r>
              <a:rPr lang="en-US" altLang="zh-CN" sz="2200" dirty="0" err="1"/>
              <a:t>name',’new</a:t>
            </a:r>
            <a:r>
              <a:rPr lang="en-US" altLang="zh-CN" sz="2200" dirty="0"/>
              <a:t> value’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put </a:t>
            </a:r>
            <a:r>
              <a:rPr lang="en-US" altLang="zh-CN" sz="2400" dirty="0"/>
              <a:t>'emp',</a:t>
            </a:r>
            <a:r>
              <a:rPr lang="en-US" altLang="zh-CN" sz="2400" dirty="0" smtClean="0"/>
              <a:t>'1</a:t>
            </a:r>
            <a:r>
              <a:rPr lang="en-US" altLang="zh-CN" sz="2400" dirty="0"/>
              <a:t>',</a:t>
            </a:r>
            <a:r>
              <a:rPr lang="en-US" altLang="zh-CN" sz="2400" dirty="0" smtClean="0"/>
              <a:t>'personal </a:t>
            </a:r>
            <a:r>
              <a:rPr lang="en-US" altLang="zh-CN" sz="2400" dirty="0" err="1" smtClean="0"/>
              <a:t>data:city</a:t>
            </a:r>
            <a:r>
              <a:rPr lang="en-US" altLang="zh-CN" sz="2400" dirty="0"/>
              <a:t>',</a:t>
            </a:r>
            <a:r>
              <a:rPr lang="en-US" altLang="zh-CN" sz="2400" dirty="0" smtClean="0"/>
              <a:t>'Delhi‘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shell-DML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1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查看数据</a:t>
            </a:r>
            <a:r>
              <a:rPr lang="en-US" altLang="zh-CN" sz="2800" dirty="0" smtClean="0"/>
              <a:t>-get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get </a:t>
            </a:r>
            <a:r>
              <a:rPr lang="en-US" altLang="zh-CN" sz="2400" dirty="0"/>
              <a:t>’&lt;table name&gt;’,’row1</a:t>
            </a:r>
            <a:r>
              <a:rPr lang="en-US" altLang="zh-CN" sz="2400" dirty="0" smtClean="0"/>
              <a:t>’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get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'1‘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读取一列：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get 'table name', ‘</a:t>
            </a:r>
            <a:r>
              <a:rPr lang="en-US" altLang="zh-CN" sz="2400" dirty="0" err="1"/>
              <a:t>rowid</a:t>
            </a:r>
            <a:r>
              <a:rPr lang="en-US" altLang="zh-CN" sz="2400" dirty="0"/>
              <a:t>’, {COLUMN =&gt; ‘column </a:t>
            </a:r>
            <a:r>
              <a:rPr lang="en-US" altLang="zh-CN" sz="2400" dirty="0" err="1"/>
              <a:t>family:column</a:t>
            </a:r>
            <a:r>
              <a:rPr lang="en-US" altLang="zh-CN" sz="2400" dirty="0"/>
              <a:t> name </a:t>
            </a:r>
            <a:r>
              <a:rPr lang="en-US" altLang="zh-CN" sz="2400" dirty="0" smtClean="0"/>
              <a:t>’}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get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', '1', {COLUMN =&gt; 'personal </a:t>
            </a:r>
            <a:r>
              <a:rPr lang="en-US" altLang="zh-CN" sz="2400" dirty="0" err="1"/>
              <a:t>data:name</a:t>
            </a:r>
            <a:r>
              <a:rPr lang="en-US" altLang="zh-CN" sz="2400" dirty="0"/>
              <a:t>'}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shell-DML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8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79512" y="1941537"/>
            <a:ext cx="8964487" cy="4367783"/>
          </a:xfrm>
        </p:spPr>
        <p:txBody>
          <a:bodyPr/>
          <a:lstStyle/>
          <a:p>
            <a:r>
              <a:rPr lang="zh-CN" altLang="en-US" sz="2800" dirty="0" smtClean="0"/>
              <a:t>删除数据</a:t>
            </a:r>
            <a:r>
              <a:rPr lang="en-US" altLang="zh-CN" sz="2800" dirty="0" smtClean="0"/>
              <a:t>-delete</a:t>
            </a:r>
          </a:p>
          <a:p>
            <a:pPr marL="457200" lvl="1" indent="0">
              <a:buNone/>
            </a:pPr>
            <a:r>
              <a:rPr lang="en-US" altLang="zh-CN" sz="2200" dirty="0" smtClean="0"/>
              <a:t>delete </a:t>
            </a:r>
            <a:r>
              <a:rPr lang="en-US" altLang="zh-CN" sz="2200" dirty="0"/>
              <a:t>‘&lt;table name&gt;’, ‘&lt;row&gt;’, ‘&lt;column name &gt;’, ‘&lt;time stamp</a:t>
            </a:r>
            <a:r>
              <a:rPr lang="en-US" altLang="zh-CN" sz="2200" dirty="0" smtClean="0"/>
              <a:t>&gt;’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deleteall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’&lt;table name&gt;’,’&lt;row&gt;’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&gt; delete </a:t>
            </a:r>
            <a:r>
              <a:rPr lang="en-US" altLang="zh-CN" sz="2200" dirty="0"/>
              <a:t>'</a:t>
            </a:r>
            <a:r>
              <a:rPr lang="en-US" altLang="zh-CN" sz="2200" dirty="0" err="1"/>
              <a:t>emp</a:t>
            </a:r>
            <a:r>
              <a:rPr lang="en-US" altLang="zh-CN" sz="2200" dirty="0"/>
              <a:t>', '1', 'personal </a:t>
            </a:r>
            <a:r>
              <a:rPr lang="en-US" altLang="zh-CN" sz="2200" dirty="0" err="1"/>
              <a:t>data:city</a:t>
            </a:r>
            <a:r>
              <a:rPr lang="en-US" altLang="zh-CN" sz="2200" dirty="0" smtClean="0"/>
              <a:t>', 1417521848375</a:t>
            </a:r>
          </a:p>
          <a:p>
            <a:pPr marL="457200" lvl="1" indent="0">
              <a:buNone/>
            </a:pPr>
            <a:r>
              <a:rPr lang="en-US" altLang="zh-CN" sz="2200" dirty="0" smtClean="0"/>
              <a:t>&gt; </a:t>
            </a:r>
            <a:r>
              <a:rPr lang="en-US" altLang="zh-CN" sz="2200" dirty="0" err="1" smtClean="0"/>
              <a:t>deleteall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'emp','1'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shell-DML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0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79512" y="1941537"/>
            <a:ext cx="8964487" cy="4367783"/>
          </a:xfrm>
        </p:spPr>
        <p:txBody>
          <a:bodyPr/>
          <a:lstStyle/>
          <a:p>
            <a:r>
              <a:rPr lang="zh-CN" altLang="en-US" sz="2800" dirty="0" smtClean="0"/>
              <a:t>查看表所有记录</a:t>
            </a:r>
            <a:r>
              <a:rPr lang="en-US" altLang="zh-CN" sz="2800" dirty="0" smtClean="0"/>
              <a:t>-scan</a:t>
            </a:r>
          </a:p>
          <a:p>
            <a:pPr marL="457200" lvl="1" indent="0">
              <a:buNone/>
            </a:pPr>
            <a:r>
              <a:rPr lang="en-US" altLang="zh-CN" sz="2200" dirty="0"/>
              <a:t>scan ‘&lt;table name</a:t>
            </a:r>
            <a:r>
              <a:rPr lang="en-US" altLang="zh-CN" sz="2200" dirty="0" smtClean="0"/>
              <a:t>&gt;’</a:t>
            </a:r>
          </a:p>
          <a:p>
            <a:pPr marL="457200" lvl="1" indent="0">
              <a:buNone/>
            </a:pP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&gt; scan '</a:t>
            </a:r>
            <a:r>
              <a:rPr lang="en-US" altLang="zh-CN" sz="2200" dirty="0" err="1"/>
              <a:t>emp</a:t>
            </a:r>
            <a:r>
              <a:rPr lang="en-US" altLang="zh-CN" sz="2200" dirty="0"/>
              <a:t>'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shell-DML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79512" y="1941537"/>
            <a:ext cx="8964487" cy="4367783"/>
          </a:xfrm>
        </p:spPr>
        <p:txBody>
          <a:bodyPr/>
          <a:lstStyle/>
          <a:p>
            <a:r>
              <a:rPr lang="zh-CN" altLang="en-US" sz="2800" dirty="0" smtClean="0"/>
              <a:t>统计一张表的行数</a:t>
            </a:r>
            <a:r>
              <a:rPr lang="en-US" altLang="zh-CN" sz="2800" dirty="0"/>
              <a:t>-count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200" dirty="0"/>
              <a:t>count ‘&lt;table name</a:t>
            </a:r>
            <a:r>
              <a:rPr lang="en-US" altLang="zh-CN" sz="2200" dirty="0" smtClean="0"/>
              <a:t>&gt;’</a:t>
            </a:r>
          </a:p>
          <a:p>
            <a:pPr marL="457200" lvl="1" indent="0">
              <a:buNone/>
            </a:pP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&gt; </a:t>
            </a:r>
            <a:r>
              <a:rPr lang="en-US" altLang="zh-CN" sz="2200" dirty="0" smtClean="0"/>
              <a:t>count '</a:t>
            </a:r>
            <a:r>
              <a:rPr lang="en-US" altLang="zh-CN" sz="2200" dirty="0" err="1" smtClean="0"/>
              <a:t>emp</a:t>
            </a:r>
            <a:r>
              <a:rPr lang="en-US" altLang="zh-CN" sz="2200" dirty="0"/>
              <a:t>'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shell-DML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1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架构</a:t>
            </a:r>
            <a:endParaRPr lang="zh-CN" altLang="en-US"/>
          </a:p>
        </p:txBody>
      </p:sp>
      <p:pic>
        <p:nvPicPr>
          <p:cNvPr id="4" name="Picture 4" descr="hbase-fi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40241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79512" y="1941537"/>
            <a:ext cx="8964487" cy="4367783"/>
          </a:xfrm>
        </p:spPr>
        <p:txBody>
          <a:bodyPr/>
          <a:lstStyle/>
          <a:p>
            <a:r>
              <a:rPr lang="zh-CN" altLang="en-US" sz="2800" dirty="0" smtClean="0"/>
              <a:t>清理一张表中的数据</a:t>
            </a:r>
            <a:r>
              <a:rPr lang="en-US" altLang="zh-CN" sz="2800" dirty="0" smtClean="0"/>
              <a:t>-truncate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//</a:t>
            </a:r>
            <a:r>
              <a:rPr lang="zh-CN" altLang="en-US" sz="2400" dirty="0"/>
              <a:t>禁用删除并重新创建表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truncate 'table </a:t>
            </a:r>
            <a:r>
              <a:rPr lang="en-US" altLang="zh-CN" sz="2200" dirty="0" smtClean="0"/>
              <a:t>name‘</a:t>
            </a:r>
          </a:p>
          <a:p>
            <a:pPr marL="457200" lvl="1" indent="0">
              <a:buNone/>
            </a:pP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&gt; </a:t>
            </a:r>
            <a:r>
              <a:rPr lang="en-US" altLang="zh-CN" sz="2200" dirty="0" smtClean="0"/>
              <a:t>truncate '</a:t>
            </a:r>
            <a:r>
              <a:rPr lang="en-US" altLang="zh-CN" sz="2200" dirty="0" err="1" smtClean="0"/>
              <a:t>emp</a:t>
            </a:r>
            <a:r>
              <a:rPr lang="en-US" altLang="zh-CN" sz="2200" dirty="0"/>
              <a:t>'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shell-DML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向</a:t>
            </a:r>
            <a:r>
              <a:rPr lang="en-US" altLang="zh-CN" sz="2800" dirty="0" smtClean="0"/>
              <a:t>shell</a:t>
            </a:r>
            <a:r>
              <a:rPr lang="zh-CN" altLang="en-US" sz="2800" dirty="0"/>
              <a:t>传递命令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$&gt;echo "describe test" | 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 shell -n</a:t>
            </a:r>
          </a:p>
          <a:p>
            <a:r>
              <a:rPr lang="zh-CN" altLang="en-US" sz="2800" dirty="0" smtClean="0"/>
              <a:t>忽略所有输出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/>
              <a:t>$&gt;echo "describe test" | </a:t>
            </a:r>
            <a:r>
              <a:rPr lang="en-US" altLang="zh-CN" sz="2800" dirty="0" err="1"/>
              <a:t>hbase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shell 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n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&gt; /dev/null 2 &gt;&amp;1</a:t>
            </a:r>
          </a:p>
          <a:p>
            <a:r>
              <a:rPr lang="zh-CN" altLang="en-US" sz="2800" dirty="0" smtClean="0"/>
              <a:t>检查执行结果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$&gt; $&gt;?	//0</a:t>
            </a:r>
            <a:r>
              <a:rPr lang="zh-CN" altLang="en-US" sz="2800" dirty="0" smtClean="0"/>
              <a:t>成功 非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失败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从文本读取命令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400" smtClean="0"/>
              <a:t>$&gt;hbase shell &lt; a.txt</a:t>
            </a:r>
          </a:p>
          <a:p>
            <a:r>
              <a:rPr lang="en-US" altLang="zh-CN" sz="2800" smtClean="0"/>
              <a:t>VM</a:t>
            </a:r>
            <a:r>
              <a:rPr lang="zh-CN" altLang="en-US" sz="2800" smtClean="0"/>
              <a:t>参数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/>
              <a:t>$&gt;HBASE_SHELL_OPTS</a:t>
            </a:r>
            <a:r>
              <a:rPr lang="en-US" altLang="zh-CN" sz="2400" smtClean="0"/>
              <a:t>="..."</a:t>
            </a:r>
            <a:br>
              <a:rPr lang="en-US" altLang="zh-CN" sz="2400" smtClean="0"/>
            </a:br>
            <a:r>
              <a:rPr lang="en-US" altLang="zh-CN" sz="2400" smtClean="0"/>
              <a:t>$&gt;hbase shell</a:t>
            </a:r>
          </a:p>
          <a:p>
            <a:r>
              <a:rPr lang="en-US" altLang="zh-CN" sz="2800" smtClean="0"/>
              <a:t>$hbase&gt;help ['command group|command']</a:t>
            </a:r>
          </a:p>
          <a:p>
            <a:r>
              <a:rPr lang="en-US" altLang="zh-CN" sz="2800" smtClean="0"/>
              <a:t>list_namepspace</a:t>
            </a:r>
          </a:p>
          <a:p>
            <a:r>
              <a:rPr lang="en-US" altLang="zh-CN" sz="2800" smtClean="0"/>
              <a:t>list_namespace_tables 'ns_name'</a:t>
            </a:r>
          </a:p>
          <a:p>
            <a:r>
              <a:rPr lang="en-US" altLang="zh-CN" sz="2800" smtClean="0"/>
              <a:t>split</a:t>
            </a:r>
          </a:p>
          <a:p>
            <a:endParaRPr lang="en-US" altLang="zh-CN" sz="1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7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0" y="1941537"/>
            <a:ext cx="9143999" cy="4367783"/>
          </a:xfrm>
        </p:spPr>
        <p:txBody>
          <a:bodyPr/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/>
              <a:t>hbase-site.xml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600" dirty="0"/>
              <a:t>&lt;property&gt;  </a:t>
            </a:r>
          </a:p>
          <a:p>
            <a:pPr marL="457200" lvl="1" indent="0">
              <a:buNone/>
            </a:pPr>
            <a:r>
              <a:rPr lang="en-US" altLang="zh-CN" sz="1600" dirty="0"/>
              <a:t>	 &lt;name&gt;</a:t>
            </a:r>
            <a:r>
              <a:rPr lang="en-US" altLang="zh-CN" sz="1600" dirty="0" err="1"/>
              <a:t>hbase.security.authorization</a:t>
            </a:r>
            <a:r>
              <a:rPr lang="en-US" altLang="zh-CN" sz="1600" dirty="0"/>
              <a:t>&lt;/name&gt;  </a:t>
            </a:r>
          </a:p>
          <a:p>
            <a:pPr marL="457200" lvl="1" indent="0">
              <a:buNone/>
            </a:pPr>
            <a:r>
              <a:rPr lang="en-US" altLang="zh-CN" sz="1600" dirty="0"/>
              <a:t>	 &lt;value&gt;true&lt;/value&gt;  </a:t>
            </a:r>
          </a:p>
          <a:p>
            <a:pPr marL="457200" lvl="1" indent="0">
              <a:buNone/>
            </a:pPr>
            <a:r>
              <a:rPr lang="en-US" altLang="zh-CN" sz="1600" dirty="0"/>
              <a:t>&lt;/property&gt;  </a:t>
            </a:r>
          </a:p>
          <a:p>
            <a:pPr marL="457200" lvl="1" indent="0">
              <a:buNone/>
            </a:pPr>
            <a:r>
              <a:rPr lang="en-US" altLang="zh-CN" sz="1600" dirty="0"/>
              <a:t>&lt;property&gt;  </a:t>
            </a:r>
          </a:p>
          <a:p>
            <a:pPr marL="457200" lvl="1" indent="0">
              <a:buNone/>
            </a:pPr>
            <a:r>
              <a:rPr lang="en-US" altLang="zh-CN" sz="1600" dirty="0"/>
              <a:t>	 &lt;name&gt;</a:t>
            </a:r>
            <a:r>
              <a:rPr lang="en-US" altLang="zh-CN" sz="1600" dirty="0" err="1"/>
              <a:t>hbase.coprocessor.master.classes</a:t>
            </a:r>
            <a:r>
              <a:rPr lang="en-US" altLang="zh-CN" sz="1600" dirty="0"/>
              <a:t>&lt;/name&gt;  </a:t>
            </a:r>
          </a:p>
          <a:p>
            <a:pPr marL="457200" lvl="1" indent="0">
              <a:buNone/>
            </a:pPr>
            <a:r>
              <a:rPr lang="en-US" altLang="zh-CN" sz="1600" dirty="0"/>
              <a:t>	 &lt;value&gt;</a:t>
            </a:r>
            <a:r>
              <a:rPr lang="en-US" altLang="zh-CN" sz="1600" dirty="0" err="1"/>
              <a:t>org.apache.hadoop.hbase.security.access.AccessController</a:t>
            </a:r>
            <a:r>
              <a:rPr lang="en-US" altLang="zh-CN" sz="1600" dirty="0"/>
              <a:t>&lt;/value&gt;  </a:t>
            </a:r>
          </a:p>
          <a:p>
            <a:pPr marL="457200" lvl="1" indent="0">
              <a:buNone/>
            </a:pPr>
            <a:r>
              <a:rPr lang="en-US" altLang="zh-CN" sz="1600" dirty="0"/>
              <a:t>&lt;/property&gt;  </a:t>
            </a:r>
          </a:p>
          <a:p>
            <a:pPr marL="457200" lvl="1" indent="0">
              <a:buNone/>
            </a:pPr>
            <a:r>
              <a:rPr lang="en-US" altLang="zh-CN" sz="1600" dirty="0"/>
              <a:t>&lt;property&gt;  </a:t>
            </a:r>
          </a:p>
          <a:p>
            <a:pPr marL="457200" lvl="1" indent="0">
              <a:buNone/>
            </a:pPr>
            <a:r>
              <a:rPr lang="en-US" altLang="zh-CN" sz="1600" dirty="0"/>
              <a:t>	 &lt;name&gt;</a:t>
            </a:r>
            <a:r>
              <a:rPr lang="en-US" altLang="zh-CN" sz="1600" dirty="0" err="1"/>
              <a:t>hbase.coprocessor.region.classes</a:t>
            </a:r>
            <a:r>
              <a:rPr lang="en-US" altLang="zh-CN" sz="1600" dirty="0"/>
              <a:t>&lt;/name&gt;  </a:t>
            </a:r>
          </a:p>
          <a:p>
            <a:pPr marL="457200" lvl="1" indent="0">
              <a:buNone/>
            </a:pPr>
            <a:r>
              <a:rPr lang="en-US" altLang="zh-CN" sz="1600" dirty="0"/>
              <a:t>	 &lt;value&gt;org.apache.hadoop.hbase.security.token.TokenProvider,org.apache.hadoop.hbase.security.access.AccessController&lt;/value&gt;  </a:t>
            </a:r>
          </a:p>
          <a:p>
            <a:pPr marL="457200" lvl="1" indent="0">
              <a:buNone/>
            </a:pPr>
            <a:r>
              <a:rPr lang="en-US" altLang="zh-CN" sz="1600" dirty="0"/>
              <a:t>&lt;/property&gt; 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10213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0" y="1941537"/>
            <a:ext cx="9143999" cy="4367783"/>
          </a:xfrm>
        </p:spPr>
        <p:txBody>
          <a:bodyPr/>
          <a:lstStyle/>
          <a:p>
            <a:r>
              <a:rPr lang="en-US" altLang="zh-CN" sz="2800" dirty="0" smtClean="0"/>
              <a:t>grant</a:t>
            </a:r>
          </a:p>
          <a:p>
            <a:pPr marL="457200" lvl="1" indent="0">
              <a:buNone/>
            </a:pPr>
            <a:r>
              <a:rPr lang="en-US" altLang="zh-CN" sz="2000" dirty="0"/>
              <a:t>grant &lt;user&gt; &lt;permissions&gt; [&lt;table&gt; [&lt;column family&gt; [&lt;column qualifier</a:t>
            </a:r>
            <a:r>
              <a:rPr lang="en-US" altLang="zh-CN" sz="2000" dirty="0" smtClean="0"/>
              <a:t>&gt;]]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权限：</a:t>
            </a:r>
            <a:endParaRPr lang="en-US" altLang="zh-CN" sz="2400" dirty="0" smtClean="0"/>
          </a:p>
          <a:p>
            <a:pPr lvl="2"/>
            <a:r>
              <a:rPr lang="en-US" altLang="zh-CN" sz="2000" dirty="0"/>
              <a:t>R	//read</a:t>
            </a:r>
            <a:endParaRPr lang="en-US" altLang="zh-CN" sz="2000" dirty="0" smtClean="0"/>
          </a:p>
          <a:p>
            <a:pPr lvl="2"/>
            <a:r>
              <a:rPr lang="en-US" altLang="zh-CN" sz="2000" dirty="0"/>
              <a:t>W	//write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X</a:t>
            </a:r>
            <a:r>
              <a:rPr lang="en-US" altLang="zh-CN" sz="2000" dirty="0"/>
              <a:t>	//execute</a:t>
            </a:r>
            <a:endParaRPr lang="en-US" altLang="zh-CN" sz="2000" dirty="0" smtClean="0"/>
          </a:p>
          <a:p>
            <a:pPr lvl="2"/>
            <a:r>
              <a:rPr lang="en-US" altLang="zh-CN" sz="2000" dirty="0"/>
              <a:t>C	//</a:t>
            </a:r>
            <a:r>
              <a:rPr lang="en-US" altLang="zh-CN" sz="2000" dirty="0" smtClean="0"/>
              <a:t>create</a:t>
            </a:r>
          </a:p>
          <a:p>
            <a:pPr lvl="2"/>
            <a:r>
              <a:rPr lang="en-US" altLang="zh-CN" sz="2000" dirty="0"/>
              <a:t>A	//admin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grant '</a:t>
            </a:r>
            <a:r>
              <a:rPr lang="en-US" altLang="zh-CN" sz="2000" dirty="0" err="1"/>
              <a:t>Tutorialspoint</a:t>
            </a:r>
            <a:r>
              <a:rPr lang="en-US" altLang="zh-CN" sz="2000" dirty="0"/>
              <a:t>', 'RWXCA'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5231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revoke</a:t>
            </a:r>
          </a:p>
          <a:p>
            <a:pPr marL="457200" lvl="1" indent="0">
              <a:buNone/>
            </a:pPr>
            <a:r>
              <a:rPr lang="en-US" altLang="zh-CN" sz="2400" dirty="0"/>
              <a:t>revoke &lt;user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取消</a:t>
            </a:r>
            <a:r>
              <a:rPr lang="en-US" altLang="zh-CN" sz="2400" dirty="0" err="1" smtClean="0"/>
              <a:t>Tutorialspoint</a:t>
            </a:r>
            <a:r>
              <a:rPr lang="zh-CN" altLang="en-US" sz="2400" dirty="0" smtClean="0"/>
              <a:t>用户的所有权限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revoke </a:t>
            </a:r>
            <a:r>
              <a:rPr lang="en-US" altLang="zh-CN" sz="2400" dirty="0" smtClean="0"/>
              <a:t>'</a:t>
            </a:r>
            <a:r>
              <a:rPr lang="en-US" altLang="zh-CN" sz="2400" dirty="0" err="1" smtClean="0"/>
              <a:t>Tutorialspoint</a:t>
            </a:r>
            <a:r>
              <a:rPr lang="en-US" altLang="zh-CN" sz="2400" dirty="0" smtClean="0"/>
              <a:t>‘</a:t>
            </a:r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16701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user_permission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列出表的所有权限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user_permission</a:t>
            </a:r>
            <a:r>
              <a:rPr lang="en-US" altLang="zh-CN" sz="2400" dirty="0"/>
              <a:t> ‘</a:t>
            </a:r>
            <a:r>
              <a:rPr lang="en-US" altLang="zh-CN" sz="2400" dirty="0" err="1"/>
              <a:t>tablename</a:t>
            </a:r>
            <a:r>
              <a:rPr lang="en-US" altLang="zh-CN" sz="2400" dirty="0" smtClean="0"/>
              <a:t>’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user_permission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emp</a:t>
            </a:r>
            <a:r>
              <a:rPr lang="en-US" altLang="zh-CN" sz="2400" dirty="0"/>
              <a:t>'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16701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表变量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400"/>
              <a:t>$hbase shell&gt;tab = create 't','f'</a:t>
            </a:r>
            <a:br>
              <a:rPr lang="en-US" altLang="zh-CN" sz="2400"/>
            </a:br>
            <a:r>
              <a:rPr lang="en-US" altLang="zh-CN" sz="2400"/>
              <a:t>$hbase </a:t>
            </a:r>
            <a:r>
              <a:rPr lang="en-US" altLang="zh-CN" sz="2400" smtClean="0"/>
              <a:t>shell&gt;tab.put 'rowkey','x:x' ,'val'</a:t>
            </a:r>
            <a:br>
              <a:rPr lang="en-US" altLang="zh-CN" sz="2400" smtClean="0"/>
            </a:br>
            <a:r>
              <a:rPr lang="en-US" altLang="zh-CN" sz="2400"/>
              <a:t>$hbase </a:t>
            </a:r>
            <a:r>
              <a:rPr lang="en-US" altLang="zh-CN" sz="2400" smtClean="0"/>
              <a:t>shell&gt;tab.disable</a:t>
            </a:r>
            <a:br>
              <a:rPr lang="en-US" altLang="zh-CN" sz="2400" smtClean="0"/>
            </a:br>
            <a:r>
              <a:rPr lang="en-US" altLang="zh-CN" sz="2400"/>
              <a:t>$hbase </a:t>
            </a:r>
            <a:r>
              <a:rPr lang="en-US" altLang="zh-CN" sz="2400" smtClean="0"/>
              <a:t>shell&gt;tab.drop</a:t>
            </a:r>
            <a:endParaRPr lang="en-US" altLang="zh-CN" sz="2400"/>
          </a:p>
          <a:p>
            <a:r>
              <a:rPr lang="en-US" altLang="zh-CN" sz="2800" smtClean="0"/>
              <a:t>debug </a:t>
            </a:r>
            <a:r>
              <a:rPr lang="zh-CN" altLang="en-US" sz="2800" smtClean="0"/>
              <a:t>开关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 smtClean="0"/>
              <a:t>$hbase&gt;debug</a:t>
            </a: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2400" smtClean="0"/>
              <a:t>$&gt;hbase shell -d	//</a:t>
            </a:r>
            <a:r>
              <a:rPr lang="zh-CN" altLang="en-US" sz="2400" smtClean="0"/>
              <a:t>日志级别</a:t>
            </a:r>
            <a:endParaRPr lang="en-US" altLang="zh-CN" sz="2400" smtClean="0"/>
          </a:p>
          <a:p>
            <a:r>
              <a:rPr lang="en-US" altLang="zh-CN" sz="2800"/>
              <a:t>Count</a:t>
            </a:r>
            <a:r>
              <a:rPr lang="zh-CN" altLang="en-US" sz="2800"/>
              <a:t>返回行数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400"/>
              <a:t>$hbase&gt;count 'test'</a:t>
            </a:r>
          </a:p>
          <a:p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表变量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8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Table</a:t>
            </a:r>
          </a:p>
          <a:p>
            <a:r>
              <a:rPr lang="en-US" altLang="zh-CN" sz="2800" smtClean="0"/>
              <a:t>Row</a:t>
            </a:r>
          </a:p>
          <a:p>
            <a:r>
              <a:rPr lang="en-US" altLang="zh-CN" sz="2800" smtClean="0"/>
              <a:t>Column</a:t>
            </a:r>
            <a:endParaRPr lang="en-US" altLang="zh-CN" sz="2400"/>
          </a:p>
          <a:p>
            <a:r>
              <a:rPr lang="en-US" altLang="zh-CN" sz="2800" smtClean="0"/>
              <a:t>Column Family</a:t>
            </a:r>
          </a:p>
          <a:p>
            <a:r>
              <a:rPr lang="en-US" altLang="zh-CN" sz="2800"/>
              <a:t>Column </a:t>
            </a:r>
            <a:r>
              <a:rPr lang="en-US" altLang="zh-CN" sz="2800" smtClean="0"/>
              <a:t>Qualifier</a:t>
            </a:r>
          </a:p>
          <a:p>
            <a:r>
              <a:rPr lang="en-US" altLang="zh-CN" sz="2800" smtClean="0"/>
              <a:t>Cell</a:t>
            </a:r>
          </a:p>
          <a:p>
            <a:r>
              <a:rPr lang="en-US" altLang="zh-CN" sz="2800" smtClean="0"/>
              <a:t>Timestamp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060848"/>
            <a:ext cx="839407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1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 master(1)</a:t>
            </a:r>
          </a:p>
          <a:p>
            <a:pPr lvl="1"/>
            <a:r>
              <a:rPr lang="zh-CN" altLang="en-US" smtClean="0"/>
              <a:t>负责初始安装</a:t>
            </a:r>
            <a:endParaRPr lang="en-US" altLang="zh-CN" smtClean="0"/>
          </a:p>
          <a:p>
            <a:pPr lvl="1"/>
            <a:r>
              <a:rPr lang="zh-CN" altLang="en-US" smtClean="0"/>
              <a:t>指定</a:t>
            </a:r>
            <a:r>
              <a:rPr lang="en-US" altLang="zh-CN" smtClean="0"/>
              <a:t>region</a:t>
            </a:r>
            <a:r>
              <a:rPr lang="zh-CN" altLang="en-US" smtClean="0"/>
              <a:t>到</a:t>
            </a:r>
            <a:r>
              <a:rPr lang="en-US" altLang="zh-CN" smtClean="0"/>
              <a:t>regionserver</a:t>
            </a:r>
          </a:p>
          <a:p>
            <a:pPr lvl="1"/>
            <a:r>
              <a:rPr lang="zh-CN" altLang="en-US" smtClean="0"/>
              <a:t>恢复故障的</a:t>
            </a:r>
            <a:r>
              <a:rPr lang="en-US" altLang="zh-CN" smtClean="0"/>
              <a:t>rs</a:t>
            </a:r>
          </a:p>
          <a:p>
            <a:pPr lvl="1"/>
            <a:r>
              <a:rPr lang="zh-CN" altLang="en-US" smtClean="0"/>
              <a:t>轻</a:t>
            </a:r>
            <a:r>
              <a:rPr lang="zh-CN" altLang="en-US"/>
              <a:t>负载</a:t>
            </a:r>
            <a:endParaRPr lang="en-US" altLang="zh-CN" smtClean="0"/>
          </a:p>
          <a:p>
            <a:r>
              <a:rPr lang="en-US" altLang="zh-CN" smtClean="0"/>
              <a:t>Hbase ReginServer(n)</a:t>
            </a:r>
          </a:p>
          <a:p>
            <a:pPr lvl="1"/>
            <a:r>
              <a:rPr lang="zh-CN" altLang="en-US" smtClean="0"/>
              <a:t>携带</a:t>
            </a:r>
            <a:r>
              <a:rPr lang="en-US" altLang="zh-CN" smtClean="0"/>
              <a:t>0~n</a:t>
            </a:r>
            <a:r>
              <a:rPr lang="zh-CN" altLang="en-US" smtClean="0"/>
              <a:t>个</a:t>
            </a:r>
            <a:r>
              <a:rPr lang="en-US" altLang="zh-CN" smtClean="0"/>
              <a:t>region</a:t>
            </a:r>
            <a:endParaRPr lang="en-US" altLang="zh-CN"/>
          </a:p>
          <a:p>
            <a:pPr lvl="1"/>
            <a:r>
              <a:rPr lang="zh-CN" altLang="en-US" smtClean="0"/>
              <a:t>负责客户端</a:t>
            </a:r>
            <a:r>
              <a:rPr lang="en-US" altLang="zh-CN" smtClean="0"/>
              <a:t>rw</a:t>
            </a:r>
            <a:r>
              <a:rPr lang="zh-CN" altLang="en-US" smtClean="0"/>
              <a:t>请求。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构成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2952328" cy="423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7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/>
              <a:t> </a:t>
            </a:r>
            <a:r>
              <a:rPr lang="en-US" altLang="zh-CN" dirty="0" smtClean="0"/>
              <a:t>namespace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</p:spPr>
        <p:txBody>
          <a:bodyPr/>
          <a:lstStyle/>
          <a:p>
            <a:r>
              <a:rPr lang="zh-CN" altLang="en-US" sz="2800" dirty="0" smtClean="0"/>
              <a:t>创建</a:t>
            </a:r>
            <a:r>
              <a:rPr lang="en-US" altLang="zh-CN" sz="2800" dirty="0" smtClean="0"/>
              <a:t>namespace</a:t>
            </a:r>
            <a:br>
              <a:rPr lang="en-US" altLang="zh-CN" sz="2800" dirty="0" smtClean="0"/>
            </a:br>
            <a:r>
              <a:rPr lang="en-US" altLang="zh-CN" sz="2400" dirty="0" err="1" smtClean="0"/>
              <a:t>create_namespace</a:t>
            </a:r>
            <a:r>
              <a:rPr lang="en-US" altLang="zh-CN" sz="2400" dirty="0" smtClean="0"/>
              <a:t> 'xx'</a:t>
            </a:r>
          </a:p>
          <a:p>
            <a:r>
              <a:rPr lang="zh-CN" altLang="en-US" sz="2800" dirty="0" smtClean="0"/>
              <a:t>创建</a:t>
            </a:r>
            <a:r>
              <a:rPr lang="en-US" altLang="zh-CN" sz="2800" dirty="0" smtClean="0"/>
              <a:t>table</a:t>
            </a:r>
            <a:br>
              <a:rPr lang="en-US" altLang="zh-CN" sz="2800" dirty="0" smtClean="0"/>
            </a:br>
            <a:r>
              <a:rPr lang="en-US" altLang="zh-CN" sz="2400" dirty="0" smtClean="0"/>
              <a:t>create '</a:t>
            </a:r>
            <a:r>
              <a:rPr lang="en-US" altLang="zh-CN" sz="2400" dirty="0" err="1" smtClean="0"/>
              <a:t>xx:tablename</a:t>
            </a:r>
            <a:r>
              <a:rPr lang="en-US" altLang="zh-CN" sz="2400" dirty="0" smtClean="0"/>
              <a:t>'...</a:t>
            </a:r>
          </a:p>
          <a:p>
            <a:r>
              <a:rPr lang="en-US" altLang="zh-CN" sz="2800" dirty="0" smtClean="0"/>
              <a:t>Drop namespace</a:t>
            </a:r>
            <a:br>
              <a:rPr lang="en-US" altLang="zh-CN" sz="2800" dirty="0" smtClean="0"/>
            </a:br>
            <a:r>
              <a:rPr lang="en-US" altLang="zh-CN" sz="2400" dirty="0" err="1" smtClean="0"/>
              <a:t>drop_namespace</a:t>
            </a:r>
            <a:r>
              <a:rPr lang="en-US" altLang="zh-CN" sz="2400" dirty="0" smtClean="0"/>
              <a:t> 'xx'</a:t>
            </a:r>
          </a:p>
          <a:p>
            <a:r>
              <a:rPr lang="en-US" altLang="zh-CN" sz="2800" dirty="0"/>
              <a:t>alter table namespace</a:t>
            </a:r>
            <a:br>
              <a:rPr lang="en-US" altLang="zh-CN" sz="2800" dirty="0"/>
            </a:br>
            <a:r>
              <a:rPr lang="en-US" altLang="zh-CN" sz="2400" dirty="0" err="1"/>
              <a:t>alter_namespace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my_ns</a:t>
            </a:r>
            <a:r>
              <a:rPr lang="en-US" altLang="zh-CN" sz="2400" dirty="0"/>
              <a:t>', {METHOD =&gt; 'set', 'PROPERTY_NAME' =&gt; 'PROPERTY_VALUE'}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87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namespace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</p:spPr>
        <p:txBody>
          <a:bodyPr/>
          <a:lstStyle/>
          <a:p>
            <a:r>
              <a:rPr lang="zh-CN" altLang="en-US" sz="2800" smtClean="0"/>
              <a:t>内置</a:t>
            </a:r>
            <a:r>
              <a:rPr lang="en-US" altLang="zh-CN" sz="2800" smtClean="0"/>
              <a:t>namespace</a:t>
            </a:r>
            <a:br>
              <a:rPr lang="en-US" altLang="zh-CN" sz="2800" smtClean="0"/>
            </a:br>
            <a:r>
              <a:rPr lang="en-US" altLang="zh-CN" sz="2400" smtClean="0"/>
              <a:t>hbase	//</a:t>
            </a:r>
            <a:r>
              <a:rPr lang="zh-CN" altLang="en-US" sz="2400" smtClean="0"/>
              <a:t>包含</a:t>
            </a:r>
            <a:r>
              <a:rPr lang="en-US" altLang="zh-CN" sz="2400" smtClean="0"/>
              <a:t>hbase</a:t>
            </a:r>
            <a:r>
              <a:rPr lang="zh-CN" altLang="en-US" sz="2400" smtClean="0"/>
              <a:t>内部表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default	//</a:t>
            </a:r>
            <a:r>
              <a:rPr lang="zh-CN" altLang="en-US" sz="2400" smtClean="0"/>
              <a:t>默认</a:t>
            </a:r>
            <a:r>
              <a:rPr lang="en-US" altLang="zh-CN" sz="2400" smtClean="0"/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12143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</p:spPr>
        <p:txBody>
          <a:bodyPr/>
          <a:lstStyle/>
          <a:p>
            <a:r>
              <a:rPr lang="zh-CN" altLang="en-US" sz="2800" smtClean="0"/>
              <a:t>内置</a:t>
            </a:r>
            <a:r>
              <a:rPr lang="en-US" altLang="zh-CN" sz="2800" smtClean="0"/>
              <a:t>namespace</a:t>
            </a:r>
            <a:br>
              <a:rPr lang="en-US" altLang="zh-CN" sz="2800" smtClean="0"/>
            </a:br>
            <a:r>
              <a:rPr lang="en-US" altLang="zh-CN" sz="2400" smtClean="0"/>
              <a:t>hbase	//</a:t>
            </a:r>
            <a:r>
              <a:rPr lang="zh-CN" altLang="en-US" sz="2400" smtClean="0"/>
              <a:t>包含</a:t>
            </a:r>
            <a:r>
              <a:rPr lang="en-US" altLang="zh-CN" sz="2400" smtClean="0"/>
              <a:t>hbase</a:t>
            </a:r>
            <a:r>
              <a:rPr lang="zh-CN" altLang="en-US" sz="2400" smtClean="0"/>
              <a:t>内部表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default	//</a:t>
            </a:r>
            <a:r>
              <a:rPr lang="zh-CN" altLang="en-US" sz="2400" smtClean="0"/>
              <a:t>默认</a:t>
            </a:r>
            <a:r>
              <a:rPr lang="en-US" altLang="zh-CN" sz="2400" smtClean="0"/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25340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/>
              <a:t>Configuration config = </a:t>
            </a:r>
            <a:r>
              <a:rPr lang="en-US" altLang="zh-CN" sz="2000">
                <a:solidFill>
                  <a:schemeClr val="accent2"/>
                </a:solidFill>
              </a:rPr>
              <a:t>HBaseConfiguration</a:t>
            </a:r>
            <a:r>
              <a:rPr lang="en-US" altLang="zh-CN" sz="2000"/>
              <a:t>.create();</a:t>
            </a:r>
          </a:p>
          <a:p>
            <a:pPr marL="0" indent="0">
              <a:buNone/>
            </a:pPr>
            <a:r>
              <a:rPr lang="en-US" altLang="zh-CN" sz="2000" smtClean="0"/>
              <a:t>HBaseAdmin </a:t>
            </a:r>
            <a:r>
              <a:rPr lang="en-US" altLang="zh-CN" sz="2000"/>
              <a:t>admin = new </a:t>
            </a:r>
            <a:r>
              <a:rPr lang="en-US" altLang="zh-CN" sz="2000">
                <a:solidFill>
                  <a:schemeClr val="accent2"/>
                </a:solidFill>
              </a:rPr>
              <a:t>HBaseAdmin(config</a:t>
            </a:r>
            <a:r>
              <a:rPr lang="en-US" altLang="zh-CN" sz="2000" smtClean="0"/>
              <a:t>);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chemeClr val="accent2"/>
                </a:solidFill>
              </a:rPr>
              <a:t>TableName</a:t>
            </a:r>
            <a:r>
              <a:rPr lang="en-US" altLang="zh-CN" sz="2000"/>
              <a:t> tableName = TableName.valueOf("test");</a:t>
            </a:r>
          </a:p>
          <a:p>
            <a:pPr marL="0" indent="0">
              <a:buNone/>
            </a:pPr>
            <a:r>
              <a:rPr lang="en-US" altLang="zh-CN" sz="2000"/>
              <a:t>HTableDescriptor htd = new </a:t>
            </a:r>
            <a:r>
              <a:rPr lang="en-US" altLang="zh-CN" sz="2000">
                <a:solidFill>
                  <a:schemeClr val="accent2"/>
                </a:solidFill>
              </a:rPr>
              <a:t>HTableDescriptor(tableName</a:t>
            </a:r>
            <a:r>
              <a:rPr lang="en-US" altLang="zh-CN" sz="2000"/>
              <a:t>);</a:t>
            </a:r>
          </a:p>
          <a:p>
            <a:pPr marL="0" indent="0">
              <a:buNone/>
            </a:pPr>
            <a:r>
              <a:rPr lang="en-US" altLang="zh-CN" sz="2000"/>
              <a:t>HColumnDescriptor hcd = new HColumnDescriptor("data");</a:t>
            </a:r>
          </a:p>
          <a:p>
            <a:pPr marL="0" indent="0">
              <a:buNone/>
            </a:pPr>
            <a:r>
              <a:rPr lang="en-US" altLang="zh-CN" sz="2000"/>
              <a:t>htd.addFamily(hcd</a:t>
            </a:r>
            <a:r>
              <a:rPr lang="en-US" altLang="zh-CN" sz="2000" smtClean="0"/>
              <a:t>);         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添加列族</a:t>
            </a:r>
            <a:endParaRPr lang="en-US" altLang="zh-CN" sz="20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admin.createTable(htd</a:t>
            </a:r>
            <a:r>
              <a:rPr lang="en-US" altLang="zh-CN" sz="2000" smtClean="0"/>
              <a:t>);   </a:t>
            </a:r>
            <a:r>
              <a:rPr lang="zh-CN" altLang="en-US" sz="2000"/>
              <a:t>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创建表</a:t>
            </a:r>
            <a:endParaRPr lang="en-US" altLang="zh-CN" sz="200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create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HTableDescriptor</a:t>
            </a:r>
            <a:r>
              <a:rPr lang="en-US" altLang="zh-CN" sz="2000" dirty="0"/>
              <a:t>[] </a:t>
            </a:r>
            <a:r>
              <a:rPr lang="en-US" altLang="zh-CN" sz="2000" dirty="0" err="1"/>
              <a:t>tableDescriptor</a:t>
            </a:r>
            <a:r>
              <a:rPr lang="en-US" altLang="zh-CN" sz="2000" dirty="0"/>
              <a:t> =</a:t>
            </a:r>
            <a:r>
              <a:rPr lang="en-US" altLang="zh-CN" sz="2000" dirty="0" err="1"/>
              <a:t>admin.listTables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 </a:t>
            </a:r>
            <a:r>
              <a:rPr lang="en-US" altLang="zh-CN" sz="2000" dirty="0" err="1"/>
              <a:t>tableDescriptor.length;i</a:t>
            </a:r>
            <a:r>
              <a:rPr lang="en-US" altLang="zh-CN" sz="2000" dirty="0"/>
              <a:t>++ </a:t>
            </a:r>
            <a:r>
              <a:rPr lang="en-US" altLang="zh-CN" sz="2000" dirty="0" smtClean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tableDescriptor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getNameAsString</a:t>
            </a:r>
            <a:r>
              <a:rPr lang="en-US" altLang="zh-CN" sz="2000" dirty="0"/>
              <a:t>());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Boolean bool = </a:t>
            </a:r>
            <a:r>
              <a:rPr lang="en-US" altLang="zh-CN" sz="2000" dirty="0" err="1"/>
              <a:t>admin.isTableDisabled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emp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(bool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if(!bool</a:t>
            </a:r>
            <a:r>
              <a:rPr lang="en-US" altLang="zh-CN" sz="2000" dirty="0" smtClean="0"/>
              <a:t>){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admin.disableTable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emp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("Table disabled");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disable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Boolean bool = </a:t>
            </a:r>
            <a:r>
              <a:rPr lang="en-US" altLang="zh-CN" sz="2000" dirty="0" err="1"/>
              <a:t>admin.isTableEnabled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emp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(bool);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if(!bool</a:t>
            </a:r>
            <a:r>
              <a:rPr lang="en-US" altLang="zh-CN" sz="2000" dirty="0" smtClean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admin.enableTable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emp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("Table Enabled");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enable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2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HColumnDescriptor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columnDescriptor</a:t>
            </a:r>
            <a:r>
              <a:rPr lang="en-US" altLang="zh-CN" sz="2000" dirty="0"/>
              <a:t> =</a:t>
            </a:r>
            <a:r>
              <a:rPr lang="en-US" altLang="zh-CN" sz="2000" dirty="0" smtClean="0"/>
              <a:t>new</a:t>
            </a:r>
          </a:p>
          <a:p>
            <a:pPr marL="0" indent="0">
              <a:buNone/>
            </a:pPr>
            <a:r>
              <a:rPr lang="en-US" altLang="zh-CN" sz="2000" dirty="0" err="1"/>
              <a:t>HColumnDescriptor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contactDetails</a:t>
            </a:r>
            <a:r>
              <a:rPr lang="en-US" altLang="zh-CN" sz="2000" dirty="0"/>
              <a:t>");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admin.addColumn</a:t>
            </a:r>
            <a:r>
              <a:rPr lang="en-US" altLang="zh-CN" sz="2000" dirty="0"/>
              <a:t>("employee", </a:t>
            </a:r>
            <a:r>
              <a:rPr lang="en-US" altLang="zh-CN" sz="2000" dirty="0" err="1"/>
              <a:t>columnDescriptor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coloumn</a:t>
            </a:r>
            <a:r>
              <a:rPr lang="en-US" altLang="zh-CN" sz="2000" dirty="0"/>
              <a:t> added");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add a column family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1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Configuration 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HBaseConfiguration.create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/>
              <a:t>HBaseAdmin</a:t>
            </a:r>
            <a:r>
              <a:rPr lang="en-US" altLang="zh-CN" sz="2000" dirty="0"/>
              <a:t> admin = new </a:t>
            </a:r>
            <a:r>
              <a:rPr lang="en-US" altLang="zh-CN" sz="2000" dirty="0" err="1"/>
              <a:t>HBaseAdmin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conf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admin.deleteColumn</a:t>
            </a:r>
            <a:r>
              <a:rPr lang="en-US" altLang="zh-CN" sz="2000" dirty="0"/>
              <a:t>("employee","</a:t>
            </a:r>
            <a:r>
              <a:rPr lang="en-US" altLang="zh-CN" sz="2000" dirty="0" err="1"/>
              <a:t>contactDetails</a:t>
            </a:r>
            <a:r>
              <a:rPr lang="en-US" altLang="zh-CN" sz="2000" dirty="0"/>
              <a:t>");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coloumn</a:t>
            </a:r>
            <a:r>
              <a:rPr lang="en-US" altLang="zh-CN" sz="2000" dirty="0"/>
              <a:t> deleted");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delete a column family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Hbase ReginServer(n)</a:t>
            </a:r>
          </a:p>
          <a:p>
            <a:pPr lvl="1"/>
            <a:r>
              <a:rPr lang="zh-CN" altLang="en-US" smtClean="0"/>
              <a:t>管理</a:t>
            </a:r>
            <a:r>
              <a:rPr lang="en-US" altLang="zh-CN" smtClean="0"/>
              <a:t>region split</a:t>
            </a:r>
          </a:p>
          <a:p>
            <a:pPr lvl="1"/>
            <a:r>
              <a:rPr lang="zh-CN" altLang="en-US" smtClean="0"/>
              <a:t>通知</a:t>
            </a:r>
            <a:r>
              <a:rPr lang="en-US" altLang="zh-CN" smtClean="0"/>
              <a:t>master</a:t>
            </a:r>
            <a:r>
              <a:rPr lang="zh-CN" altLang="en-US" smtClean="0"/>
              <a:t>新的子</a:t>
            </a:r>
            <a:r>
              <a:rPr lang="en-US" altLang="zh-CN" smtClean="0"/>
              <a:t>region</a:t>
            </a:r>
          </a:p>
          <a:p>
            <a:pPr lvl="1"/>
            <a:r>
              <a:rPr lang="zh-CN" altLang="en-US" smtClean="0"/>
              <a:t>管理</a:t>
            </a:r>
            <a:r>
              <a:rPr lang="en-US" altLang="zh-CN" smtClean="0"/>
              <a:t>offline</a:t>
            </a:r>
            <a:r>
              <a:rPr lang="zh-CN" altLang="en-US" smtClean="0"/>
              <a:t>的父代</a:t>
            </a:r>
            <a:r>
              <a:rPr lang="en-US" altLang="zh-CN" smtClean="0"/>
              <a:t>region</a:t>
            </a:r>
            <a:r>
              <a:rPr lang="zh-CN" altLang="en-US" smtClean="0"/>
              <a:t>以及对其的替换。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构成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bool = </a:t>
            </a:r>
            <a:r>
              <a:rPr lang="en-US" altLang="zh-CN" sz="2000" dirty="0" err="1"/>
              <a:t>admin.tableExists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emp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 bool);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exists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1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smtClean="0"/>
              <a:t>admin.disableTable(...);</a:t>
            </a:r>
          </a:p>
          <a:p>
            <a:pPr marL="0" indent="0">
              <a:buNone/>
            </a:pPr>
            <a:r>
              <a:rPr lang="en-US" altLang="zh-CN" sz="2000" smtClean="0"/>
              <a:t>admin.deleteTable(...);</a:t>
            </a:r>
          </a:p>
          <a:p>
            <a:pPr marL="0" indent="0">
              <a:buNone/>
            </a:pPr>
            <a:r>
              <a:rPr lang="en-US" altLang="zh-CN" sz="2000" smtClean="0"/>
              <a:t>table.close();</a:t>
            </a:r>
          </a:p>
          <a:p>
            <a:pPr marL="0" indent="0">
              <a:buNone/>
            </a:pPr>
            <a:r>
              <a:rPr lang="en-US" altLang="zh-CN" sz="2000" smtClean="0"/>
              <a:t>admin.close();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drop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0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admin.shutdown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exit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6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smtClean="0">
                <a:solidFill>
                  <a:schemeClr val="accent6"/>
                </a:solidFill>
              </a:rPr>
              <a:t>HTable</a:t>
            </a:r>
            <a:r>
              <a:rPr lang="en-US" altLang="zh-CN" sz="2000" smtClean="0"/>
              <a:t> </a:t>
            </a:r>
            <a:r>
              <a:rPr lang="en-US" altLang="zh-CN" sz="2000"/>
              <a:t>table = </a:t>
            </a:r>
            <a:r>
              <a:rPr lang="en-US" altLang="zh-CN" sz="2000" smtClean="0"/>
              <a:t>... ;		</a:t>
            </a:r>
            <a:endParaRPr lang="en-US" altLang="zh-CN" sz="20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6"/>
                </a:solidFill>
              </a:rPr>
              <a:t>Put </a:t>
            </a:r>
            <a:r>
              <a:rPr lang="en-US" altLang="zh-CN" sz="2000"/>
              <a:t>put = new </a:t>
            </a:r>
            <a:r>
              <a:rPr lang="en-US" altLang="zh-CN" sz="2000" smtClean="0"/>
              <a:t>Put( row );		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指定</a:t>
            </a:r>
            <a:r>
              <a:rPr lang="en-US" altLang="zh-CN" sz="2000" smtClean="0">
                <a:solidFill>
                  <a:srgbClr val="00B050"/>
                </a:solidFill>
              </a:rPr>
              <a:t>rowkey</a:t>
            </a:r>
          </a:p>
          <a:p>
            <a:pPr marL="0" indent="0">
              <a:buNone/>
            </a:pPr>
            <a:r>
              <a:rPr lang="en-US" altLang="zh-CN" sz="2000" smtClean="0"/>
              <a:t>put.add(family,column,value);		</a:t>
            </a:r>
            <a:r>
              <a:rPr lang="en-US" altLang="zh-CN" sz="2000">
                <a:solidFill>
                  <a:srgbClr val="00B050"/>
                </a:solidFill>
              </a:rPr>
              <a:t>//</a:t>
            </a:r>
            <a:r>
              <a:rPr lang="zh-CN" altLang="en-US" sz="2000">
                <a:solidFill>
                  <a:srgbClr val="00B050"/>
                </a:solidFill>
              </a:rPr>
              <a:t>列族，列，</a:t>
            </a:r>
            <a:r>
              <a:rPr lang="en-US" altLang="zh-CN" sz="2000">
                <a:solidFill>
                  <a:srgbClr val="00B05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altLang="zh-CN" sz="2000" smtClean="0"/>
              <a:t>put.add(family,column,version,value);	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显式指定版本号</a:t>
            </a:r>
            <a:r>
              <a:rPr lang="en-US" altLang="zh-CN" sz="2000" smtClean="0"/>
              <a:t> table.put(put);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5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smtClean="0">
                <a:solidFill>
                  <a:schemeClr val="accent6"/>
                </a:solidFill>
              </a:rPr>
              <a:t>HTable</a:t>
            </a:r>
            <a:r>
              <a:rPr lang="en-US" altLang="zh-CN" sz="2000" smtClean="0"/>
              <a:t> </a:t>
            </a:r>
            <a:r>
              <a:rPr lang="en-US" altLang="zh-CN" sz="2000"/>
              <a:t>table = new HTable(config, tableName</a:t>
            </a:r>
            <a:r>
              <a:rPr lang="en-US" altLang="zh-CN" sz="2000" smtClean="0"/>
              <a:t>);</a:t>
            </a:r>
          </a:p>
          <a:p>
            <a:pPr marL="0" indent="0"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//... where rowkey=xxx and label=x:xxx</a:t>
            </a:r>
          </a:p>
          <a:p>
            <a:pPr marL="0" indent="0"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必须指定</a:t>
            </a:r>
            <a:r>
              <a:rPr lang="en-US" altLang="zh-CN" sz="2000" smtClean="0">
                <a:solidFill>
                  <a:srgbClr val="00B050"/>
                </a:solidFill>
              </a:rPr>
              <a:t>rowkey ==&gt; getById</a:t>
            </a:r>
            <a:endParaRPr lang="en-US" altLang="zh-CN" sz="20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smtClean="0">
                <a:solidFill>
                  <a:schemeClr val="accent6"/>
                </a:solidFill>
              </a:rPr>
              <a:t>Get </a:t>
            </a:r>
            <a:r>
              <a:rPr lang="en-US" altLang="zh-CN" sz="2000"/>
              <a:t>get = new Get(Bytes.toBytes("row1</a:t>
            </a:r>
            <a:r>
              <a:rPr lang="en-US" altLang="zh-CN" sz="2000" smtClean="0"/>
              <a:t>")); 	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指定</a:t>
            </a:r>
            <a:r>
              <a:rPr lang="en-US" altLang="zh-CN" sz="2000" smtClean="0">
                <a:solidFill>
                  <a:srgbClr val="00B050"/>
                </a:solidFill>
              </a:rPr>
              <a:t>rowkey</a:t>
            </a:r>
          </a:p>
          <a:p>
            <a:pPr marL="0" indent="0">
              <a:buNone/>
            </a:pPr>
            <a:r>
              <a:rPr lang="en-US" altLang="zh-CN" sz="2000" smtClean="0"/>
              <a:t>get.addColumn();</a:t>
            </a:r>
          </a:p>
          <a:p>
            <a:pPr marL="0" indent="0">
              <a:buNone/>
            </a:pPr>
            <a:r>
              <a:rPr lang="en-US" altLang="zh-CN" sz="2000" smtClean="0"/>
              <a:t>get.addFamily();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Result </a:t>
            </a:r>
            <a:r>
              <a:rPr lang="en-US" altLang="zh-CN" sz="2000" smtClean="0"/>
              <a:t>r = </a:t>
            </a:r>
            <a:r>
              <a:rPr lang="en-US" altLang="zh-CN" sz="2000">
                <a:solidFill>
                  <a:schemeClr val="accent6"/>
                </a:solidFill>
              </a:rPr>
              <a:t>table.get(get</a:t>
            </a:r>
            <a:r>
              <a:rPr lang="en-US" altLang="zh-CN" sz="2000" smtClean="0"/>
              <a:t>);</a:t>
            </a:r>
          </a:p>
          <a:p>
            <a:pPr marL="0" indent="0">
              <a:buNone/>
            </a:pPr>
            <a:r>
              <a:rPr lang="en-US" altLang="zh-CN" sz="2000" smtClean="0"/>
              <a:t>r.getValue();					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当前版本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List&lt;KeyValue&gt; r.getColumn();			//</a:t>
            </a:r>
            <a:r>
              <a:rPr lang="zh-CN" altLang="en-US" sz="2000" smtClean="0">
                <a:solidFill>
                  <a:srgbClr val="00B050"/>
                </a:solidFill>
              </a:rPr>
              <a:t>所有版本</a:t>
            </a:r>
            <a:endParaRPr lang="en-US" altLang="zh-CN" sz="20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1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smtClean="0"/>
              <a:t>Delete del = new Delete();</a:t>
            </a:r>
            <a:r>
              <a:rPr lang="en-US" altLang="zh-CN" sz="2000" smtClean="0">
                <a:solidFill>
                  <a:schemeClr val="accent6"/>
                </a:solidFill>
              </a:rPr>
              <a:t>	//rowkey</a:t>
            </a:r>
          </a:p>
          <a:p>
            <a:pPr marL="0" indent="0">
              <a:buNone/>
            </a:pPr>
            <a:r>
              <a:rPr lang="en-US" altLang="zh-CN" sz="2000" smtClean="0"/>
              <a:t>del.addColumn()</a:t>
            </a:r>
          </a:p>
          <a:p>
            <a:pPr marL="0" indent="0">
              <a:buNone/>
            </a:pPr>
            <a:r>
              <a:rPr lang="en-US" altLang="zh-CN" sz="2000" smtClean="0"/>
              <a:t>del.addFamily()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htable.delete(del);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delete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solidFill>
                  <a:schemeClr val="accent6"/>
                </a:solidFill>
              </a:rPr>
              <a:t>Scan</a:t>
            </a:r>
            <a:r>
              <a:rPr lang="en-US" altLang="zh-CN" sz="2000"/>
              <a:t> scan = new Scan</a:t>
            </a:r>
            <a:r>
              <a:rPr lang="en-US" altLang="zh-CN" sz="2000" smtClean="0"/>
              <a:t>();	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创建扫描对象，定制扫描条件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smtClean="0"/>
              <a:t>scan.addColumn()</a:t>
            </a:r>
          </a:p>
          <a:p>
            <a:pPr marL="0" indent="0">
              <a:buNone/>
            </a:pPr>
            <a:r>
              <a:rPr lang="en-US" altLang="zh-CN" sz="2000" smtClean="0"/>
              <a:t>scan.setStartRow()		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>
                <a:solidFill>
                  <a:srgbClr val="00B050"/>
                </a:solidFill>
              </a:rPr>
              <a:t>起始</a:t>
            </a:r>
            <a:r>
              <a:rPr lang="en-US" altLang="zh-CN" sz="2000" smtClean="0">
                <a:solidFill>
                  <a:srgbClr val="00B050"/>
                </a:solidFill>
              </a:rPr>
              <a:t>key</a:t>
            </a:r>
          </a:p>
          <a:p>
            <a:pPr marL="0" indent="0">
              <a:buNone/>
            </a:pPr>
            <a:r>
              <a:rPr lang="en-US" altLang="zh-CN" sz="2000" smtClean="0"/>
              <a:t>scvan.setStopRow()		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结束</a:t>
            </a:r>
            <a:r>
              <a:rPr lang="en-US" altLang="zh-CN" sz="2000" smtClean="0">
                <a:solidFill>
                  <a:srgbClr val="00B050"/>
                </a:solidFill>
              </a:rPr>
              <a:t>key</a:t>
            </a:r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每次批量提取</a:t>
            </a:r>
            <a:r>
              <a:rPr lang="en-US" altLang="zh-CN" sz="2000" smtClean="0">
                <a:solidFill>
                  <a:srgbClr val="00B050"/>
                </a:solidFill>
              </a:rPr>
              <a:t>100</a:t>
            </a:r>
            <a:r>
              <a:rPr lang="zh-CN" altLang="en-US" sz="2000" smtClean="0">
                <a:solidFill>
                  <a:srgbClr val="00B050"/>
                </a:solidFill>
              </a:rPr>
              <a:t>条记录</a:t>
            </a:r>
            <a:r>
              <a:rPr lang="en-US" altLang="zh-CN" sz="2000" smtClean="0">
                <a:solidFill>
                  <a:srgbClr val="00B050"/>
                </a:solidFill>
              </a:rPr>
              <a:t>,</a:t>
            </a:r>
            <a:r>
              <a:rPr lang="zh-CN" altLang="en-US" sz="2000" smtClean="0">
                <a:solidFill>
                  <a:srgbClr val="00B050"/>
                </a:solidFill>
              </a:rPr>
              <a:t>耗尽时再次提取</a:t>
            </a:r>
            <a:r>
              <a:rPr lang="en-US" altLang="zh-CN" sz="2000" smtClean="0">
                <a:solidFill>
                  <a:srgbClr val="00B050"/>
                </a:solidFill>
              </a:rPr>
              <a:t>100</a:t>
            </a:r>
            <a:endParaRPr lang="en-US" altLang="zh-CN" sz="20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ResultScanner scanner = </a:t>
            </a:r>
            <a:r>
              <a:rPr lang="en-US" altLang="zh-CN" sz="2000">
                <a:solidFill>
                  <a:schemeClr val="accent6"/>
                </a:solidFill>
              </a:rPr>
              <a:t>table.getScanner(scan</a:t>
            </a:r>
            <a:r>
              <a:rPr lang="en-US" altLang="zh-CN" sz="2000" smtClean="0"/>
              <a:t>);</a:t>
            </a:r>
            <a:r>
              <a:rPr lang="en-US" altLang="zh-CN" sz="2000" smtClean="0">
                <a:solidFill>
                  <a:srgbClr val="00B050"/>
                </a:solidFill>
              </a:rPr>
              <a:t>//cursor|iterator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for(Result r : scanner){...}</a:t>
            </a:r>
          </a:p>
          <a:p>
            <a:pPr marL="0" indent="0">
              <a:buNone/>
            </a:pPr>
            <a:r>
              <a:rPr lang="en-US" altLang="zh-CN" sz="2000" smtClean="0"/>
              <a:t>scanner.close();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Scan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HBase</a:t>
            </a:r>
            <a:r>
              <a:rPr lang="zh-CN" altLang="en-US" sz="2800" smtClean="0"/>
              <a:t>不支持连接操作</a:t>
            </a:r>
            <a:endParaRPr lang="en-US" altLang="zh-CN" sz="2800" smtClean="0"/>
          </a:p>
          <a:p>
            <a:r>
              <a:rPr lang="zh-CN" altLang="en-US" sz="2800" smtClean="0"/>
              <a:t>可以在应用层实现 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组合</a:t>
            </a:r>
            <a:r>
              <a:rPr lang="en-US" altLang="zh-CN" sz="2400" smtClean="0"/>
              <a:t>scan() + get()</a:t>
            </a:r>
            <a:r>
              <a:rPr lang="zh-CN" altLang="en-US" sz="2400" smtClean="0"/>
              <a:t>间接实现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0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smtClean="0"/>
              <a:t>Configuration conf = ...;</a:t>
            </a:r>
          </a:p>
          <a:p>
            <a:pPr marL="0" indent="0">
              <a:buNone/>
            </a:pPr>
            <a:r>
              <a:rPr lang="en-US" altLang="zh-CN" sz="2000" smtClean="0"/>
              <a:t>HBaseAdmin admin = ...;</a:t>
            </a:r>
          </a:p>
          <a:p>
            <a:pPr marL="0" indent="0"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</a:p>
          <a:p>
            <a:pPr marL="0" indent="0">
              <a:buNone/>
            </a:pPr>
            <a:r>
              <a:rPr lang="en-US" altLang="zh-CN" sz="2000" smtClean="0"/>
              <a:t>admin.disableTable(t);</a:t>
            </a:r>
          </a:p>
          <a:p>
            <a:pPr marL="0" indent="0"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</a:p>
          <a:p>
            <a:pPr marL="0" indent="0">
              <a:buNone/>
            </a:pPr>
            <a:r>
              <a:rPr lang="en-US" altLang="zh-CN" sz="2000" smtClean="0"/>
              <a:t>HColumnDesc hcd = ...</a:t>
            </a:r>
          </a:p>
          <a:p>
            <a:pPr marL="0" indent="0">
              <a:buNone/>
            </a:pPr>
            <a:r>
              <a:rPr lang="en-US" altLang="zh-CN" sz="2000" smtClean="0"/>
              <a:t>admin.addColumn(table,coldesc);</a:t>
            </a:r>
          </a:p>
          <a:p>
            <a:pPr marL="0" indent="0">
              <a:buNone/>
            </a:pPr>
            <a:r>
              <a:rPr lang="en-US" altLang="zh-CN" sz="2000" smtClean="0"/>
              <a:t>admin.modifyColumn(table,colDesc);</a:t>
            </a:r>
          </a:p>
          <a:p>
            <a:pPr marL="0" indent="0">
              <a:buNone/>
            </a:pP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endParaRPr lang="en-US" altLang="zh-CN" sz="20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smtClean="0"/>
              <a:t>admin.enableTable(t);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alter 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5" name="Picture 4" descr="Wal-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1" y="1958514"/>
            <a:ext cx="7675165" cy="44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依赖于</a:t>
            </a:r>
            <a:r>
              <a:rPr lang="en-US" altLang="zh-CN" dirty="0" err="1" smtClean="0"/>
              <a:t>zk</a:t>
            </a:r>
            <a:endParaRPr lang="en-US" altLang="zh-CN" dirty="0" smtClean="0"/>
          </a:p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ZK</a:t>
            </a:r>
          </a:p>
          <a:p>
            <a:pPr lvl="1"/>
            <a:r>
              <a:rPr lang="en-US" altLang="zh-CN" dirty="0" smtClean="0"/>
              <a:t>start/stop</a:t>
            </a:r>
          </a:p>
          <a:p>
            <a:r>
              <a:rPr lang="en-US" altLang="zh-CN" dirty="0" err="1" smtClean="0"/>
              <a:t>HMaster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HRS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中进行注册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构成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99" y="1943433"/>
            <a:ext cx="4248471" cy="429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4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运行</a:t>
            </a:r>
            <a:r>
              <a:rPr lang="en-US" altLang="zh-CN" sz="2800" smtClean="0"/>
              <a:t>hbase</a:t>
            </a:r>
            <a:r>
              <a:rPr lang="zh-CN" altLang="en-US" sz="2800" smtClean="0"/>
              <a:t>程序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400" smtClean="0"/>
              <a:t>     $&gt;export HBASE_CLASSPATH=xxx.jar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   $&gt;hbase xx.xx.xx.MainClassName</a:t>
            </a:r>
          </a:p>
          <a:p>
            <a:pPr marL="457200" lvl="1" indent="0">
              <a:buNone/>
            </a:pPr>
            <a:r>
              <a:rPr lang="en-US" altLang="zh-CN" sz="1600" smtClean="0">
                <a:solidFill>
                  <a:srgbClr val="00B050"/>
                </a:solidFill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</a:rPr>
              <a:t>格式如下</a:t>
            </a:r>
            <a:r>
              <a:rPr lang="en-US" altLang="zh-CN" sz="1600" smtClean="0">
                <a:solidFill>
                  <a:srgbClr val="00B050"/>
                </a:solidFill>
              </a:rPr>
              <a:t>:rowname/col name/celltimestamp/celltype/cell length/internal Hb field</a:t>
            </a:r>
          </a:p>
          <a:p>
            <a:pPr marL="457200" lvl="1" indent="0">
              <a:buNone/>
            </a:pPr>
            <a:r>
              <a:rPr lang="en-US" altLang="zh-CN" sz="1600" smtClean="0"/>
              <a:t>Get: keyvalues={row1/data:1/1414932826551/Put/vlen=6/mvcc=0}</a:t>
            </a:r>
          </a:p>
          <a:p>
            <a:pPr marL="457200" lvl="1" indent="0">
              <a:buNone/>
            </a:pPr>
            <a:r>
              <a:rPr lang="en-US" altLang="zh-CN" sz="1600" smtClean="0"/>
              <a:t>Scan</a:t>
            </a:r>
            <a:r>
              <a:rPr lang="en-US" altLang="zh-CN" sz="1600"/>
              <a:t>: keyvalues={row1/data:1/1414932826551/Put/vlen=6/mvcc=0}</a:t>
            </a:r>
          </a:p>
          <a:p>
            <a:pPr marL="457200" lvl="1" indent="0">
              <a:buNone/>
            </a:pPr>
            <a:r>
              <a:rPr lang="en-US" altLang="zh-CN" sz="1600"/>
              <a:t>Scan: keyvalues={row2/data:2/1414932826564/Put/vlen=6/mvcc=0}</a:t>
            </a:r>
          </a:p>
          <a:p>
            <a:pPr marL="457200" lvl="1" indent="0">
              <a:buNone/>
            </a:pPr>
            <a:r>
              <a:rPr lang="en-US" altLang="zh-CN" sz="1600"/>
              <a:t>Scan: keyvalues={row3/data:3/1414932826566/Put/vlen=6/mvcc=0}</a:t>
            </a:r>
          </a:p>
          <a:p>
            <a:pPr marL="0" indent="0">
              <a:buNone/>
            </a:pPr>
            <a:r>
              <a:rPr lang="en-US" altLang="zh-CN" sz="2000" smtClean="0"/>
              <a:t>      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smtClean="0"/>
              <a:t>java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/>
              <a:t>Scan scan = new Scan();</a:t>
            </a:r>
          </a:p>
          <a:p>
            <a:pPr marL="0" indent="0">
              <a:buNone/>
            </a:pPr>
            <a:r>
              <a:rPr lang="en-US" altLang="zh-CN" sz="2000"/>
              <a:t>scan.setFilter(new FirstKeyOnlyFilter</a:t>
            </a:r>
            <a:r>
              <a:rPr lang="en-US" altLang="zh-CN" sz="2000" smtClean="0"/>
              <a:t>());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Configuration conf = this.getConf();</a:t>
            </a:r>
          </a:p>
          <a:p>
            <a:pPr marL="0" indent="0">
              <a:buNone/>
            </a:pPr>
            <a:r>
              <a:rPr lang="en-US" altLang="zh-CN" sz="2000"/>
              <a:t>Job job = Job.getInstance(conf, "myname</a:t>
            </a:r>
            <a:r>
              <a:rPr lang="en-US" altLang="zh-CN" sz="2000" smtClean="0"/>
              <a:t>");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job.setJarByClass(getClass</a:t>
            </a:r>
            <a:r>
              <a:rPr lang="en-US" altLang="zh-CN" sz="2000" smtClean="0"/>
              <a:t>());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en-US" altLang="zh-CN" dirty="0" err="1" smtClean="0"/>
              <a:t>RowCount</a:t>
            </a:r>
            <a:r>
              <a:rPr lang="en-US" altLang="zh-CN" dirty="0" smtClean="0"/>
              <a:t> 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5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TableMapReduceUtil.initTableMapperJob</a:t>
            </a:r>
            <a:r>
              <a:rPr lang="en-US" altLang="zh-CN" sz="2000" dirty="0"/>
              <a:t>("test", scan,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RowCounterMapper.class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ImmutableBytesWritable.class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Result.class</a:t>
            </a:r>
            <a:r>
              <a:rPr lang="en-US" altLang="zh-CN" sz="2000" dirty="0"/>
              <a:t>, job);</a:t>
            </a:r>
          </a:p>
          <a:p>
            <a:pPr marL="0" indent="0">
              <a:buNone/>
            </a:pPr>
            <a:r>
              <a:rPr lang="en-US" altLang="zh-CN" sz="2000" dirty="0" err="1"/>
              <a:t>job.setInputFormatClass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TableInputFormat.class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 err="1"/>
              <a:t>job.setMapOutputValueClass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Result.class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 err="1"/>
              <a:t>job.setMapOutputKeyClass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ImmutableBytesWritable.class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 err="1"/>
              <a:t>job.setMapperClass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RowCounterMapper.class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 </a:t>
            </a:r>
            <a:r>
              <a:rPr lang="en-US" altLang="zh-CN" dirty="0" err="1"/>
              <a:t>RowCount</a:t>
            </a:r>
            <a:r>
              <a:rPr lang="en-US" altLang="zh-CN" dirty="0"/>
              <a:t> 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smtClean="0"/>
              <a:t>conf.set(TableInputFormat.INPUT_TABLE</a:t>
            </a:r>
            <a:r>
              <a:rPr lang="en-US" altLang="zh-CN" sz="2000"/>
              <a:t>, "test");</a:t>
            </a:r>
          </a:p>
          <a:p>
            <a:pPr marL="0" indent="0">
              <a:buNone/>
            </a:pPr>
            <a:r>
              <a:rPr lang="en-US" altLang="zh-CN" sz="2000"/>
              <a:t>conf.set(TableInputFormat.SCAN, Base64.encodeBytes(ProtobufUtil.toScan(scan).toByteArray()));</a:t>
            </a:r>
          </a:p>
          <a:p>
            <a:pPr marL="0" indent="0">
              <a:buNone/>
            </a:pPr>
            <a:r>
              <a:rPr lang="en-US" altLang="zh-CN" sz="2000"/>
              <a:t>conf.setStrings("io.serializations", conf.get("io.serializations"),</a:t>
            </a:r>
          </a:p>
          <a:p>
            <a:pPr marL="0" indent="0">
              <a:buNone/>
            </a:pPr>
            <a:r>
              <a:rPr lang="en-US" altLang="zh-CN" sz="2000"/>
              <a:t>	MutationSerialization.class.getName(),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ResultSerialization.class.getName(),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KeyValueSerialization.class.getName());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TableMapReduceUtil.addDependencyJars(job</a:t>
            </a:r>
            <a:r>
              <a:rPr lang="en-US" altLang="zh-CN" sz="2000" smtClean="0"/>
              <a:t>);</a:t>
            </a:r>
          </a:p>
          <a:p>
            <a:pPr marL="0" indent="0">
              <a:buNone/>
            </a:pPr>
            <a:r>
              <a:rPr lang="en-US" altLang="zh-CN" sz="2000" smtClean="0"/>
              <a:t>TableMapReduceUtil.initCredentials(job);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job.setNumReduceTasks(0</a:t>
            </a:r>
            <a:r>
              <a:rPr lang="en-US" altLang="zh-CN" sz="2000"/>
              <a:t>);</a:t>
            </a:r>
          </a:p>
          <a:p>
            <a:pPr marL="0" indent="0">
              <a:buNone/>
            </a:pPr>
            <a:r>
              <a:rPr lang="en-US" altLang="zh-CN" sz="2000" smtClean="0"/>
              <a:t>job.setOutputFormatClass(NullOutputFormat.class</a:t>
            </a:r>
            <a:r>
              <a:rPr lang="en-US" altLang="zh-CN" sz="2000"/>
              <a:t>);</a:t>
            </a:r>
          </a:p>
          <a:p>
            <a:pPr marL="0" indent="0">
              <a:buNone/>
            </a:pPr>
            <a:r>
              <a:rPr lang="en-US" altLang="zh-CN" sz="2000"/>
              <a:t>return job.waitForCompletion(true) ? 0 : 1;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 </a:t>
            </a:r>
            <a:r>
              <a:rPr lang="en-US" altLang="zh-CN" dirty="0" err="1"/>
              <a:t>RowCount</a:t>
            </a:r>
            <a:r>
              <a:rPr lang="en-US" altLang="zh-CN" dirty="0"/>
              <a:t> 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8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Mapper</a:t>
            </a:r>
          </a:p>
          <a:p>
            <a:pPr marL="0" indent="0">
              <a:buNone/>
            </a:pPr>
            <a:r>
              <a:rPr lang="en-US" altLang="zh-CN" sz="2800"/>
              <a:t>   </a:t>
            </a:r>
            <a:r>
              <a:rPr lang="en-US" altLang="zh-CN" sz="1800" smtClean="0"/>
              <a:t>class RowCounterMapper  extends </a:t>
            </a:r>
            <a:r>
              <a:rPr lang="en-US" altLang="zh-CN" sz="2000" smtClean="0"/>
              <a:t>				 		</a:t>
            </a:r>
            <a:r>
              <a:rPr lang="en-US" altLang="zh-CN" sz="1800" smtClean="0"/>
              <a:t>TableMapper&lt;ImmutableBytesWritable</a:t>
            </a:r>
            <a:r>
              <a:rPr lang="en-US" altLang="zh-CN" sz="1800"/>
              <a:t>, </a:t>
            </a:r>
            <a:r>
              <a:rPr lang="en-US" altLang="zh-CN" sz="1800" smtClean="0"/>
              <a:t>Result&gt; 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 public static enum Counters { ROWS }</a:t>
            </a:r>
          </a:p>
          <a:p>
            <a:pPr marL="0" indent="0">
              <a:buNone/>
            </a:pPr>
            <a:r>
              <a:rPr lang="en-US" altLang="zh-CN" sz="1800" smtClean="0"/>
              <a:t>         public </a:t>
            </a:r>
            <a:r>
              <a:rPr lang="en-US" altLang="zh-CN" sz="1800"/>
              <a:t>void map(ImmutableBytesWritable row, Result value, Context </a:t>
            </a:r>
            <a:r>
              <a:rPr lang="en-US" altLang="zh-CN" sz="1800" smtClean="0"/>
              <a:t> </a:t>
            </a:r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                                 context</a:t>
            </a:r>
            <a:r>
              <a:rPr lang="en-US" altLang="zh-CN" sz="1800"/>
              <a:t>) {</a:t>
            </a:r>
          </a:p>
          <a:p>
            <a:pPr marL="0" indent="0">
              <a:buNone/>
            </a:pPr>
            <a:r>
              <a:rPr lang="en-US" altLang="zh-CN" sz="1800" smtClean="0"/>
              <a:t>                   </a:t>
            </a:r>
            <a:r>
              <a:rPr lang="en-US" altLang="zh-CN" sz="1800" smtClean="0">
                <a:solidFill>
                  <a:srgbClr val="FF0000"/>
                </a:solidFill>
              </a:rPr>
              <a:t>context.getCounter(Counters.ROWS</a:t>
            </a:r>
            <a:r>
              <a:rPr lang="en-US" altLang="zh-CN" sz="1800">
                <a:solidFill>
                  <a:srgbClr val="FF0000"/>
                </a:solidFill>
              </a:rPr>
              <a:t>).increment(1);</a:t>
            </a:r>
          </a:p>
          <a:p>
            <a:pPr marL="0" indent="0">
              <a:buNone/>
            </a:pPr>
            <a:r>
              <a:rPr lang="en-US" altLang="zh-CN" sz="1800" smtClean="0"/>
              <a:t>          }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    }</a:t>
            </a:r>
            <a:endParaRPr lang="en-US" altLang="zh-CN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 </a:t>
            </a:r>
            <a:r>
              <a:rPr lang="en-US" altLang="zh-CN" dirty="0" err="1"/>
              <a:t>RowCount</a:t>
            </a:r>
            <a:r>
              <a:rPr lang="en-US" altLang="zh-CN" dirty="0"/>
              <a:t> 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0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Mapper</a:t>
            </a:r>
          </a:p>
          <a:p>
            <a:pPr marL="0" indent="0">
              <a:buNone/>
            </a:pPr>
            <a:r>
              <a:rPr lang="en-US" altLang="zh-CN" sz="1800" smtClean="0"/>
              <a:t>class </a:t>
            </a:r>
            <a:r>
              <a:rPr lang="en-US" altLang="zh-CN" sz="1800"/>
              <a:t>HBaseTemperatureMapper&lt;K&gt; 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extends </a:t>
            </a:r>
            <a:r>
              <a:rPr lang="en-US" altLang="zh-CN" sz="1800"/>
              <a:t>Mapper&lt;LongWritable, Text, K, Put&gt; {</a:t>
            </a:r>
          </a:p>
          <a:p>
            <a:pPr marL="457200" lvl="1" indent="0">
              <a:buNone/>
            </a:pPr>
            <a:r>
              <a:rPr lang="en-US" altLang="zh-CN" sz="1800" smtClean="0"/>
              <a:t>public </a:t>
            </a:r>
            <a:r>
              <a:rPr lang="en-US" altLang="zh-CN" sz="1800"/>
              <a:t>void map(LongWritable key, Text value, Context context</a:t>
            </a:r>
            <a:r>
              <a:rPr lang="en-US" altLang="zh-CN" sz="1800" smtClean="0"/>
              <a:t>)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	 throws IOException</a:t>
            </a:r>
            <a:r>
              <a:rPr lang="en-US" altLang="zh-CN" sz="1800"/>
              <a:t>, InterruptedException </a:t>
            </a:r>
            <a:r>
              <a:rPr lang="en-US" altLang="zh-CN" sz="1800" smtClean="0"/>
              <a:t>{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byte[] rowkey = .. ;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Put put = new Put(rowkey);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put.addColumn(...);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b="1" smtClean="0">
                <a:solidFill>
                  <a:srgbClr val="FF0000"/>
                </a:solidFill>
              </a:rPr>
              <a:t>context.write(null,put);</a:t>
            </a:r>
          </a:p>
          <a:p>
            <a:pPr marL="457200" lvl="1" indent="0">
              <a:buNone/>
            </a:pPr>
            <a:r>
              <a:rPr lang="en-US" altLang="zh-CN" sz="1800" smtClean="0"/>
              <a:t>}</a:t>
            </a:r>
          </a:p>
          <a:p>
            <a:pPr marL="0" indent="0">
              <a:buNone/>
            </a:pPr>
            <a:r>
              <a:rPr lang="en-US" altLang="zh-CN" sz="1800" smtClean="0"/>
              <a:t>}</a:t>
            </a:r>
            <a:endParaRPr lang="en-US" altLang="zh-CN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导</a:t>
            </a:r>
            <a:r>
              <a:rPr lang="zh-CN" altLang="en-US" dirty="0" smtClean="0"/>
              <a:t>入数据到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run</a:t>
            </a:r>
          </a:p>
          <a:p>
            <a:pPr marL="0" indent="0">
              <a:buNone/>
            </a:pPr>
            <a:r>
              <a:rPr lang="en-US" altLang="zh-CN" sz="1800"/>
              <a:t>public int run(String[] args) throws Exception {</a:t>
            </a:r>
          </a:p>
          <a:p>
            <a:pPr marL="457200" lvl="1" indent="0">
              <a:buNone/>
            </a:pPr>
            <a:r>
              <a:rPr lang="en-US" altLang="zh-CN" sz="1600" smtClean="0"/>
              <a:t>Job </a:t>
            </a:r>
            <a:r>
              <a:rPr lang="en-US" altLang="zh-CN" sz="1600"/>
              <a:t>job = new Job(getConf(), getClass().getSimpleName());</a:t>
            </a:r>
          </a:p>
          <a:p>
            <a:pPr marL="457200" lvl="1" indent="0">
              <a:buNone/>
            </a:pPr>
            <a:r>
              <a:rPr lang="en-US" altLang="zh-CN" sz="1600"/>
              <a:t>job.setJarByClass(getClass());</a:t>
            </a:r>
          </a:p>
          <a:p>
            <a:pPr marL="457200" lvl="1" indent="0">
              <a:buNone/>
            </a:pPr>
            <a:r>
              <a:rPr lang="en-US" altLang="zh-CN" sz="1600"/>
              <a:t>FileInputFormat.addInputPath(job, new Path(args[0]));</a:t>
            </a:r>
          </a:p>
          <a:p>
            <a:pPr marL="457200" lvl="1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job.getConfiguration</a:t>
            </a:r>
            <a:r>
              <a:rPr lang="en-US" altLang="zh-CN" sz="1600" smtClean="0">
                <a:solidFill>
                  <a:srgbClr val="FF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	</a:t>
            </a:r>
            <a:r>
              <a:rPr lang="en-US" altLang="zh-CN" sz="1600" smtClean="0">
                <a:solidFill>
                  <a:srgbClr val="FF0000"/>
                </a:solidFill>
              </a:rPr>
              <a:t>.</a:t>
            </a:r>
            <a:r>
              <a:rPr lang="en-US" altLang="zh-CN" sz="1600">
                <a:solidFill>
                  <a:srgbClr val="FF0000"/>
                </a:solidFill>
              </a:rPr>
              <a:t>set(TableOutputFormat.OUTPUT_TABLE, "observations");</a:t>
            </a:r>
          </a:p>
          <a:p>
            <a:pPr marL="457200" lvl="1" indent="0">
              <a:buNone/>
            </a:pPr>
            <a:r>
              <a:rPr lang="en-US" altLang="zh-CN" sz="1600"/>
              <a:t>job.setMapperClass(HBaseTemperatureMapper.class);</a:t>
            </a:r>
          </a:p>
          <a:p>
            <a:pPr marL="457200" lvl="1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job.setNumReduceTasks(0</a:t>
            </a:r>
            <a:r>
              <a:rPr lang="en-US" altLang="zh-CN" sz="1600"/>
              <a:t>);</a:t>
            </a:r>
          </a:p>
          <a:p>
            <a:pPr marL="457200" lvl="1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job.setOutputFormatClass(TableOutputFormat.class</a:t>
            </a:r>
            <a:r>
              <a:rPr lang="en-US" altLang="zh-CN" sz="1600"/>
              <a:t>);</a:t>
            </a:r>
          </a:p>
          <a:p>
            <a:pPr marL="457200" lvl="1" indent="0">
              <a:buNone/>
            </a:pPr>
            <a:r>
              <a:rPr lang="en-US" altLang="zh-CN" sz="1600"/>
              <a:t>return job.waitForCompletion(true) ? 0 : 1;</a:t>
            </a:r>
          </a:p>
          <a:p>
            <a:pPr marL="0" indent="0"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导</a:t>
            </a:r>
            <a:r>
              <a:rPr lang="zh-CN" altLang="en-US" dirty="0" smtClean="0"/>
              <a:t>入数据到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1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Mapper</a:t>
            </a:r>
          </a:p>
          <a:p>
            <a:pPr marL="0" indent="0">
              <a:buNone/>
            </a:pPr>
            <a:r>
              <a:rPr lang="en-US" altLang="zh-CN" sz="1800" smtClean="0"/>
              <a:t>class </a:t>
            </a:r>
            <a:r>
              <a:rPr lang="en-US" altLang="zh-CN" sz="1800"/>
              <a:t>HBaseTemperatureMapper&lt;K&gt; 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extends </a:t>
            </a:r>
            <a:r>
              <a:rPr lang="en-US" altLang="zh-CN" sz="1800"/>
              <a:t>Mapper&lt;LongWritable, Text, K, Put&gt; {</a:t>
            </a:r>
          </a:p>
          <a:p>
            <a:pPr marL="457200" lvl="1" indent="0">
              <a:buNone/>
            </a:pPr>
            <a:r>
              <a:rPr lang="en-US" altLang="zh-CN" sz="1800" smtClean="0"/>
              <a:t>public </a:t>
            </a:r>
            <a:r>
              <a:rPr lang="en-US" altLang="zh-CN" sz="1800"/>
              <a:t>void map(LongWritable key, Text value, Context context</a:t>
            </a:r>
            <a:r>
              <a:rPr lang="en-US" altLang="zh-CN" sz="1800" smtClean="0"/>
              <a:t>)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	 throws IOException</a:t>
            </a:r>
            <a:r>
              <a:rPr lang="en-US" altLang="zh-CN" sz="1800"/>
              <a:t>, InterruptedException </a:t>
            </a:r>
            <a:r>
              <a:rPr lang="en-US" altLang="zh-CN" sz="1800" smtClean="0"/>
              <a:t>{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byte[] rowkey = .. ;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Put put = new Put(rowkey);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put.addColumn(...);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b="1" smtClean="0">
                <a:solidFill>
                  <a:srgbClr val="FF0000"/>
                </a:solidFill>
              </a:rPr>
              <a:t>context.write(null,put);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导</a:t>
            </a:r>
            <a:r>
              <a:rPr lang="zh-CN" altLang="en-US" dirty="0" smtClean="0"/>
              <a:t>入数据到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Mapper</a:t>
            </a:r>
          </a:p>
          <a:p>
            <a:pPr marL="1600200" lvl="4" indent="0">
              <a:buNone/>
            </a:pPr>
            <a:endParaRPr lang="en-US" altLang="zh-CN" sz="1800" smtClean="0"/>
          </a:p>
          <a:p>
            <a:pPr marL="1600200" lvl="4" indent="0">
              <a:buNone/>
            </a:pPr>
            <a:r>
              <a:rPr lang="en-US" altLang="zh-CN" sz="1800" smtClean="0"/>
              <a:t>Put </a:t>
            </a:r>
            <a:r>
              <a:rPr lang="en-US" altLang="zh-CN" sz="1800"/>
              <a:t>p = </a:t>
            </a:r>
            <a:r>
              <a:rPr lang="en-US" altLang="zh-CN" sz="1800" b="1"/>
              <a:t>new </a:t>
            </a:r>
            <a:r>
              <a:rPr lang="en-US" altLang="zh-CN" sz="1800"/>
              <a:t>Put(rowKey);</a:t>
            </a:r>
          </a:p>
          <a:p>
            <a:pPr marL="1600200" lvl="4" indent="0">
              <a:buNone/>
            </a:pPr>
            <a:r>
              <a:rPr lang="en-US" altLang="zh-CN" sz="1800"/>
              <a:t>p.add(HBaseTemperatureQuery.DATA_COLUMNFAMILY,</a:t>
            </a:r>
          </a:p>
          <a:p>
            <a:pPr marL="1600200" lvl="4" indent="0">
              <a:buNone/>
            </a:pPr>
            <a:r>
              <a:rPr lang="en-US" altLang="zh-CN" sz="1800"/>
              <a:t>HBaseTemperatureQuery.AIRTEMP_QUALIFIER,</a:t>
            </a:r>
          </a:p>
          <a:p>
            <a:pPr marL="1600200" lvl="4" indent="0">
              <a:buNone/>
            </a:pPr>
            <a:r>
              <a:rPr lang="en-US" altLang="zh-CN" sz="1800"/>
              <a:t>Bytes.toBytes(parser.getAirTemperature()));</a:t>
            </a:r>
          </a:p>
          <a:p>
            <a:pPr marL="1600200" lvl="4" indent="0">
              <a:buNone/>
            </a:pPr>
            <a:r>
              <a:rPr lang="en-US" altLang="zh-CN" sz="1800"/>
              <a:t>context.write(</a:t>
            </a:r>
            <a:r>
              <a:rPr lang="en-US" altLang="zh-CN" sz="1800" b="1"/>
              <a:t>null</a:t>
            </a:r>
            <a:r>
              <a:rPr lang="en-US" altLang="zh-CN" sz="1800"/>
              <a:t>, p);</a:t>
            </a:r>
          </a:p>
          <a:p>
            <a:pPr marL="1143000" lvl="3" indent="0">
              <a:buNone/>
            </a:pPr>
            <a:r>
              <a:rPr lang="en-US" altLang="zh-CN" sz="1800"/>
              <a:t>}</a:t>
            </a:r>
          </a:p>
          <a:p>
            <a:pPr marL="685800" lvl="2" indent="0">
              <a:buNone/>
            </a:pPr>
            <a:r>
              <a:rPr lang="en-US" altLang="zh-CN" sz="1800"/>
              <a:t>}</a:t>
            </a:r>
          </a:p>
          <a:p>
            <a:pPr marL="457200" lvl="1" indent="0"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导</a:t>
            </a:r>
            <a:r>
              <a:rPr lang="zh-CN" altLang="en-US" dirty="0" smtClean="0"/>
              <a:t>入数据到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schema</a:t>
            </a:r>
            <a:r>
              <a:rPr lang="zh-CN" altLang="en-US" sz="2800" smtClean="0"/>
              <a:t>设计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1800" smtClean="0"/>
              <a:t>       stations</a:t>
            </a:r>
            <a:r>
              <a:rPr lang="zh-CN" altLang="en-US" sz="1800" smtClean="0"/>
              <a:t>表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          rowkey : stationid</a:t>
            </a:r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          cloumn</a:t>
            </a:r>
            <a:r>
              <a:rPr lang="zh-CN" altLang="en-US" sz="1800" smtClean="0"/>
              <a:t> </a:t>
            </a:r>
            <a:r>
              <a:rPr lang="en-US" altLang="zh-CN" sz="1800" smtClean="0"/>
              <a:t>family: info:name info:location info:description</a:t>
            </a:r>
          </a:p>
          <a:p>
            <a:pPr marL="0" indent="0">
              <a:buNone/>
            </a:pPr>
            <a:r>
              <a:rPr lang="en-US" altLang="zh-CN" sz="1800"/>
              <a:t>       </a:t>
            </a:r>
            <a:r>
              <a:rPr lang="en-US" altLang="zh-CN" sz="1800" smtClean="0"/>
              <a:t>observations</a:t>
            </a:r>
            <a:r>
              <a:rPr lang="zh-CN" altLang="en-US" sz="1800"/>
              <a:t>表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          rowkey(</a:t>
            </a:r>
            <a:r>
              <a:rPr lang="zh-CN" altLang="en-US" sz="1800" smtClean="0"/>
              <a:t>联合主键</a:t>
            </a:r>
            <a:r>
              <a:rPr lang="en-US" altLang="zh-CN" sz="1800" smtClean="0"/>
              <a:t>) :stationid + </a:t>
            </a:r>
            <a:r>
              <a:rPr lang="zh-CN" altLang="en-US" sz="1800" smtClean="0"/>
              <a:t>反序时间戳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zh-CN" sz="1800" smtClean="0"/>
              <a:t>           column family : data:airtemp </a:t>
            </a:r>
          </a:p>
          <a:p>
            <a:r>
              <a:rPr lang="zh-CN" altLang="en-US" sz="2800"/>
              <a:t>创建</a:t>
            </a:r>
            <a:r>
              <a:rPr lang="zh-CN" altLang="en-US" sz="2800" smtClean="0"/>
              <a:t>表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     </a:t>
            </a:r>
            <a:r>
              <a:rPr lang="en-US" altLang="zh-CN" sz="2400"/>
              <a:t>$&gt;create 'stations', {NAME =&gt; 'info'}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  </a:t>
            </a:r>
            <a:r>
              <a:rPr lang="en-US" altLang="zh-CN" sz="2400"/>
              <a:t>$&gt;create 'observations', {NAME =&gt; 'data'}</a:t>
            </a:r>
          </a:p>
          <a:p>
            <a:pPr marL="0" indent="0">
              <a:buNone/>
            </a:pPr>
            <a:endParaRPr lang="en-US" altLang="zh-CN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 </a:t>
            </a:r>
            <a:r>
              <a:rPr lang="zh-CN" altLang="en-US" dirty="0" smtClean="0"/>
              <a:t>构建在线查询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6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13451</TotalTime>
  <Words>8117</Words>
  <Application>Microsoft Office PowerPoint</Application>
  <PresentationFormat>全屏显示(4:3)</PresentationFormat>
  <Paragraphs>1969</Paragraphs>
  <Slides>121</Slides>
  <Notes>55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121</vt:i4>
      </vt:variant>
    </vt:vector>
  </HeadingPairs>
  <TitlesOfParts>
    <vt:vector size="122" baseType="lpstr">
      <vt:lpstr>1_Office 主题</vt:lpstr>
      <vt:lpstr>PowerPoint 演示文稿</vt:lpstr>
      <vt:lpstr>Hbase简介</vt:lpstr>
      <vt:lpstr>Hbase简介</vt:lpstr>
      <vt:lpstr>Hbase列族</vt:lpstr>
      <vt:lpstr>Hbase Regions</vt:lpstr>
      <vt:lpstr>Hbase架构</vt:lpstr>
      <vt:lpstr>Hbase构成</vt:lpstr>
      <vt:lpstr>Hbase构成</vt:lpstr>
      <vt:lpstr>Hbase构成</vt:lpstr>
      <vt:lpstr>Hbase构成</vt:lpstr>
      <vt:lpstr>Hbase操作</vt:lpstr>
      <vt:lpstr>Hbase操作</vt:lpstr>
      <vt:lpstr>Hbase操作</vt:lpstr>
      <vt:lpstr>Hbase数据模型</vt:lpstr>
      <vt:lpstr>Hbase逻辑视图</vt:lpstr>
      <vt:lpstr>Hbase key和列族</vt:lpstr>
      <vt:lpstr>Hbase key和列族</vt:lpstr>
      <vt:lpstr>Hbase key和列族</vt:lpstr>
      <vt:lpstr>Hbase key和列族</vt:lpstr>
      <vt:lpstr>Hbase数据模型注意事项</vt:lpstr>
      <vt:lpstr>Hbase数据模型注意事项</vt:lpstr>
      <vt:lpstr>Hbase物理模型</vt:lpstr>
      <vt:lpstr>Hbase物理模型</vt:lpstr>
      <vt:lpstr>Hbase-列族</vt:lpstr>
      <vt:lpstr>Hbase-Region</vt:lpstr>
      <vt:lpstr>Hbase安装</vt:lpstr>
      <vt:lpstr>Hbase简单配置</vt:lpstr>
      <vt:lpstr>Hbase启动</vt:lpstr>
      <vt:lpstr>Hbase启动</vt:lpstr>
      <vt:lpstr>Hbase帮助</vt:lpstr>
      <vt:lpstr>Hbase单机配置</vt:lpstr>
      <vt:lpstr>Hbase伪分布式配置</vt:lpstr>
      <vt:lpstr>Hbase完全分布式配置</vt:lpstr>
      <vt:lpstr>Hbase完全分布式配置</vt:lpstr>
      <vt:lpstr>Hbase完全分布式配置</vt:lpstr>
      <vt:lpstr>Hbase启动</vt:lpstr>
      <vt:lpstr>Hbase shell-常用命令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shell-DDL</vt:lpstr>
      <vt:lpstr>Hbase shell-DML</vt:lpstr>
      <vt:lpstr>Hbase shell-DML</vt:lpstr>
      <vt:lpstr>Hbase shell-DML</vt:lpstr>
      <vt:lpstr>Hbase shell-DML</vt:lpstr>
      <vt:lpstr>Hbase shell-DML</vt:lpstr>
      <vt:lpstr>Hbase shell-DML</vt:lpstr>
      <vt:lpstr>Hbase shell-DML</vt:lpstr>
      <vt:lpstr>Hbase shell-DML</vt:lpstr>
      <vt:lpstr>Hbase Shell</vt:lpstr>
      <vt:lpstr>Hbase Shell</vt:lpstr>
      <vt:lpstr>Hbase安全</vt:lpstr>
      <vt:lpstr>Hbase安全</vt:lpstr>
      <vt:lpstr>Hbase安全</vt:lpstr>
      <vt:lpstr>Hbase安全</vt:lpstr>
      <vt:lpstr>Hbase 表变量</vt:lpstr>
      <vt:lpstr>Hbase数据模型</vt:lpstr>
      <vt:lpstr>Hbase数据模型</vt:lpstr>
      <vt:lpstr>Hbase数据模型</vt:lpstr>
      <vt:lpstr>Hbase namespace</vt:lpstr>
      <vt:lpstr>Hbase namespace</vt:lpstr>
      <vt:lpstr>Hbase Row</vt:lpstr>
      <vt:lpstr>Hbase create table</vt:lpstr>
      <vt:lpstr>Hbase list</vt:lpstr>
      <vt:lpstr>Hbase disable</vt:lpstr>
      <vt:lpstr>Hbase enable</vt:lpstr>
      <vt:lpstr>Hbase add a column family</vt:lpstr>
      <vt:lpstr>Hbase delete a column family</vt:lpstr>
      <vt:lpstr>Hbase exists</vt:lpstr>
      <vt:lpstr>Hbase drop table</vt:lpstr>
      <vt:lpstr>Hbase exit</vt:lpstr>
      <vt:lpstr>Hbase put</vt:lpstr>
      <vt:lpstr>Hbase get</vt:lpstr>
      <vt:lpstr>Hbase delete</vt:lpstr>
      <vt:lpstr>Hbase Scan</vt:lpstr>
      <vt:lpstr>Hbase join</vt:lpstr>
      <vt:lpstr>Hbase alter schema</vt:lpstr>
      <vt:lpstr>Hbase Log操作</vt:lpstr>
      <vt:lpstr>Hbase java client</vt:lpstr>
      <vt:lpstr>Hbase RowCount MR</vt:lpstr>
      <vt:lpstr>Hbase RowCount MR</vt:lpstr>
      <vt:lpstr>Hbase RowCount MR</vt:lpstr>
      <vt:lpstr>Hbase RowCount MR</vt:lpstr>
      <vt:lpstr>Hbase导入数据到Hbase</vt:lpstr>
      <vt:lpstr>Hbase导入数据到Hbase</vt:lpstr>
      <vt:lpstr>Hbase导入数据到Hbase</vt:lpstr>
      <vt:lpstr>Hbase导入数据到Hbase</vt:lpstr>
      <vt:lpstr>Hbase 构建在线查询</vt:lpstr>
      <vt:lpstr>Hbase 构建在线查询</vt:lpstr>
      <vt:lpstr>Hbase 构建在线查询</vt:lpstr>
      <vt:lpstr>Hbase 构建在线查询</vt:lpstr>
      <vt:lpstr>Hbase 构建在线查询</vt:lpstr>
      <vt:lpstr>Hbase 构建在线查询</vt:lpstr>
      <vt:lpstr>Hbase 构建在线查询</vt:lpstr>
      <vt:lpstr>Hbase 构建在线查询</vt:lpstr>
      <vt:lpstr>Hbase 构建在线查询</vt:lpstr>
      <vt:lpstr>Hbase 构建在线查询</vt:lpstr>
      <vt:lpstr>Hbase 构建在线查询</vt:lpstr>
      <vt:lpstr>Hbase 构建在线查询</vt:lpstr>
      <vt:lpstr>Hbase与HDFS比较</vt:lpstr>
      <vt:lpstr>Hbase与HDFS比较</vt:lpstr>
      <vt:lpstr>Hbase与HDFS比较</vt:lpstr>
      <vt:lpstr>Hbase与RDBMS比较</vt:lpstr>
      <vt:lpstr>Hbase部署</vt:lpstr>
      <vt:lpstr>Hbase使用场景</vt:lpstr>
      <vt:lpstr>Hbase如何使用ZK</vt:lpstr>
      <vt:lpstr>Hbase如何使用ZK</vt:lpstr>
      <vt:lpstr>Hbase如何使用ZK</vt:lpstr>
      <vt:lpstr>Hbase如何使用ZK</vt:lpstr>
      <vt:lpstr>Hbase如何使用ZK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2600</cp:revision>
  <dcterms:created xsi:type="dcterms:W3CDTF">2015-10-23T02:45:43Z</dcterms:created>
  <dcterms:modified xsi:type="dcterms:W3CDTF">2016-03-16T02:39:38Z</dcterms:modified>
</cp:coreProperties>
</file>