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261" r:id="rId2"/>
    <p:sldId id="262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84" r:id="rId15"/>
    <p:sldId id="285" r:id="rId16"/>
    <p:sldId id="287" r:id="rId17"/>
    <p:sldId id="288" r:id="rId18"/>
    <p:sldId id="290" r:id="rId19"/>
    <p:sldId id="292" r:id="rId20"/>
    <p:sldId id="293" r:id="rId21"/>
    <p:sldId id="275" r:id="rId22"/>
    <p:sldId id="286" r:id="rId23"/>
    <p:sldId id="295" r:id="rId24"/>
    <p:sldId id="296" r:id="rId25"/>
    <p:sldId id="297" r:id="rId26"/>
    <p:sldId id="277" r:id="rId27"/>
    <p:sldId id="298" r:id="rId28"/>
    <p:sldId id="278" r:id="rId29"/>
    <p:sldId id="279" r:id="rId30"/>
    <p:sldId id="276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46" autoAdjust="0"/>
    <p:restoredTop sz="94843" autoAdjust="0"/>
  </p:normalViewPr>
  <p:slideViewPr>
    <p:cSldViewPr>
      <p:cViewPr>
        <p:scale>
          <a:sx n="84" d="100"/>
          <a:sy n="84" d="100"/>
        </p:scale>
        <p:origin x="-870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22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8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FEF9-167E-479C-9D1C-C0CF94BC63D4}" type="datetimeFigureOut">
              <a:rPr lang="zh-CN" altLang="en-US" smtClean="0"/>
              <a:t>2016/3/16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1B44-6939-4B22-B706-197F24F65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输出：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b="1" dirty="0" err="1" smtClean="0"/>
              <a:t>sample_script.pig</a:t>
            </a:r>
            <a:r>
              <a:rPr lang="zh-CN" altLang="en-US" sz="1000" b="0" dirty="0" smtClean="0"/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 = LOAD '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hdfs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://localhost:9000/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pig_data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/student.txt' USING 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PigStorage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(', ') as (</a:t>
            </a:r>
            <a:r>
              <a:rPr lang="en-US" altLang="zh-CN" sz="1000" b="0" i="0" u="none" strike="noStrike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id:int,name:chararray,city:chararray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Dump student;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Student.txt </a:t>
            </a:r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内容：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001,Rajiv,Hyderabad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002,siddarth,Kolkata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003,Rajesh,Delhi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输出：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(1,Rajiv,Hyderabad)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(2,siddarth,Kolkata) 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(3,Rajesh,Delhi)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例如：</a:t>
            </a:r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f2 % 2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0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'even'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'odd' </a:t>
            </a:r>
          </a:p>
          <a:p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endParaRPr lang="en-US" altLang="zh-CN" sz="1000" b="0" i="0" u="none" strike="noStrike" kern="1200" baseline="0" dirty="0" smtClean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f1 </a:t>
            </a:r>
            <a:r>
              <a:rPr lang="en-US" altLang="zh-CN" sz="1000" b="1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matches</a:t>
            </a:r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'.*tutorial.*' 	</a:t>
            </a:r>
          </a:p>
          <a:p>
            <a:r>
              <a:rPr lang="en-US" altLang="zh-CN" sz="1000" b="0" i="0" u="none" strike="noStrike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1B44-6939-4B22-B706-197F24F6500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4221" y="-27384"/>
            <a:ext cx="9178405" cy="6885384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14221" y="2061152"/>
            <a:ext cx="9144000" cy="27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-14221" y="2564904"/>
            <a:ext cx="9178405" cy="1584176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4000" b="1">
                <a:latin typeface="Georgia" pitchFamily="18" charset="0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2529910" cy="65366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3059832" y="332656"/>
            <a:ext cx="583264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中国</a:t>
            </a:r>
            <a:r>
              <a:rPr lang="en-US" altLang="zh-CN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IT</a:t>
            </a:r>
            <a:r>
              <a:rPr lang="zh-CN" altLang="en-US" sz="5400" smtClean="0">
                <a:solidFill>
                  <a:schemeClr val="bg1"/>
                </a:solidFill>
                <a:latin typeface="经典繁毛楷" pitchFamily="49" charset="-122"/>
                <a:ea typeface="经典繁毛楷" pitchFamily="49" charset="-122"/>
                <a:cs typeface="经典繁毛楷" pitchFamily="49" charset="-122"/>
              </a:rPr>
              <a:t>教育实战派</a:t>
            </a:r>
            <a:endParaRPr lang="zh-CN" altLang="en-US" sz="5400">
              <a:solidFill>
                <a:schemeClr val="bg1"/>
              </a:solidFill>
              <a:latin typeface="经典繁毛楷" pitchFamily="49" charset="-122"/>
              <a:ea typeface="经典繁毛楷" pitchFamily="49" charset="-122"/>
              <a:cs typeface="经典繁毛楷" pitchFamily="49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 dirty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 dirty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6"/>
          <a:stretch>
            <a:fillRect/>
          </a:stretch>
        </p:blipFill>
        <p:spPr bwMode="auto">
          <a:xfrm>
            <a:off x="-12700" y="5957888"/>
            <a:ext cx="4546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itchFamily="2" charset="2"/>
              <a:buChar char="Ø"/>
              <a:defRPr sz="3200">
                <a:latin typeface="Arial" pitchFamily="34" charset="0"/>
                <a:ea typeface="+mj-ea"/>
                <a:cs typeface="Arial" pitchFamily="34" charset="0"/>
              </a:defRPr>
            </a:lvl1pPr>
            <a:lvl2pPr marL="914400" indent="-457200">
              <a:buClrTx/>
              <a:buFont typeface="Wingdings" pitchFamily="2" charset="2"/>
              <a:buChar char="Ø"/>
              <a:defRPr sz="2800">
                <a:latin typeface="Arial" pitchFamily="34" charset="0"/>
                <a:ea typeface="+mj-ea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Ø"/>
              <a:defRPr sz="2400"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sz="3200">
                <a:latin typeface="微软雅黑" pitchFamily="34" charset="-122"/>
                <a:ea typeface="微软雅黑" pitchFamily="34" charset="-122"/>
              </a:defRPr>
            </a:lvl4pPr>
            <a:lvl5pPr>
              <a:defRPr sz="32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  <a:endParaRPr lang="zh-CN" altLang="en-US" dirty="0" smtClean="0"/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3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4896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21318" y="1948020"/>
            <a:ext cx="8055205" cy="4248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Georgia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035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-19047" y="-27384"/>
            <a:ext cx="9178406" cy="864096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19047" y="6412584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1" y="127295"/>
            <a:ext cx="2188295" cy="56540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07904" y="-26913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中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91693" y="-19912"/>
            <a:ext cx="7392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135022" y="-27384"/>
            <a:ext cx="6888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育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567619" y="-18758"/>
            <a:ext cx="720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教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275307" y="-2947"/>
            <a:ext cx="8473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国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898035" y="8626"/>
            <a:ext cx="7669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IT</a:t>
            </a:r>
            <a:endParaRPr kumimoji="0" lang="zh-CN" altLang="en-US" sz="4500" b="1" i="0" u="none" strike="noStrike" cap="none" spc="0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经典繁毛楷" panose="02010609000101010101" pitchFamily="49" charset="-122"/>
              <a:ea typeface="经典繁毛楷" panose="02010609000101010101" pitchFamily="49" charset="-122"/>
              <a:cs typeface="经典繁毛楷" panose="02010609000101010101" pitchFamily="49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987834" y="-10132"/>
            <a:ext cx="8964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派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6671859" y="-15022"/>
            <a:ext cx="8160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cap="none" spc="0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经典繁毛楷" panose="02010609000101010101" pitchFamily="49" charset="-122"/>
                <a:ea typeface="经典繁毛楷" panose="02010609000101010101" pitchFamily="49" charset="-122"/>
                <a:cs typeface="经典繁毛楷" panose="02010609000101010101" pitchFamily="49" charset="-122"/>
              </a:rPr>
              <a:t>实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6"/>
          <a:srcRect l="44986"/>
          <a:stretch/>
        </p:blipFill>
        <p:spPr bwMode="auto">
          <a:xfrm>
            <a:off x="6656388" y="6423025"/>
            <a:ext cx="2487612" cy="449263"/>
          </a:xfrm>
          <a:prstGeom prst="rect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Apache Pig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徐培成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 smtClean="0"/>
              <a:t>$&gt;pig				 //</a:t>
            </a:r>
            <a:r>
              <a:rPr lang="zh-CN" altLang="en-US" sz="2400" smtClean="0"/>
              <a:t>进入</a:t>
            </a:r>
            <a:r>
              <a:rPr lang="en-US" altLang="zh-CN" sz="2400" smtClean="0"/>
              <a:t>shell</a:t>
            </a:r>
            <a:br>
              <a:rPr lang="en-US" altLang="zh-CN" sz="2400" smtClean="0"/>
            </a:br>
            <a:r>
              <a:rPr lang="en-US" altLang="zh-CN" sz="2400" smtClean="0"/>
              <a:t>$grant&gt;rec  = LOAD 'URL'	 //</a:t>
            </a:r>
            <a:r>
              <a:rPr lang="zh-CN" altLang="en-US" sz="2400" smtClean="0"/>
              <a:t>加载文件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             as (x:chararry,y:int,...);	 //as</a:t>
            </a:r>
            <a:r>
              <a:rPr lang="zh-CN" altLang="en-US" sz="2400" smtClean="0"/>
              <a:t>可省略</a:t>
            </a:r>
            <a:r>
              <a:rPr lang="en-US" altLang="zh-CN" sz="2400" smtClean="0"/>
              <a:t>,tab</a:t>
            </a:r>
            <a:r>
              <a:rPr lang="zh-CN" altLang="en-US" sz="2400" smtClean="0"/>
              <a:t>分割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$grant&gt;DUMP rec;		 //</a:t>
            </a:r>
            <a:r>
              <a:rPr lang="zh-CN" altLang="en-US" sz="2400" smtClean="0"/>
              <a:t>输出</a:t>
            </a:r>
            <a:r>
              <a:rPr lang="en-US" altLang="zh-CN" sz="2400" smtClean="0"/>
              <a:t>records</a:t>
            </a:r>
            <a:r>
              <a:rPr lang="zh-CN" altLang="en-US" sz="2400" smtClean="0"/>
              <a:t>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(1950,0,1)</a:t>
            </a:r>
            <a:br>
              <a:rPr lang="en-US" altLang="zh-CN" sz="2400" smtClean="0"/>
            </a:br>
            <a:r>
              <a:rPr lang="en-US" altLang="zh-CN" sz="2400" smtClean="0"/>
              <a:t>(</a:t>
            </a:r>
            <a:r>
              <a:rPr lang="en-US" altLang="zh-CN" sz="2400"/>
              <a:t>1950,22,1</a:t>
            </a:r>
            <a:r>
              <a:rPr lang="en-US" altLang="zh-CN" sz="2400" smtClean="0"/>
              <a:t>)</a:t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$grant&gt;DESCRIBE rec;		 //</a:t>
            </a:r>
            <a:r>
              <a:rPr lang="zh-CN" altLang="en-US" sz="2400" smtClean="0"/>
              <a:t>输出元组信息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records: {year: chararray,temperature: int,quality: int}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 smtClean="0"/>
              <a:t>$grunt&gt;rec2=FILTER rec </a:t>
            </a:r>
            <a:br>
              <a:rPr lang="en-US" altLang="zh-CN" sz="2400" smtClean="0"/>
            </a:br>
            <a:r>
              <a:rPr lang="en-US" altLang="zh-CN" sz="2400" smtClean="0"/>
              <a:t>                      BY x!=n AND </a:t>
            </a:r>
            <a:br>
              <a:rPr lang="en-US" altLang="zh-CN" sz="2400" smtClean="0"/>
            </a:br>
            <a:r>
              <a:rPr lang="en-US" altLang="zh-CN" sz="2400" smtClean="0"/>
              <a:t>                            x in (a,b,c);  	 	//</a:t>
            </a:r>
            <a:r>
              <a:rPr lang="zh-CN" altLang="en-US" sz="2400" smtClean="0"/>
              <a:t>按照范围过滤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$grunt&gt;rec3=GROUP rec2 BY temp	//</a:t>
            </a:r>
            <a:r>
              <a:rPr lang="zh-CN" altLang="en-US" sz="2400" smtClean="0"/>
              <a:t>分组集合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/>
              <a:t>(1949,{(1949,78,1),(1949,111,1</a:t>
            </a:r>
            <a:r>
              <a:rPr lang="en-US" altLang="zh-CN" sz="2400" smtClean="0"/>
              <a:t>)})</a:t>
            </a:r>
            <a:br>
              <a:rPr lang="en-US" altLang="zh-CN" sz="2400" smtClean="0"/>
            </a:br>
            <a:r>
              <a:rPr lang="en-US" altLang="zh-CN" sz="2400" smtClean="0"/>
              <a:t>(</a:t>
            </a:r>
            <a:r>
              <a:rPr lang="en-US" altLang="zh-CN" sz="2400"/>
              <a:t>1950,{(1950,-11,1),(1950,22,1),(1950,0,1)})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命令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$grunt&gt;DESCRIBE rec3		//</a:t>
            </a:r>
            <a:r>
              <a:rPr lang="zh-CN" altLang="en-US" sz="2400" smtClean="0"/>
              <a:t>描述分组集合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grouped_records: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group: chararray,filtered_records: </a:t>
            </a:r>
            <a:r>
              <a:rPr lang="en-US" altLang="zh-CN" sz="2400" b="1">
                <a:solidFill>
                  <a:srgbClr val="FF0000"/>
                </a:solidFill>
              </a:rPr>
              <a:t>{</a:t>
            </a:r>
            <a:r>
              <a:rPr lang="en-US" altLang="zh-CN" sz="2400"/>
              <a:t>year: </a:t>
            </a:r>
            <a:r>
              <a:rPr lang="en-US" altLang="zh-CN" sz="2400" smtClean="0"/>
              <a:t>chararray,temperature</a:t>
            </a:r>
            <a:r>
              <a:rPr lang="en-US" altLang="zh-CN" sz="2400"/>
              <a:t>: int,quality: int</a:t>
            </a:r>
            <a:r>
              <a:rPr lang="en-US" altLang="zh-CN" sz="2400" b="1" smtClean="0">
                <a:solidFill>
                  <a:srgbClr val="FF0000"/>
                </a:solidFill>
              </a:rPr>
              <a:t>}}</a:t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//foreach:</a:t>
            </a:r>
            <a:r>
              <a:rPr lang="zh-CN" altLang="en-US" sz="2400" smtClean="0">
                <a:solidFill>
                  <a:srgbClr val="00B050"/>
                </a:solidFill>
              </a:rPr>
              <a:t>循环集合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//generate:</a:t>
            </a:r>
            <a:r>
              <a:rPr lang="zh-CN" altLang="en-US" sz="2400" smtClean="0">
                <a:solidFill>
                  <a:srgbClr val="00B050"/>
                </a:solidFill>
              </a:rPr>
              <a:t>生成新元组</a:t>
            </a:r>
            <a:r>
              <a:rPr lang="en-US" altLang="zh-CN" sz="2400" smtClean="0">
                <a:solidFill>
                  <a:srgbClr val="00B050"/>
                </a:solidFill>
              </a:rPr>
              <a:t>,</a:t>
            </a:r>
            <a:r>
              <a:rPr lang="zh-CN" altLang="en-US" sz="2400" smtClean="0">
                <a:solidFill>
                  <a:srgbClr val="00B050"/>
                </a:solidFill>
              </a:rPr>
              <a:t>后面是字段列表</a:t>
            </a:r>
            <a:r>
              <a:rPr lang="en-US" altLang="zh-CN" sz="2400" smtClean="0">
                <a:solidFill>
                  <a:srgbClr val="00B050"/>
                </a:solidFill>
              </a:rPr>
              <a:t/>
            </a:r>
            <a:br>
              <a:rPr lang="en-US" altLang="zh-CN" sz="2400" smtClean="0">
                <a:solidFill>
                  <a:srgbClr val="00B050"/>
                </a:solidFill>
              </a:rPr>
            </a:br>
            <a:r>
              <a:rPr lang="en-US" altLang="zh-CN" sz="2400" smtClean="0">
                <a:solidFill>
                  <a:srgbClr val="00B050"/>
                </a:solidFill>
              </a:rPr>
              <a:t>//max:</a:t>
            </a:r>
            <a:r>
              <a:rPr lang="zh-CN" altLang="en-US" sz="2400" smtClean="0">
                <a:solidFill>
                  <a:srgbClr val="00B050"/>
                </a:solidFill>
              </a:rPr>
              <a:t>取出最大值</a:t>
            </a:r>
            <a:r>
              <a:rPr lang="en-US" altLang="zh-CN" sz="2400" b="1" smtClean="0">
                <a:solidFill>
                  <a:srgbClr val="FF0000"/>
                </a:solidFill>
              </a:rPr>
              <a:t/>
            </a:r>
            <a:br>
              <a:rPr lang="en-US" altLang="zh-CN" sz="2400" b="1" smtClean="0">
                <a:solidFill>
                  <a:srgbClr val="FF0000"/>
                </a:solidFill>
              </a:rPr>
            </a:br>
            <a:r>
              <a:rPr lang="en-US" altLang="zh-CN" sz="2400"/>
              <a:t>$</a:t>
            </a:r>
            <a:r>
              <a:rPr lang="en-US" altLang="zh-CN" sz="2400" smtClean="0"/>
              <a:t>grunt&gt;max_temp </a:t>
            </a:r>
            <a:r>
              <a:rPr lang="en-US" altLang="zh-CN" sz="2400"/>
              <a:t>= </a:t>
            </a:r>
            <a:r>
              <a:rPr lang="en-US" altLang="zh-CN" sz="2400">
                <a:solidFill>
                  <a:srgbClr val="FF0000"/>
                </a:solidFill>
              </a:rPr>
              <a:t>FOREACH</a:t>
            </a:r>
            <a:r>
              <a:rPr lang="en-US" altLang="zh-CN" sz="2400"/>
              <a:t> grouped_records </a:t>
            </a:r>
            <a:r>
              <a:rPr lang="en-US" altLang="zh-CN" sz="2400">
                <a:solidFill>
                  <a:srgbClr val="FF0000"/>
                </a:solidFill>
              </a:rPr>
              <a:t>GENERATE</a:t>
            </a:r>
            <a:r>
              <a:rPr lang="en-US" altLang="zh-CN" sz="2400"/>
              <a:t> </a:t>
            </a:r>
            <a:r>
              <a:rPr lang="en-US" altLang="zh-CN" sz="2400" smtClean="0"/>
              <a:t>group,</a:t>
            </a:r>
            <a:r>
              <a:rPr lang="en-US" altLang="zh-CN" sz="2400" smtClean="0">
                <a:solidFill>
                  <a:srgbClr val="FF0000"/>
                </a:solidFill>
              </a:rPr>
              <a:t>MAX</a:t>
            </a:r>
            <a:r>
              <a:rPr lang="en-US" altLang="zh-CN" sz="2400" smtClean="0"/>
              <a:t>(filtered_records.temperature</a:t>
            </a:r>
            <a:r>
              <a:rPr lang="en-US" altLang="zh-CN" sz="2400"/>
              <a:t>);</a:t>
            </a:r>
            <a:br>
              <a:rPr lang="en-US" altLang="zh-CN" sz="2400"/>
            </a:br>
            <a:endParaRPr lang="en-US" altLang="zh-CN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$</a:t>
            </a:r>
            <a:r>
              <a:rPr lang="en-US" altLang="zh-CN" sz="2400" dirty="0" smtClean="0"/>
              <a:t>grunt&gt;ILLUSTRATE </a:t>
            </a:r>
            <a:r>
              <a:rPr lang="en-US" altLang="zh-CN" sz="2400" dirty="0" err="1"/>
              <a:t>max_temp</a:t>
            </a:r>
            <a:r>
              <a:rPr lang="en-US" altLang="zh-CN" sz="2400" dirty="0" smtClean="0"/>
              <a:t>;//</a:t>
            </a:r>
            <a:r>
              <a:rPr lang="zh-CN" altLang="en-US" sz="2400" dirty="0" smtClean="0"/>
              <a:t>阐述集合，中间过程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9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启动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本地模式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en-US" altLang="zh-CN" sz="2000" dirty="0" smtClean="0"/>
              <a:t>./pig -x local</a:t>
            </a:r>
          </a:p>
          <a:p>
            <a:pPr lvl="1"/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模式</a:t>
            </a:r>
            <a:endParaRPr lang="en-US" altLang="zh-CN" sz="2400" dirty="0" smtClean="0"/>
          </a:p>
          <a:p>
            <a:pPr marL="914400" lvl="2" indent="0">
              <a:buNone/>
            </a:pPr>
            <a:r>
              <a:rPr lang="en-US" altLang="zh-CN" sz="2000" dirty="0" smtClean="0"/>
              <a:t>./pig -x </a:t>
            </a:r>
            <a:r>
              <a:rPr lang="en-US" altLang="zh-CN" sz="2000" dirty="0" err="1" smtClean="0"/>
              <a:t>mapreduce</a:t>
            </a:r>
            <a:endParaRPr lang="en-US" altLang="zh-CN" dirty="0" smtClean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000" dirty="0"/>
              <a:t>grunt&gt; customers = LOAD 'customers.txt' USING </a:t>
            </a:r>
            <a:r>
              <a:rPr lang="en-US" altLang="zh-CN" sz="2000" dirty="0" err="1"/>
              <a:t>PigStorage</a:t>
            </a:r>
            <a:r>
              <a:rPr lang="en-US" altLang="zh-CN" sz="2000" dirty="0"/>
              <a:t>(','); </a:t>
            </a:r>
            <a:endParaRPr lang="en-US" altLang="zh-CN" sz="2000" dirty="0" smtClean="0"/>
          </a:p>
          <a:p>
            <a:r>
              <a:rPr lang="zh-CN" altLang="en-US" sz="2800" dirty="0" smtClean="0"/>
              <a:t>退出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‘ctrl + d</a:t>
            </a:r>
            <a:r>
              <a:rPr lang="en-US" altLang="zh-CN" sz="2400" dirty="0" smtClean="0"/>
              <a:t>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shell</a:t>
            </a:r>
            <a:r>
              <a:rPr lang="zh-CN" altLang="en-US" sz="2800" dirty="0"/>
              <a:t>命令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err="1"/>
              <a:t>sh</a:t>
            </a:r>
            <a:r>
              <a:rPr lang="en-US" altLang="zh-CN" sz="2400" dirty="0"/>
              <a:t> shell command parameters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grunt&gt; </a:t>
            </a:r>
            <a:r>
              <a:rPr lang="en-US" altLang="zh-CN" sz="2400" dirty="0" err="1" smtClean="0"/>
              <a:t>sh</a:t>
            </a:r>
            <a:r>
              <a:rPr lang="en-US" altLang="zh-CN" sz="2400" dirty="0" smtClean="0"/>
              <a:t> ls		//  </a:t>
            </a:r>
            <a:r>
              <a:rPr lang="zh-CN" altLang="en-US" sz="2400" dirty="0" smtClean="0"/>
              <a:t>列出</a:t>
            </a:r>
            <a:r>
              <a:rPr lang="en-US" altLang="zh-CN" sz="2400" dirty="0" smtClean="0"/>
              <a:t>/pig/bin/</a:t>
            </a:r>
            <a:r>
              <a:rPr lang="zh-CN" altLang="en-US" sz="2400" dirty="0" smtClean="0"/>
              <a:t>目录下的文件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pig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pig_1444799121955.log</a:t>
            </a:r>
          </a:p>
          <a:p>
            <a:pPr marL="457200" lvl="1" indent="0">
              <a:buNone/>
            </a:pPr>
            <a:r>
              <a:rPr lang="en-US" altLang="zh-CN" sz="2400" dirty="0"/>
              <a:t>pig.cmd</a:t>
            </a:r>
          </a:p>
          <a:p>
            <a:pPr marL="457200" lvl="1" indent="0">
              <a:buNone/>
            </a:pPr>
            <a:r>
              <a:rPr lang="en-US" altLang="zh-CN" sz="2400" dirty="0"/>
              <a:t>pig.py</a:t>
            </a: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58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Grunt</a:t>
            </a:r>
            <a:r>
              <a:rPr lang="zh-CN" altLang="en-US" sz="2800" dirty="0" smtClean="0"/>
              <a:t>中执行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</a:t>
            </a:r>
            <a:r>
              <a:rPr lang="en-US" altLang="zh-CN" sz="2400" dirty="0" smtClean="0"/>
              <a:t>fs File </a:t>
            </a:r>
            <a:r>
              <a:rPr lang="en-US" altLang="zh-CN" sz="2400" dirty="0"/>
              <a:t>System command </a:t>
            </a:r>
            <a:r>
              <a:rPr lang="en-US" altLang="zh-CN" sz="2400" dirty="0" smtClean="0"/>
              <a:t>parameters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grunt&gt; fs –ls </a:t>
            </a:r>
            <a:r>
              <a:rPr lang="en-US" altLang="zh-CN" sz="2400" dirty="0" smtClean="0"/>
              <a:t> 	// 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根目录的文件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2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clear	// </a:t>
            </a:r>
            <a:r>
              <a:rPr lang="zh-CN" altLang="en-US" sz="2400" dirty="0" smtClean="0"/>
              <a:t>清屏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help	// </a:t>
            </a:r>
            <a:r>
              <a:rPr lang="zh-CN" altLang="en-US" sz="2400" dirty="0" smtClean="0"/>
              <a:t>帮助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history	// </a:t>
            </a:r>
            <a:r>
              <a:rPr lang="zh-CN" altLang="en-US" sz="2400" dirty="0" smtClean="0"/>
              <a:t>历史执行记录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quit	// </a:t>
            </a:r>
            <a:r>
              <a:rPr lang="zh-CN" altLang="en-US" sz="2400" dirty="0" smtClean="0"/>
              <a:t>退出</a:t>
            </a:r>
            <a:r>
              <a:rPr lang="en-US" altLang="zh-CN" sz="2400" dirty="0" smtClean="0"/>
              <a:t>Grunt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set		// </a:t>
            </a:r>
            <a:r>
              <a:rPr lang="zh-CN" altLang="en-US" sz="2400" dirty="0" smtClean="0"/>
              <a:t>可以设置 </a:t>
            </a:r>
            <a:r>
              <a:rPr lang="en-US" altLang="zh-CN" sz="2400" dirty="0" err="1" smtClean="0"/>
              <a:t>default_parallel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			job.name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job.priority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stream.skippath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kill		</a:t>
            </a:r>
            <a:r>
              <a:rPr lang="en-US" altLang="zh-CN" sz="2400" dirty="0" smtClean="0"/>
              <a:t>// </a:t>
            </a:r>
            <a:r>
              <a:rPr lang="en-US" altLang="zh-CN" sz="2400" dirty="0"/>
              <a:t>grunt&gt; kill 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，终止指定</a:t>
            </a:r>
            <a:r>
              <a:rPr lang="en-US" altLang="zh-CN" sz="2400" dirty="0" err="1" smtClean="0"/>
              <a:t>Jobid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			MapReduce</a:t>
            </a:r>
            <a:r>
              <a:rPr lang="zh-CN" altLang="en-US" sz="2400" dirty="0" smtClean="0"/>
              <a:t>任务。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14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exec	//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Grunt shell</a:t>
            </a:r>
            <a:r>
              <a:rPr lang="zh-CN" altLang="en-US" sz="2400" dirty="0" smtClean="0"/>
              <a:t>中执行</a:t>
            </a:r>
            <a:r>
              <a:rPr lang="en-US" altLang="zh-CN" sz="24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exec 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679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/>
              <a:t>实用</a:t>
            </a:r>
            <a:r>
              <a:rPr lang="zh-CN" altLang="en-US" sz="2800" dirty="0" smtClean="0"/>
              <a:t>命令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run		</a:t>
            </a:r>
            <a:r>
              <a:rPr lang="en-US" altLang="zh-CN" sz="2200" dirty="0" smtClean="0"/>
              <a:t>// 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Grunt shell</a:t>
            </a:r>
            <a:r>
              <a:rPr lang="zh-CN" altLang="en-US" sz="2200" dirty="0" smtClean="0"/>
              <a:t>中执行</a:t>
            </a:r>
            <a:r>
              <a:rPr lang="en-US" altLang="zh-CN" sz="2200" dirty="0" smtClean="0"/>
              <a:t>Pig script</a:t>
            </a:r>
          </a:p>
          <a:p>
            <a:pPr marL="457200" lvl="1" indent="0">
              <a:buNone/>
            </a:pPr>
            <a:r>
              <a:rPr lang="en-US" altLang="zh-CN" sz="2200" dirty="0"/>
              <a:t>grunt&gt; </a:t>
            </a:r>
            <a:r>
              <a:rPr lang="en-US" altLang="zh-CN" sz="2200" dirty="0" smtClean="0"/>
              <a:t>run </a:t>
            </a:r>
            <a:r>
              <a:rPr lang="en-US" altLang="zh-CN" sz="2200" dirty="0"/>
              <a:t>[–</a:t>
            </a:r>
            <a:r>
              <a:rPr lang="en-US" altLang="zh-CN" sz="2200" dirty="0" err="1"/>
              <a:t>param</a:t>
            </a:r>
            <a:r>
              <a:rPr lang="en-US" altLang="zh-CN" sz="2200" dirty="0"/>
              <a:t> </a:t>
            </a:r>
            <a:r>
              <a:rPr lang="en-US" altLang="zh-CN" sz="2200" dirty="0" err="1"/>
              <a:t>param_name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param_value</a:t>
            </a:r>
            <a:r>
              <a:rPr lang="en-US" altLang="zh-CN" sz="2200" dirty="0"/>
              <a:t>] [–</a:t>
            </a:r>
            <a:r>
              <a:rPr lang="en-US" altLang="zh-CN" sz="2200" dirty="0" err="1"/>
              <a:t>param_file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file_name</a:t>
            </a:r>
            <a:r>
              <a:rPr lang="en-US" altLang="zh-CN" sz="2200" dirty="0"/>
              <a:t>] [script] 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200" dirty="0" smtClean="0"/>
              <a:t>例如：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pig_data</a:t>
            </a:r>
            <a:r>
              <a:rPr lang="en-US" altLang="zh-CN" sz="2200" dirty="0" smtClean="0"/>
              <a:t>/</a:t>
            </a:r>
            <a:r>
              <a:rPr lang="en-US" altLang="zh-CN" sz="2200" b="1" dirty="0" err="1"/>
              <a:t>sample_script.pig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	//</a:t>
            </a:r>
            <a:r>
              <a:rPr lang="zh-CN" altLang="en-US" sz="2200" dirty="0" smtClean="0"/>
              <a:t>脚本内容见备注</a:t>
            </a:r>
            <a:endParaRPr lang="en-US" altLang="zh-CN" sz="22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exec /</a:t>
            </a:r>
            <a:r>
              <a:rPr lang="en-US" altLang="zh-CN" sz="2200" b="1" dirty="0" err="1"/>
              <a:t>sample_script.pig</a:t>
            </a:r>
            <a:r>
              <a:rPr lang="en-US" altLang="zh-CN" sz="2200" b="1" dirty="0"/>
              <a:t> </a:t>
            </a:r>
            <a:endParaRPr lang="en-US" altLang="zh-CN" sz="2200" b="1" dirty="0" smtClean="0"/>
          </a:p>
          <a:p>
            <a:pPr marL="457200" lvl="1" indent="0">
              <a:buNone/>
            </a:pPr>
            <a:endParaRPr lang="en-US" altLang="zh-CN" sz="2200" b="1" dirty="0" smtClean="0"/>
          </a:p>
          <a:p>
            <a:pPr marL="457200" lvl="1" indent="0">
              <a:buNone/>
            </a:pPr>
            <a:r>
              <a:rPr lang="en-US" altLang="zh-CN" sz="2000" dirty="0" err="1" smtClean="0"/>
              <a:t>exec&amp;run</a:t>
            </a:r>
            <a:r>
              <a:rPr lang="zh-CN" altLang="en-US" sz="2000" dirty="0" smtClean="0"/>
              <a:t>区别：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运行的语句，可以通过</a:t>
            </a:r>
            <a:r>
              <a:rPr lang="en-US" altLang="zh-CN" sz="2000" dirty="0" smtClean="0"/>
              <a:t>history</a:t>
            </a:r>
            <a:r>
              <a:rPr lang="zh-CN" altLang="en-US" sz="2000" dirty="0" smtClean="0"/>
              <a:t>查看到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Grunt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数据处理由多个</a:t>
            </a:r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实现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提供更多数据结构，支持嵌套和多值</a:t>
            </a:r>
            <a:endParaRPr lang="en-US" altLang="zh-CN" sz="2800" dirty="0" smtClean="0"/>
          </a:p>
          <a:p>
            <a:r>
              <a:rPr lang="en-US" altLang="zh-CN" sz="2800" dirty="0" smtClean="0"/>
              <a:t>Pig</a:t>
            </a:r>
            <a:r>
              <a:rPr lang="zh-CN" altLang="en-US" sz="2800" dirty="0" smtClean="0"/>
              <a:t>提供了变换操作，甚至</a:t>
            </a:r>
            <a:r>
              <a:rPr lang="en-US" altLang="zh-CN" sz="2800" dirty="0" smtClean="0"/>
              <a:t>join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5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Pig Latin</a:t>
            </a:r>
            <a:r>
              <a:rPr lang="zh-CN" altLang="en-US" sz="2800" dirty="0" smtClean="0"/>
              <a:t>是一种数据流语言，每个处理步骤都会产生一个新的数据集，或者产生一个新的关系。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input = load ‘data’</a:t>
            </a:r>
            <a:r>
              <a:rPr lang="zh-CN" altLang="en-US" sz="2800" dirty="0" smtClean="0"/>
              <a:t>这句脚本中，</a:t>
            </a:r>
            <a:r>
              <a:rPr lang="en-US" altLang="zh-CN" sz="2800" dirty="0" smtClean="0"/>
              <a:t>input</a:t>
            </a:r>
            <a:r>
              <a:rPr lang="zh-CN" altLang="en-US" sz="2800" dirty="0" smtClean="0"/>
              <a:t>是加载数据集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后结果的关系名称（也就是我们通常说的别名）。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关系名称看起来和变量的概念相似，但是它们不是变量。关系名称是可以被重用的。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92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命令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;</a:t>
            </a:r>
            <a:r>
              <a:rPr lang="zh-CN" altLang="en-US" sz="2400" dirty="0" smtClean="0"/>
              <a:t>号结尾</a:t>
            </a:r>
            <a:r>
              <a:rPr lang="en-US" altLang="zh-CN" sz="2400" dirty="0" smtClean="0"/>
              <a:t>		//</a:t>
            </a:r>
            <a:r>
              <a:rPr lang="zh-CN" altLang="en-US" sz="2400" dirty="0" smtClean="0"/>
              <a:t>有些可以不加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ls /			//</a:t>
            </a:r>
            <a:r>
              <a:rPr lang="zh-CN" altLang="en-US" sz="2400" dirty="0" smtClean="0"/>
              <a:t>列出</a:t>
            </a:r>
            <a:r>
              <a:rPr lang="en-US" altLang="zh-CN" sz="2400" dirty="0" err="1" smtClean="0"/>
              <a:t>hdfs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--			//</a:t>
            </a:r>
            <a:r>
              <a:rPr lang="zh-CN" altLang="en-US" sz="2400" dirty="0" smtClean="0"/>
              <a:t>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/**/			//</a:t>
            </a:r>
            <a:r>
              <a:rPr lang="zh-CN" altLang="en-US" sz="2400" dirty="0" smtClean="0"/>
              <a:t>多行注释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DUMP			//</a:t>
            </a:r>
            <a:r>
              <a:rPr lang="zh-CN" altLang="en-US" sz="2400" dirty="0" smtClean="0"/>
              <a:t>指令才触发程序</a:t>
            </a:r>
            <a:r>
              <a:rPr lang="zh-CN" altLang="en-US" sz="2400" dirty="0" smtClean="0"/>
              <a:t>执行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LOAD/STORD	//</a:t>
            </a:r>
            <a:r>
              <a:rPr lang="zh-CN" altLang="en-US" sz="2400" dirty="0" smtClean="0"/>
              <a:t>输入和输出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6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344765" cy="4367783"/>
          </a:xfrm>
        </p:spPr>
        <p:txBody>
          <a:bodyPr/>
          <a:lstStyle/>
          <a:p>
            <a:r>
              <a:rPr lang="zh-CN" altLang="en-US" sz="2800" dirty="0" smtClean="0"/>
              <a:t>脚本（</a:t>
            </a:r>
            <a:r>
              <a:rPr lang="en-US" altLang="zh-CN" sz="2800" dirty="0" err="1"/>
              <a:t>Sample_script.pig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/>
              <a:t>student = LOAD '</a:t>
            </a:r>
            <a:r>
              <a:rPr lang="en-US" altLang="zh-CN" sz="2400" dirty="0" err="1"/>
              <a:t>hdfs</a:t>
            </a:r>
            <a:r>
              <a:rPr lang="en-US" altLang="zh-CN" sz="2400" dirty="0"/>
              <a:t>://localhost:9000/</a:t>
            </a:r>
            <a:r>
              <a:rPr lang="en-US" altLang="zh-CN" sz="2400" dirty="0" err="1"/>
              <a:t>pig_data</a:t>
            </a:r>
            <a:r>
              <a:rPr lang="en-US" altLang="zh-CN" sz="2400" dirty="0"/>
              <a:t>/student.txt' USING </a:t>
            </a:r>
            <a:r>
              <a:rPr lang="en-US" altLang="zh-CN" sz="2400" dirty="0" err="1"/>
              <a:t>PigStorage</a:t>
            </a:r>
            <a:r>
              <a:rPr lang="en-US" altLang="zh-CN" sz="2400" dirty="0"/>
              <a:t>(',') as (</a:t>
            </a:r>
            <a:r>
              <a:rPr lang="en-US" altLang="zh-CN" sz="2400" dirty="0" err="1"/>
              <a:t>id:int,name:chararray,city:chararray</a:t>
            </a:r>
            <a:r>
              <a:rPr lang="en-US" altLang="zh-CN" sz="2400" dirty="0"/>
              <a:t>); Dump student; 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sz="2800" dirty="0" smtClean="0"/>
              <a:t>执行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本地模式：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$ pig -x local </a:t>
            </a:r>
            <a:r>
              <a:rPr lang="en-US" altLang="zh-CN" sz="2400" b="1" dirty="0" err="1"/>
              <a:t>Sample_script.pig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模式：</a:t>
            </a:r>
            <a:r>
              <a:rPr lang="en-US" altLang="zh-CN" sz="2400" dirty="0"/>
              <a:t> pig -x </a:t>
            </a:r>
            <a:r>
              <a:rPr lang="en-US" altLang="zh-CN" sz="2400" dirty="0" err="1"/>
              <a:t>mapreduce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Sample_script.pig</a:t>
            </a:r>
            <a:r>
              <a:rPr lang="en-US" altLang="zh-CN" sz="2400" b="1" dirty="0"/>
              <a:t> </a:t>
            </a: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4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/long/float/double/</a:t>
            </a:r>
            <a:r>
              <a:rPr lang="en-US" altLang="zh-CN" sz="2400" dirty="0" err="1" smtClean="0"/>
              <a:t>chararray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Bytearray</a:t>
            </a:r>
            <a:r>
              <a:rPr lang="en-US" altLang="zh-CN" sz="2400" dirty="0" smtClean="0"/>
              <a:t>/Boolean/</a:t>
            </a:r>
            <a:r>
              <a:rPr lang="en-US" altLang="zh-CN" sz="2400" dirty="0" err="1" smtClean="0"/>
              <a:t>Datetime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Biginteger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Bigdecimal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2400" dirty="0" smtClean="0"/>
              <a:t>Tuple/Bag/Map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r>
              <a:rPr lang="en-US" altLang="zh-CN" sz="2400" dirty="0" smtClean="0"/>
              <a:t>NULL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Pig</a:t>
            </a:r>
            <a:r>
              <a:rPr lang="zh-CN" altLang="en-US" sz="2000" dirty="0" smtClean="0"/>
              <a:t>中有数据元素为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的概念。任何数据类型的数据都可以为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Pig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的概念与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中所说的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的概念是一样的，而与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等语言中</a:t>
            </a:r>
            <a:r>
              <a:rPr lang="en-US" altLang="zh-CN" sz="2000" dirty="0" smtClean="0"/>
              <a:t>null </a:t>
            </a:r>
            <a:r>
              <a:rPr lang="zh-CN" altLang="en-US" sz="2000" dirty="0" smtClean="0"/>
              <a:t>的概念完全不同。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338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/>
              <a:t>? : 	</a:t>
            </a:r>
            <a:r>
              <a:rPr lang="zh-CN" altLang="en-US" dirty="0" smtClean="0"/>
              <a:t>、</a:t>
            </a:r>
            <a:r>
              <a:rPr lang="en-US" altLang="zh-CN" dirty="0"/>
              <a:t>CASE WHEN THEN ELSE END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matches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[]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0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关系运算</a:t>
            </a:r>
            <a:endParaRPr lang="en-US" altLang="zh-CN" dirty="0" smtClean="0"/>
          </a:p>
          <a:p>
            <a:pPr lvl="1"/>
            <a:r>
              <a:rPr lang="en-US" altLang="zh-CN" sz="2200" dirty="0" err="1" smtClean="0"/>
              <a:t>Loading&amp;Storing:LOAD</a:t>
            </a:r>
            <a:r>
              <a:rPr lang="en-US" altLang="zh-CN" sz="2200" dirty="0" smtClean="0"/>
              <a:t>/STORE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Filtering:FILTER</a:t>
            </a:r>
            <a:r>
              <a:rPr lang="en-US" altLang="zh-CN" sz="2200" dirty="0"/>
              <a:t>/DISTINCT/FOREACH… GENERATE:/STREAM</a:t>
            </a:r>
          </a:p>
          <a:p>
            <a:pPr lvl="1"/>
            <a:r>
              <a:rPr lang="en-US" altLang="zh-CN" sz="2200" dirty="0"/>
              <a:t>Grouping/</a:t>
            </a:r>
            <a:r>
              <a:rPr lang="en-US" altLang="zh-CN" sz="2200" dirty="0" err="1"/>
              <a:t>Joining:JOIN</a:t>
            </a:r>
            <a:r>
              <a:rPr lang="en-US" altLang="zh-CN" sz="2200" dirty="0"/>
              <a:t>/COGROUP/GROUP/CROSS</a:t>
            </a:r>
          </a:p>
          <a:p>
            <a:pPr lvl="1"/>
            <a:r>
              <a:rPr lang="en-US" altLang="zh-CN" sz="2200" dirty="0" err="1"/>
              <a:t>Sorting:ORDER</a:t>
            </a:r>
            <a:r>
              <a:rPr lang="en-US" altLang="zh-CN" sz="2200" dirty="0"/>
              <a:t>/LIMIT</a:t>
            </a:r>
          </a:p>
          <a:p>
            <a:pPr lvl="1"/>
            <a:r>
              <a:rPr lang="en-US" altLang="zh-CN" sz="2200" dirty="0" err="1"/>
              <a:t>Combining&amp;Splitting:UNION</a:t>
            </a:r>
            <a:r>
              <a:rPr lang="en-US" altLang="zh-CN" sz="2200" dirty="0"/>
              <a:t>/SPLIT</a:t>
            </a:r>
          </a:p>
          <a:p>
            <a:pPr lvl="1"/>
            <a:r>
              <a:rPr lang="en-US" altLang="zh-CN" sz="2200" dirty="0" err="1"/>
              <a:t>Diagnostic:DUMP</a:t>
            </a:r>
            <a:r>
              <a:rPr lang="en-US" altLang="zh-CN" sz="2200" dirty="0"/>
              <a:t>/DESCRIBE/EXPLAIN/ILLUSTRATE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Pig Latin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23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Load</a:t>
            </a:r>
          </a:p>
          <a:p>
            <a:pPr marL="457200" lvl="1" indent="0">
              <a:buNone/>
            </a:pPr>
            <a:r>
              <a:rPr lang="en-US" altLang="zh-CN" sz="2400" dirty="0" err="1"/>
              <a:t>Relation_name</a:t>
            </a:r>
            <a:r>
              <a:rPr lang="en-US" altLang="zh-CN" sz="2400" dirty="0"/>
              <a:t> = LOAD 'Input file path' USING function as schema; 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 smtClean="0"/>
              <a:t>function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BinStorage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JsonLoader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, </a:t>
            </a:r>
            <a:r>
              <a:rPr lang="en-US" altLang="zh-CN" sz="2200" dirty="0" err="1" smtClean="0"/>
              <a:t>TextLoader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或用户自定义</a:t>
            </a:r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200" dirty="0"/>
              <a:t>grunt&gt; student = LOAD '</a:t>
            </a:r>
            <a:r>
              <a:rPr lang="en-US" altLang="zh-CN" sz="2200" dirty="0" err="1"/>
              <a:t>hdfs</a:t>
            </a:r>
            <a:r>
              <a:rPr lang="en-US" altLang="zh-CN" sz="2200" dirty="0"/>
              <a:t>://localhost:9000/</a:t>
            </a:r>
            <a:r>
              <a:rPr lang="en-US" altLang="zh-CN" sz="2200" dirty="0" err="1"/>
              <a:t>pig_data</a:t>
            </a:r>
            <a:r>
              <a:rPr lang="en-US" altLang="zh-CN" sz="2200" dirty="0"/>
              <a:t>/student_data.txt' USING </a:t>
            </a:r>
            <a:r>
              <a:rPr lang="en-US" altLang="zh-CN" sz="2200" dirty="0" err="1"/>
              <a:t>PigStorage</a:t>
            </a:r>
            <a:r>
              <a:rPr lang="en-US" altLang="zh-CN" sz="2200" dirty="0"/>
              <a:t>(',')as ( </a:t>
            </a:r>
            <a:r>
              <a:rPr lang="en-US" altLang="zh-CN" sz="2200" dirty="0" err="1"/>
              <a:t>id:int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firstname:chararray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lastname:chararray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phone:chararray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city:chararray</a:t>
            </a:r>
            <a:r>
              <a:rPr lang="en-US" altLang="zh-CN" sz="2200" dirty="0"/>
              <a:t> ); </a:t>
            </a:r>
            <a:endParaRPr lang="en-US" altLang="zh-CN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Store</a:t>
            </a:r>
          </a:p>
          <a:p>
            <a:pPr marL="457200" lvl="1" indent="0">
              <a:buNone/>
            </a:pPr>
            <a:r>
              <a:rPr lang="en-US" altLang="zh-CN" sz="2400" dirty="0"/>
              <a:t>STORE </a:t>
            </a:r>
            <a:r>
              <a:rPr lang="en-US" altLang="zh-CN" sz="2400" dirty="0" err="1"/>
              <a:t>Relation_name</a:t>
            </a:r>
            <a:r>
              <a:rPr lang="en-US" altLang="zh-CN" sz="2400" dirty="0"/>
              <a:t> INTO ' </a:t>
            </a:r>
            <a:r>
              <a:rPr lang="en-US" altLang="zh-CN" sz="2400" dirty="0" err="1"/>
              <a:t>required_directory_path</a:t>
            </a:r>
            <a:r>
              <a:rPr lang="en-US" altLang="zh-CN" sz="2400" dirty="0"/>
              <a:t> ' [USING function];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Load&amp;Store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Diagnostic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48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Pig Latin-</a:t>
            </a:r>
            <a:r>
              <a:rPr lang="zh-CN" altLang="en-US" sz="2800" smtClean="0"/>
              <a:t>数据流语言</a:t>
            </a:r>
            <a:endParaRPr lang="en-US" altLang="zh-CN" sz="2800" smtClean="0"/>
          </a:p>
          <a:p>
            <a:r>
              <a:rPr lang="en-US" altLang="zh-CN" sz="2800" smtClean="0"/>
              <a:t>Pig</a:t>
            </a:r>
            <a:r>
              <a:rPr lang="zh-CN" altLang="en-US" sz="2800" smtClean="0"/>
              <a:t>执行环境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单</a:t>
            </a:r>
            <a:r>
              <a:rPr lang="en-US" altLang="zh-CN" sz="2800" smtClean="0"/>
              <a:t>JVM</a:t>
            </a:r>
            <a:r>
              <a:rPr lang="zh-CN" altLang="en-US" sz="2800" smtClean="0"/>
              <a:t>的</a:t>
            </a:r>
            <a:r>
              <a:rPr lang="en-US" altLang="zh-CN" sz="2800" smtClean="0"/>
              <a:t>local</a:t>
            </a:r>
            <a:r>
              <a:rPr lang="zh-CN" altLang="en-US" sz="2800" smtClean="0"/>
              <a:t>环境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r>
              <a:rPr lang="zh-CN" altLang="en-US" sz="2800" smtClean="0"/>
              <a:t>集群环境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3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smtClean="0"/>
              <a:t>Join</a:t>
            </a:r>
            <a:br>
              <a:rPr lang="en-US" altLang="zh-CN" sz="2400" smtClean="0"/>
            </a:br>
            <a:r>
              <a:rPr lang="en-US" altLang="zh-CN" sz="2400" smtClean="0"/>
              <a:t>$&gt;A = LOAD 'A'</a:t>
            </a:r>
            <a:br>
              <a:rPr lang="en-US" altLang="zh-CN" sz="2400" smtClean="0"/>
            </a:br>
            <a:r>
              <a:rPr lang="en-US" altLang="zh-CN" sz="2400" smtClean="0"/>
              <a:t>$&gt;B = </a:t>
            </a:r>
            <a:r>
              <a:rPr lang="en-US" altLang="zh-CN" sz="2400"/>
              <a:t>LOAD </a:t>
            </a:r>
            <a:r>
              <a:rPr lang="en-US" altLang="zh-CN" sz="2400" smtClean="0"/>
              <a:t>'B'</a:t>
            </a:r>
            <a:br>
              <a:rPr lang="en-US" altLang="zh-CN" sz="2400" smtClean="0"/>
            </a:br>
            <a:r>
              <a:rPr lang="en-US" altLang="zh-CN" sz="2400" smtClean="0"/>
              <a:t>$&gt;C = JOIN A by $0,B BY $1</a:t>
            </a:r>
            <a:br>
              <a:rPr lang="en-US" altLang="zh-CN" sz="2400" smtClean="0"/>
            </a:br>
            <a:r>
              <a:rPr lang="en-US" altLang="zh-CN" sz="2400" smtClean="0"/>
              <a:t>$&gt;DUMP C			//</a:t>
            </a:r>
            <a:r>
              <a:rPr lang="zh-CN" altLang="en-US" sz="2400" smtClean="0"/>
              <a:t>连接集合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$&gt;STORE C INTO 'xxx.xx'	//</a:t>
            </a:r>
            <a:r>
              <a:rPr lang="zh-CN" altLang="en-US" sz="2400" smtClean="0"/>
              <a:t>存储集合</a:t>
            </a:r>
            <a:endParaRPr lang="en-US" altLang="zh-CN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合并和拆分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57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7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034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modes and execution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脚本语言</a:t>
            </a:r>
            <a:endParaRPr lang="en-US" altLang="zh-CN" sz="2800" smtClean="0"/>
          </a:p>
          <a:p>
            <a:r>
              <a:rPr lang="zh-CN" altLang="en-US" sz="2800" smtClean="0"/>
              <a:t>每次变换与操作转变成</a:t>
            </a:r>
            <a:r>
              <a:rPr lang="en-US" altLang="zh-CN" sz="2800" smtClean="0"/>
              <a:t>MapReduce</a:t>
            </a:r>
            <a:r>
              <a:rPr lang="zh-CN" altLang="en-US" sz="2800" smtClean="0"/>
              <a:t>作业</a:t>
            </a:r>
            <a:endParaRPr lang="en-US" altLang="zh-CN" sz="2800" smtClean="0"/>
          </a:p>
          <a:p>
            <a:r>
              <a:rPr lang="zh-CN" altLang="en-US" sz="2800" smtClean="0"/>
              <a:t>节省</a:t>
            </a:r>
            <a:r>
              <a:rPr lang="en-US" altLang="zh-CN" sz="2800" smtClean="0"/>
              <a:t>MR</a:t>
            </a:r>
            <a:r>
              <a:rPr lang="zh-CN" altLang="en-US" sz="2800" smtClean="0"/>
              <a:t>的繁琐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4589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 smtClean="0"/>
              <a:t>擅长批处理</a:t>
            </a:r>
            <a:endParaRPr lang="en-US" altLang="zh-CN" sz="2800" smtClean="0"/>
          </a:p>
          <a:p>
            <a:r>
              <a:rPr lang="zh-CN" altLang="en-US" sz="2800" smtClean="0"/>
              <a:t>不擅长小数据量操作，因为要扫面整个数据集</a:t>
            </a:r>
            <a:endParaRPr lang="en-US" altLang="zh-CN" sz="2800" smtClean="0"/>
          </a:p>
          <a:p>
            <a:r>
              <a:rPr lang="zh-CN" altLang="en-US" sz="2800" smtClean="0"/>
              <a:t>支持</a:t>
            </a:r>
            <a:r>
              <a:rPr lang="en-US" altLang="zh-CN" sz="2800" smtClean="0"/>
              <a:t>UDF</a:t>
            </a:r>
            <a:r>
              <a:rPr lang="zh-CN" altLang="en-US" sz="2800" smtClean="0"/>
              <a:t>，易于重用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使用场景</a:t>
            </a:r>
          </a:p>
        </p:txBody>
      </p:sp>
    </p:spTree>
    <p:extLst>
      <p:ext uri="{BB962C8B-B14F-4D97-AF65-F5344CB8AC3E}">
        <p14:creationId xmlns:p14="http://schemas.microsoft.com/office/powerpoint/2010/main" val="19729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800"/>
              <a:t>下载</a:t>
            </a:r>
            <a:endParaRPr lang="en-US" altLang="zh-CN" sz="2800" smtClean="0"/>
          </a:p>
          <a:p>
            <a:pPr marL="457200" lvl="1" indent="0">
              <a:buNone/>
            </a:pPr>
            <a:r>
              <a:rPr lang="en-US" altLang="zh-CN" sz="2400" smtClean="0"/>
              <a:t>pig-0.15.0.tar.gz</a:t>
            </a:r>
          </a:p>
          <a:p>
            <a:r>
              <a:rPr lang="zh-CN" altLang="en-US" sz="2800" smtClean="0"/>
              <a:t>安装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en-US" altLang="zh-CN" sz="2400"/>
              <a:t>tar -xzvf </a:t>
            </a:r>
            <a:r>
              <a:rPr lang="en-US" altLang="zh-CN" sz="2400" smtClean="0"/>
              <a:t>pig-0.15.0.tar.gz</a:t>
            </a:r>
          </a:p>
          <a:p>
            <a:r>
              <a:rPr lang="zh-CN" altLang="en-US" sz="2400" smtClean="0"/>
              <a:t>环境变量</a:t>
            </a:r>
            <a:r>
              <a:rPr lang="en-US" altLang="zh-CN" sz="2400" smtClean="0"/>
              <a:t/>
            </a:r>
            <a:br>
              <a:rPr lang="en-US" altLang="zh-CN" sz="2400" smtClean="0"/>
            </a:br>
            <a:r>
              <a:rPr lang="en-US" altLang="zh-CN" sz="2400" smtClean="0"/>
              <a:t>PIG_INSTALL=/usr/soft/pig-0.15.0</a:t>
            </a:r>
            <a:br>
              <a:rPr lang="en-US" altLang="zh-CN" sz="2400" smtClean="0"/>
            </a:br>
            <a:r>
              <a:rPr lang="en-US" altLang="zh-CN" sz="2400" smtClean="0"/>
              <a:t>PATH=$PATH:</a:t>
            </a:r>
            <a:r>
              <a:rPr lang="en-US" altLang="zh-CN" sz="2400"/>
              <a:t>/</a:t>
            </a:r>
            <a:r>
              <a:rPr lang="en-US" altLang="zh-CN" sz="2400" smtClean="0"/>
              <a:t>usr/soft/pig-0.15.0/bin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8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local</a:t>
            </a:r>
            <a:endParaRPr lang="en-US" altLang="zh-CN" smtClean="0"/>
          </a:p>
          <a:p>
            <a:pPr lvl="1"/>
            <a:r>
              <a:rPr lang="zh-CN" altLang="en-US" sz="2400" smtClean="0"/>
              <a:t>运行单个</a:t>
            </a:r>
            <a:r>
              <a:rPr lang="en-US" altLang="zh-CN" sz="2400" smtClean="0"/>
              <a:t>JVM</a:t>
            </a:r>
          </a:p>
          <a:p>
            <a:pPr lvl="1"/>
            <a:r>
              <a:rPr lang="zh-CN" altLang="en-US" sz="2400" smtClean="0"/>
              <a:t>使用本地文件系统</a:t>
            </a:r>
            <a:endParaRPr lang="en-US" altLang="zh-CN" sz="2400"/>
          </a:p>
          <a:p>
            <a:pPr lvl="1"/>
            <a:r>
              <a:rPr lang="zh-CN" altLang="en-US" sz="2400" smtClean="0"/>
              <a:t>用于测试和小型数据</a:t>
            </a:r>
            <a:endParaRPr lang="en-US" altLang="zh-CN" sz="2400"/>
          </a:p>
          <a:p>
            <a:pPr lvl="2"/>
            <a:r>
              <a:rPr lang="en-US" altLang="zh-CN" smtClean="0"/>
              <a:t>$&gt;pig -x local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mtClean="0"/>
              <a:t>$grant&gt;		//grant</a:t>
            </a:r>
            <a:r>
              <a:rPr lang="zh-CN" altLang="en-US" smtClean="0"/>
              <a:t>是</a:t>
            </a:r>
            <a:r>
              <a:rPr lang="en-US" altLang="zh-CN" smtClean="0"/>
              <a:t>pig</a:t>
            </a:r>
            <a:r>
              <a:rPr lang="zh-CN" altLang="en-US" smtClean="0"/>
              <a:t>的</a:t>
            </a:r>
            <a:r>
              <a:rPr lang="en-US" altLang="zh-CN" smtClean="0"/>
              <a:t>shell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执行模式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7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smtClean="0"/>
              <a:t>MapReduce</a:t>
            </a:r>
          </a:p>
          <a:p>
            <a:pPr lvl="1"/>
            <a:r>
              <a:rPr lang="zh-CN" altLang="en-US" sz="2400" smtClean="0"/>
              <a:t>将操作翻译成</a:t>
            </a:r>
            <a:r>
              <a:rPr lang="en-US" altLang="zh-CN" sz="2400" smtClean="0"/>
              <a:t>MR job</a:t>
            </a:r>
            <a:r>
              <a:rPr lang="zh-CN" altLang="en-US" sz="2400" smtClean="0"/>
              <a:t>，在</a:t>
            </a:r>
            <a:r>
              <a:rPr lang="en-US" altLang="zh-CN" sz="2400" smtClean="0"/>
              <a:t>hadoop</a:t>
            </a:r>
            <a:r>
              <a:rPr lang="zh-CN" altLang="en-US" sz="2400" smtClean="0"/>
              <a:t>上执行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检查版本兼容性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配置</a:t>
            </a:r>
            <a:r>
              <a:rPr lang="en-US" altLang="zh-CN" sz="2400" smtClean="0"/>
              <a:t>conf/pig.properties</a:t>
            </a:r>
            <a:br>
              <a:rPr lang="en-US" altLang="zh-CN" sz="2400" smtClean="0"/>
            </a:br>
            <a:r>
              <a:rPr lang="en-US" altLang="zh-CN" sz="2400" smtClean="0"/>
              <a:t>fs.default.name=hdfs://s0:8021/</a:t>
            </a:r>
            <a:br>
              <a:rPr lang="en-US" altLang="zh-CN" sz="2400" smtClean="0"/>
            </a:br>
            <a:r>
              <a:rPr lang="en-US" altLang="zh-CN" sz="2400" smtClean="0"/>
              <a:t>mapred.job.tracker=s0:8021</a:t>
            </a:r>
          </a:p>
          <a:p>
            <a:pPr lvl="1"/>
            <a:r>
              <a:rPr lang="zh-CN" altLang="en-US" sz="2400" smtClean="0"/>
              <a:t>启动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$pig		//</a:t>
            </a:r>
            <a:r>
              <a:rPr lang="zh-CN" altLang="en-US" smtClean="0"/>
              <a:t>默认就是</a:t>
            </a:r>
            <a:r>
              <a:rPr lang="en-US" altLang="zh-CN" smtClean="0"/>
              <a:t>mr</a:t>
            </a:r>
            <a:r>
              <a:rPr lang="zh-CN" altLang="en-US" smtClean="0"/>
              <a:t>模式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/>
              <a:t>执行模式</a:t>
            </a:r>
          </a:p>
        </p:txBody>
      </p:sp>
    </p:spTree>
    <p:extLst>
      <p:ext uri="{BB962C8B-B14F-4D97-AF65-F5344CB8AC3E}">
        <p14:creationId xmlns:p14="http://schemas.microsoft.com/office/powerpoint/2010/main" val="6751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Grant shell</a:t>
            </a:r>
          </a:p>
          <a:p>
            <a:r>
              <a:rPr lang="zh-CN" altLang="en-US" sz="2800" dirty="0"/>
              <a:t>调用脚本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$&gt;pig xxx.sh		</a:t>
            </a:r>
            <a:r>
              <a:rPr lang="en-US" altLang="zh-CN" sz="2800" dirty="0" smtClean="0"/>
              <a:t>//</a:t>
            </a:r>
            <a:endParaRPr lang="en-US" altLang="zh-CN" sz="2800" dirty="0" smtClean="0"/>
          </a:p>
          <a:p>
            <a:r>
              <a:rPr lang="en-US" altLang="zh-CN" sz="2800" dirty="0" smtClean="0"/>
              <a:t>java</a:t>
            </a:r>
            <a:r>
              <a:rPr lang="zh-CN" altLang="en-US" sz="2800" dirty="0" smtClean="0"/>
              <a:t>编程使用</a:t>
            </a:r>
            <a:r>
              <a:rPr lang="en-US" altLang="zh-CN" sz="2800" dirty="0" smtClean="0"/>
              <a:t>Pig</a:t>
            </a:r>
            <a:br>
              <a:rPr lang="en-US" altLang="zh-CN" sz="2800" dirty="0" smtClean="0"/>
            </a:br>
            <a:r>
              <a:rPr lang="zh-CN" altLang="en-US" sz="2800" dirty="0" smtClean="0"/>
              <a:t>同</a:t>
            </a:r>
            <a:r>
              <a:rPr lang="en-US" altLang="zh-CN" sz="2800" dirty="0" err="1" smtClean="0"/>
              <a:t>jdbc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Pig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3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urier New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9457</TotalTime>
  <Words>639</Words>
  <Application>Microsoft Office PowerPoint</Application>
  <PresentationFormat>全屏显示(4:3)</PresentationFormat>
  <Paragraphs>200</Paragraphs>
  <Slides>34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1_Office 主题</vt:lpstr>
      <vt:lpstr>PowerPoint 演示文稿</vt:lpstr>
      <vt:lpstr>Pig简介</vt:lpstr>
      <vt:lpstr>Pig组成</vt:lpstr>
      <vt:lpstr>Pig执行</vt:lpstr>
      <vt:lpstr>Pig使用场景</vt:lpstr>
      <vt:lpstr>Pig安装</vt:lpstr>
      <vt:lpstr>Pig执行模式</vt:lpstr>
      <vt:lpstr>Pig执行模式</vt:lpstr>
      <vt:lpstr>Pig运行</vt:lpstr>
      <vt:lpstr>Pig体验</vt:lpstr>
      <vt:lpstr>Pig体验</vt:lpstr>
      <vt:lpstr>Pig体验</vt:lpstr>
      <vt:lpstr>Pig体验</vt:lpstr>
      <vt:lpstr>Grunt Shell</vt:lpstr>
      <vt:lpstr>Grunt Shell</vt:lpstr>
      <vt:lpstr>Grunt Shell</vt:lpstr>
      <vt:lpstr>Grunt Shell</vt:lpstr>
      <vt:lpstr>Grunt Shell</vt:lpstr>
      <vt:lpstr>Grunt Shell</vt:lpstr>
      <vt:lpstr>Pig Latin</vt:lpstr>
      <vt:lpstr>Pig Latin</vt:lpstr>
      <vt:lpstr>Pig Latin</vt:lpstr>
      <vt:lpstr>Pig Latin</vt:lpstr>
      <vt:lpstr>Pig Latin</vt:lpstr>
      <vt:lpstr>Pig Latin</vt:lpstr>
      <vt:lpstr>Load&amp;Store</vt:lpstr>
      <vt:lpstr>Load&amp;Store</vt:lpstr>
      <vt:lpstr>Diagnostic</vt:lpstr>
      <vt:lpstr>Pig Group</vt:lpstr>
      <vt:lpstr>Pig Join</vt:lpstr>
      <vt:lpstr>合并和拆分</vt:lpstr>
      <vt:lpstr>Sorting</vt:lpstr>
      <vt:lpstr>Functions</vt:lpstr>
      <vt:lpstr>Other modes and 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Administrator</cp:lastModifiedBy>
  <cp:revision>2013</cp:revision>
  <dcterms:created xsi:type="dcterms:W3CDTF">2015-10-23T02:45:43Z</dcterms:created>
  <dcterms:modified xsi:type="dcterms:W3CDTF">2016-03-16T10:42:31Z</dcterms:modified>
</cp:coreProperties>
</file>