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7"/>
  </p:notesMasterIdLst>
  <p:sldIdLst>
    <p:sldId id="261" r:id="rId2"/>
    <p:sldId id="262" r:id="rId3"/>
    <p:sldId id="309" r:id="rId4"/>
    <p:sldId id="281" r:id="rId5"/>
    <p:sldId id="282" r:id="rId6"/>
    <p:sldId id="283" r:id="rId7"/>
    <p:sldId id="302" r:id="rId8"/>
    <p:sldId id="271" r:id="rId9"/>
    <p:sldId id="272" r:id="rId10"/>
    <p:sldId id="284" r:id="rId11"/>
    <p:sldId id="310" r:id="rId12"/>
    <p:sldId id="311" r:id="rId13"/>
    <p:sldId id="312" r:id="rId14"/>
    <p:sldId id="316" r:id="rId15"/>
    <p:sldId id="313" r:id="rId16"/>
    <p:sldId id="314" r:id="rId17"/>
    <p:sldId id="315" r:id="rId18"/>
    <p:sldId id="317" r:id="rId19"/>
    <p:sldId id="318" r:id="rId20"/>
    <p:sldId id="319" r:id="rId21"/>
    <p:sldId id="320" r:id="rId22"/>
    <p:sldId id="273" r:id="rId23"/>
    <p:sldId id="274" r:id="rId24"/>
    <p:sldId id="307" r:id="rId25"/>
    <p:sldId id="308" r:id="rId26"/>
    <p:sldId id="275" r:id="rId27"/>
    <p:sldId id="322" r:id="rId28"/>
    <p:sldId id="348" r:id="rId29"/>
    <p:sldId id="324" r:id="rId30"/>
    <p:sldId id="323" r:id="rId31"/>
    <p:sldId id="326" r:id="rId32"/>
    <p:sldId id="327" r:id="rId33"/>
    <p:sldId id="328" r:id="rId34"/>
    <p:sldId id="325" r:id="rId35"/>
    <p:sldId id="329" r:id="rId36"/>
    <p:sldId id="321" r:id="rId37"/>
    <p:sldId id="332" r:id="rId38"/>
    <p:sldId id="333" r:id="rId39"/>
    <p:sldId id="330" r:id="rId40"/>
    <p:sldId id="280" r:id="rId41"/>
    <p:sldId id="303" r:id="rId42"/>
    <p:sldId id="304" r:id="rId43"/>
    <p:sldId id="305" r:id="rId44"/>
    <p:sldId id="306" r:id="rId45"/>
    <p:sldId id="276" r:id="rId46"/>
    <p:sldId id="290" r:id="rId47"/>
    <p:sldId id="347" r:id="rId48"/>
    <p:sldId id="291" r:id="rId49"/>
    <p:sldId id="292" r:id="rId50"/>
    <p:sldId id="293" r:id="rId51"/>
    <p:sldId id="294" r:id="rId52"/>
    <p:sldId id="277" r:id="rId53"/>
    <p:sldId id="346" r:id="rId54"/>
    <p:sldId id="295" r:id="rId55"/>
    <p:sldId id="296" r:id="rId56"/>
    <p:sldId id="297" r:id="rId57"/>
    <p:sldId id="298" r:id="rId58"/>
    <p:sldId id="335" r:id="rId59"/>
    <p:sldId id="336" r:id="rId60"/>
    <p:sldId id="299" r:id="rId61"/>
    <p:sldId id="300" r:id="rId62"/>
    <p:sldId id="301" r:id="rId63"/>
    <p:sldId id="338" r:id="rId64"/>
    <p:sldId id="339" r:id="rId65"/>
    <p:sldId id="342" r:id="rId66"/>
    <p:sldId id="341" r:id="rId67"/>
    <p:sldId id="334" r:id="rId68"/>
    <p:sldId id="343" r:id="rId69"/>
    <p:sldId id="285" r:id="rId70"/>
    <p:sldId id="286" r:id="rId71"/>
    <p:sldId id="345" r:id="rId72"/>
    <p:sldId id="287" r:id="rId73"/>
    <p:sldId id="288" r:id="rId74"/>
    <p:sldId id="344" r:id="rId75"/>
    <p:sldId id="289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72" autoAdjust="0"/>
  </p:normalViewPr>
  <p:slideViewPr>
    <p:cSldViewPr>
      <p:cViewPr>
        <p:scale>
          <a:sx n="68" d="100"/>
          <a:sy n="68" d="100"/>
        </p:scale>
        <p:origin x="-67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71" Type="http://schemas.openxmlformats.org/officeDocument/2006/relationships/slide" Target="slides/slide7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("colfam1"),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("col-0"));</a:t>
            </a:r>
          </a:p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CompareFilter.CompareOp.LESS_OR_EQUAL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("row-22")));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scanner1)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Filter filter2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RegexStringComparator</a:t>
            </a:r>
            <a:r>
              <a:rPr lang="en-US" altLang="zh-CN" dirty="0" smtClean="0"/>
              <a:t>(".*-.5"));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scanner2)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</a:p>
          <a:p>
            <a:r>
              <a:rPr lang="en-US" altLang="zh-CN" dirty="0" smtClean="0"/>
              <a:t>Filter filter3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SubstringComparator</a:t>
            </a:r>
            <a:r>
              <a:rPr lang="en-US" altLang="zh-CN" dirty="0" smtClean="0"/>
              <a:t>("-5"));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(filter3);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scanner3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scanner3)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scanner3.close();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SingleColumnValueFilter</a:t>
            </a:r>
            <a:r>
              <a:rPr lang="en-US" altLang="zh-CN" dirty="0" smtClean="0"/>
              <a:t> filter = new</a:t>
            </a:r>
          </a:p>
          <a:p>
            <a:r>
              <a:rPr lang="en-US" altLang="zh-CN" dirty="0" err="1" smtClean="0"/>
              <a:t>SingleColumnValueFilter</a:t>
            </a:r>
            <a:r>
              <a:rPr lang="en-US" altLang="zh-CN" dirty="0" smtClean="0"/>
              <a:t>(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("colfam1"),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("col-5"),</a:t>
            </a:r>
          </a:p>
          <a:p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SubstringComparator</a:t>
            </a:r>
            <a:r>
              <a:rPr lang="en-US" altLang="zh-CN" dirty="0" smtClean="0"/>
              <a:t>("val-5"));</a:t>
            </a:r>
          </a:p>
          <a:p>
            <a:r>
              <a:rPr lang="en-US" altLang="zh-CN" dirty="0" err="1" smtClean="0"/>
              <a:t>filter.setFilterIfMissing</a:t>
            </a:r>
            <a:r>
              <a:rPr lang="en-US" altLang="zh-CN" dirty="0" smtClean="0"/>
              <a:t>(true);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scanner.close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= new Get(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("row-6"));</a:t>
            </a:r>
          </a:p>
          <a:p>
            <a:r>
              <a:rPr lang="en-US" altLang="zh-CN" dirty="0" err="1" smtClean="0"/>
              <a:t>get.setFilter</a:t>
            </a:r>
            <a:r>
              <a:rPr lang="en-US" altLang="zh-CN" dirty="0" smtClean="0"/>
              <a:t>(filter);</a:t>
            </a:r>
          </a:p>
          <a:p>
            <a:r>
              <a:rPr lang="en-US" altLang="zh-CN" dirty="0" smtClean="0"/>
              <a:t>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table.get</a:t>
            </a:r>
            <a:r>
              <a:rPr lang="en-US" altLang="zh-CN" dirty="0" smtClean="0"/>
              <a:t>(get);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("Result of get: ");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ValueFilter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("val-0")));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smtClean="0"/>
              <a:t>Filter filter2 = new </a:t>
            </a:r>
            <a:r>
              <a:rPr lang="en-US" altLang="zh-CN" dirty="0" err="1" smtClean="0"/>
              <a:t>SkipFilter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("row-05")));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smtClean="0"/>
              <a:t>Filter filter2 = new </a:t>
            </a:r>
            <a:r>
              <a:rPr lang="en-US" altLang="zh-CN" dirty="0" err="1" smtClean="0"/>
              <a:t>WhileMatchFilter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List&lt;Filter&gt; filters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&lt;Filter&gt;();</a:t>
            </a:r>
          </a:p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CompareFilter.CompareOp.GREATER_OR_EQUAL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("row-03")));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smtClean="0"/>
              <a:t>Filter filter2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CompareFilter.CompareOp.LESS_OR_EQUAL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("row-06")));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smtClean="0"/>
              <a:t>Filter filter3 = new</a:t>
            </a:r>
          </a:p>
          <a:p>
            <a:r>
              <a:rPr lang="en-US" altLang="zh-CN" dirty="0" err="1" smtClean="0"/>
              <a:t>QualifierFilter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RegexStringComparator</a:t>
            </a:r>
            <a:r>
              <a:rPr lang="en-US" altLang="zh-CN" dirty="0" smtClean="0"/>
              <a:t>("col-0[03]"));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(filter3);</a:t>
            </a:r>
          </a:p>
          <a:p>
            <a:r>
              <a:rPr lang="en-US" altLang="zh-CN" dirty="0" err="1" smtClean="0"/>
              <a:t>FilterList</a:t>
            </a:r>
            <a:r>
              <a:rPr lang="en-US" altLang="zh-CN" dirty="0" smtClean="0"/>
              <a:t> filterList1 = new </a:t>
            </a:r>
            <a:r>
              <a:rPr lang="en-US" altLang="zh-CN" dirty="0" err="1" smtClean="0"/>
              <a:t>FilterList</a:t>
            </a:r>
            <a:r>
              <a:rPr lang="en-US" altLang="zh-CN" dirty="0" smtClean="0"/>
              <a:t>(filters);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(filterList1);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err="1" smtClean="0"/>
              <a:t>FilterList</a:t>
            </a:r>
            <a:r>
              <a:rPr lang="en-US" altLang="zh-CN" dirty="0" smtClean="0"/>
              <a:t> filterList2 = new </a:t>
            </a:r>
            <a:r>
              <a:rPr lang="en-US" altLang="zh-CN" dirty="0" err="1" smtClean="0"/>
              <a:t>FilterList</a:t>
            </a:r>
            <a:r>
              <a:rPr lang="en-US" altLang="zh-CN" dirty="0" smtClean="0"/>
              <a:t>(</a:t>
            </a:r>
          </a:p>
          <a:p>
            <a:r>
              <a:rPr lang="en-US" altLang="zh-CN" dirty="0" err="1" smtClean="0"/>
              <a:t>FilterList.Operator.MUST_PASS_ONE</a:t>
            </a:r>
            <a:r>
              <a:rPr lang="en-US" altLang="zh-CN" dirty="0" smtClean="0"/>
              <a:t>, filters);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(filterList2);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&gt;get </a:t>
            </a:r>
            <a:r>
              <a:rPr lang="en-US" altLang="zh-CN" sz="1000" dirty="0" smtClean="0"/>
              <a:t>'</a:t>
            </a:r>
            <a:r>
              <a:rPr lang="en-US" altLang="zh-CN" sz="1000" dirty="0" err="1" smtClean="0"/>
              <a:t>mycounters</a:t>
            </a:r>
            <a:r>
              <a:rPr lang="en-US" altLang="zh-CN" sz="1000" dirty="0" smtClean="0"/>
              <a:t>', 'Jan14’</a:t>
            </a:r>
          </a:p>
          <a:p>
            <a:r>
              <a:rPr lang="zh-CN" altLang="en-US" dirty="0" smtClean="0"/>
              <a:t>打印结果：</a:t>
            </a:r>
            <a:endParaRPr lang="en-US" altLang="zh-CN" dirty="0" smtClean="0"/>
          </a:p>
          <a:p>
            <a:r>
              <a:rPr lang="en-US" altLang="zh-CN" dirty="0" smtClean="0"/>
              <a:t>COLUMN CELL</a:t>
            </a:r>
          </a:p>
          <a:p>
            <a:r>
              <a:rPr lang="en-US" altLang="zh-CN" dirty="0" err="1" smtClean="0"/>
              <a:t>daily:hits</a:t>
            </a:r>
            <a:r>
              <a:rPr lang="en-US" altLang="zh-CN" dirty="0" smtClean="0"/>
              <a:t> timestamp=1301570823471,</a:t>
            </a:r>
          </a:p>
          <a:p>
            <a:r>
              <a:rPr lang="en-US" altLang="zh-CN" dirty="0" smtClean="0"/>
              <a:t>value=\x00\x00\x00\x00\x00\x00\x00\x02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//Select without where cause 1.e. Select all.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 err="1" smtClean="0"/>
              <a:t>query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List&lt;Employee&gt; 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// Select Query with constraints on employee name.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 where </a:t>
            </a:r>
            <a:r>
              <a:rPr lang="en-US" altLang="zh-CN" dirty="0" err="1" smtClean="0"/>
              <a:t>e.employeeName</a:t>
            </a:r>
            <a:r>
              <a:rPr lang="en-US" altLang="zh-CN" dirty="0" smtClean="0"/>
              <a:t>=John";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// Select specific columns only.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</a:t>
            </a:r>
            <a:r>
              <a:rPr lang="en-US" altLang="zh-CN" dirty="0" err="1" smtClean="0"/>
              <a:t>e.employeeName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e.address</a:t>
            </a:r>
            <a:r>
              <a:rPr lang="en-US" altLang="zh-CN" dirty="0" smtClean="0"/>
              <a:t> from Employee e";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 err="1" smtClean="0"/>
              <a:t>query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List&lt;Employee&gt; 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Filter 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 Only row key will be fetched.</a:t>
            </a:r>
          </a:p>
          <a:p>
            <a:r>
              <a:rPr lang="en-US" altLang="zh-CN" dirty="0" err="1" smtClean="0"/>
              <a:t>client.setFilter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com.ch6;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org.apache.hadoop.hbase.client.Get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org.apache.hadoop.hbase.client.Result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org.apache.hadoop.hbase.client.ResultScanner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org.apache.hadoop.hbase.client.Scan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org.apache.hadoop.hbase.rest.client.Client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org.apache.hadoop.hbase.rest.client.Cluster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org.apache.hadoop.hbase.rest.client.RemoteHTable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org.apache.hadoop.hbase.util.Bytes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HBaseRESTCLient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private static </a:t>
            </a:r>
            <a:r>
              <a:rPr lang="en-US" altLang="zh-CN" dirty="0" err="1" smtClean="0"/>
              <a:t>RemoteHTable</a:t>
            </a:r>
            <a:r>
              <a:rPr lang="en-US" altLang="zh-CN" dirty="0" smtClean="0"/>
              <a:t> table;</a:t>
            </a:r>
          </a:p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Cluster </a:t>
            </a:r>
            <a:r>
              <a:rPr lang="en-US" altLang="zh-CN" dirty="0" err="1" smtClean="0"/>
              <a:t>hbaseCluster</a:t>
            </a:r>
            <a:r>
              <a:rPr lang="en-US" altLang="zh-CN" dirty="0" smtClean="0"/>
              <a:t> = new Cluster();</a:t>
            </a:r>
          </a:p>
          <a:p>
            <a:r>
              <a:rPr lang="en-US" altLang="zh-CN" dirty="0" err="1" smtClean="0"/>
              <a:t>hbaseCluster.add</a:t>
            </a:r>
            <a:r>
              <a:rPr lang="en-US" altLang="zh-CN" dirty="0" smtClean="0"/>
              <a:t>("localhost", 9999);</a:t>
            </a:r>
          </a:p>
          <a:p>
            <a:r>
              <a:rPr lang="en-US" altLang="zh-CN" dirty="0" smtClean="0"/>
              <a:t>// Create Rest client instance and get the connection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restClient</a:t>
            </a:r>
            <a:r>
              <a:rPr lang="en-US" altLang="zh-CN" dirty="0" smtClean="0"/>
              <a:t> = new Client(</a:t>
            </a:r>
            <a:r>
              <a:rPr lang="en-US" altLang="zh-CN" dirty="0" err="1" smtClean="0"/>
              <a:t>hbaseCluster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table = new </a:t>
            </a:r>
            <a:r>
              <a:rPr lang="en-US" altLang="zh-CN" dirty="0" err="1" smtClean="0"/>
              <a:t>RemoteHTable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restClient</a:t>
            </a:r>
            <a:r>
              <a:rPr lang="en-US" altLang="zh-CN" dirty="0" smtClean="0"/>
              <a:t>, "tab1");</a:t>
            </a:r>
          </a:p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= new Get(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("row-3"));</a:t>
            </a:r>
          </a:p>
          <a:p>
            <a:r>
              <a:rPr lang="en-US" altLang="zh-CN" dirty="0" err="1" smtClean="0"/>
              <a:t>get.addColumn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("cf1"),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("greet"));</a:t>
            </a:r>
          </a:p>
          <a:p>
            <a:r>
              <a:rPr lang="en-US" altLang="zh-CN" dirty="0" smtClean="0"/>
              <a:t>Result result1 = </a:t>
            </a:r>
            <a:r>
              <a:rPr lang="en-US" altLang="zh-CN" dirty="0" err="1" smtClean="0"/>
              <a:t>table.get</a:t>
            </a:r>
            <a:r>
              <a:rPr lang="en-US" altLang="zh-CN" dirty="0" smtClean="0"/>
              <a:t>(get);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("Get Results - " + result1);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scan.setStartRow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("row-10"));</a:t>
            </a:r>
          </a:p>
          <a:p>
            <a:r>
              <a:rPr lang="en-US" altLang="zh-CN" dirty="0" err="1" smtClean="0"/>
              <a:t>scan.setStopRow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("row-15"));</a:t>
            </a:r>
          </a:p>
          <a:p>
            <a:r>
              <a:rPr lang="en-US" altLang="zh-CN" dirty="0" err="1" smtClean="0"/>
              <a:t>scan.addColumn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("cf1"),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("pie"));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("Scan Results - ");</a:t>
            </a:r>
          </a:p>
          <a:p>
            <a:r>
              <a:rPr lang="en-US" altLang="zh-CN" dirty="0" smtClean="0"/>
              <a:t>for (Result result2 : scanner)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("row[" + </a:t>
            </a:r>
            <a:r>
              <a:rPr lang="en-US" altLang="zh-CN" dirty="0" err="1" smtClean="0"/>
              <a:t>Bytes.toString</a:t>
            </a:r>
            <a:r>
              <a:rPr lang="en-US" altLang="zh-CN" dirty="0" smtClean="0"/>
              <a:t>(result2.getRow())</a:t>
            </a:r>
          </a:p>
          <a:p>
            <a:r>
              <a:rPr lang="en-US" altLang="zh-CN" dirty="0" smtClean="0"/>
              <a:t>+ "]: " + result2);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which is a class of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provides methods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specify the column families to be used with the table, and they are as follows: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void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family): This adds a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the table description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hasFamily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c): This checks whether the table descriptor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contains the given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getColumnFamilies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(): This returns an array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of 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the column families of the table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(byte[]column): This returns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a specific column family name specified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as the parameter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column): This removes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from the table description for the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 specified by the parameter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which is a class of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provides methods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specify the column families to be used with the table, and they are as follows: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void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family): This adds a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the table description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hasFamily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c): This checks whether the table descriptor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contains the given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getColumnFamilies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(): This returns an array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of 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the column families of the table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(byte[]column): This returns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a specific column family name specified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as the parameter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column): This removes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from the table description for the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 specified by the parameter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err="1" smtClean="0"/>
              <a:t>HTable</a:t>
            </a:r>
            <a:r>
              <a:rPr lang="en-US" altLang="zh-CN" dirty="0" smtClean="0"/>
              <a:t> table = new </a:t>
            </a:r>
            <a:r>
              <a:rPr lang="en-US" altLang="zh-CN" dirty="0" err="1" smtClean="0"/>
              <a:t>HTable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, “</a:t>
            </a:r>
            <a:r>
              <a:rPr lang="en-US" altLang="zh-CN" dirty="0" err="1" smtClean="0"/>
              <a:t>mycounters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long cnt1 = </a:t>
            </a:r>
            <a:r>
              <a:rPr lang="en-US" altLang="zh-CN" dirty="0" err="1" smtClean="0"/>
              <a:t>table.incrementColumnValue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("Jan14"),Bytes.</a:t>
            </a:r>
          </a:p>
          <a:p>
            <a:r>
              <a:rPr lang="en-US" altLang="zh-CN" dirty="0" err="1" smtClean="0"/>
              <a:t>toBytes</a:t>
            </a:r>
            <a:r>
              <a:rPr lang="en-US" altLang="zh-CN" dirty="0" smtClean="0"/>
              <a:t>("monthly"),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("hits"), 100, </a:t>
            </a:r>
            <a:r>
              <a:rPr lang="en-US" altLang="zh-CN" dirty="0" err="1" smtClean="0"/>
              <a:t>Durability.SKIP_WAL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long cnt2 = </a:t>
            </a:r>
            <a:r>
              <a:rPr lang="en-US" altLang="zh-CN" dirty="0" err="1" smtClean="0"/>
              <a:t>table.incrementColumnValue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("Feb14"),Bytes.</a:t>
            </a:r>
          </a:p>
          <a:p>
            <a:r>
              <a:rPr lang="en-US" altLang="zh-CN" dirty="0" err="1" smtClean="0"/>
              <a:t>toBytes</a:t>
            </a:r>
            <a:r>
              <a:rPr lang="en-US" altLang="zh-CN" dirty="0" smtClean="0"/>
              <a:t>("monthly"),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("hits"), 1500, </a:t>
            </a:r>
            <a:r>
              <a:rPr lang="en-US" altLang="zh-CN" dirty="0" err="1" smtClean="0"/>
              <a:t>Durability.SKIP_WAL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 create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', 'colfam1', </a:t>
            </a:r>
          </a:p>
          <a:p>
            <a:r>
              <a:rPr lang="en-US" altLang="zh-CN" dirty="0" smtClean="0"/>
              <a:t>\ </a:t>
            </a:r>
          </a:p>
          <a:p>
            <a:r>
              <a:rPr lang="en-US" altLang="zh-CN" dirty="0" smtClean="0"/>
              <a:t>{SPLITS =&gt; ['row-10','row-20','row-30','row-40','row-50']}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'0'..'9' do for j in '0'..'9' do</a:t>
            </a:r>
          </a:p>
          <a:p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put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', "row-#{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}#{j}", "colfam1:#{j}", "#{j}" end</a:t>
            </a:r>
          </a:p>
          <a:p>
            <a:r>
              <a:rPr lang="en-US" altLang="zh-CN" dirty="0" smtClean="0"/>
              <a:t>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flush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scan '.META.', { COLUMNS =&gt;</a:t>
            </a:r>
          </a:p>
          <a:p>
            <a:r>
              <a:rPr lang="en-US" altLang="zh-CN" dirty="0" smtClean="0"/>
              <a:t>['</a:t>
            </a:r>
            <a:r>
              <a:rPr lang="en-US" altLang="zh-CN" dirty="0" err="1" smtClean="0"/>
              <a:t>info:regioninfo</a:t>
            </a:r>
            <a:r>
              <a:rPr lang="en-US" altLang="zh-CN" dirty="0" smtClean="0"/>
              <a:t>']}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exit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./bin/stop-hbase.sh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 ./bin/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org.apache.hadoop.hbase.util.Merge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testtable</a:t>
            </a:r>
            <a:endParaRPr lang="en-US" altLang="zh-CN" dirty="0" smtClean="0"/>
          </a:p>
          <a:p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testtable,row-20,1309614509041.e7c16267eb30e147e5d988c63d</a:t>
            </a:r>
          </a:p>
          <a:p>
            <a:r>
              <a:rPr lang="en-US" altLang="zh-CN" dirty="0" smtClean="0"/>
              <a:t>40f982. \</a:t>
            </a:r>
          </a:p>
          <a:p>
            <a:r>
              <a:rPr lang="en-US" altLang="zh-CN" dirty="0" smtClean="0"/>
              <a:t>testtable,row-30,1309614509041.a9cde1cbc7d1a21b1aca2ac7fd</a:t>
            </a:r>
          </a:p>
          <a:p>
            <a:r>
              <a:rPr lang="en-US" altLang="zh-CN" dirty="0" smtClean="0"/>
              <a:t>a30ad8.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new Increment(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("Jan14"));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("hits1"), 10);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("hits2"), 1);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("hits3"), 20);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table.increment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(increment);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99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y.oschina.net/u/1459307/blog/208933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hinaunix.net/uid-11121450-id-3147002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ico\hbase_logo_with_orca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72388"/>
            <a:ext cx="3610310" cy="9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HBase</a:t>
            </a:r>
            <a:r>
              <a:rPr lang="zh-CN" altLang="en-US" sz="2800" dirty="0" smtClean="0"/>
              <a:t>中两种主要的数据读取函数是</a:t>
            </a:r>
            <a:r>
              <a:rPr lang="en-US" altLang="zh-CN" sz="2800" dirty="0" smtClean="0"/>
              <a:t>get()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scan(),</a:t>
            </a:r>
            <a:r>
              <a:rPr lang="zh-CN" altLang="en-US" sz="2800" dirty="0" smtClean="0"/>
              <a:t>它们都支持直接访问数据和通过指定行键访问数据的功能，但是不能对行键、列名或列值进行过滤，通过过滤器可以达到这个目的。</a:t>
            </a:r>
            <a:endParaRPr lang="en-US" altLang="zh-CN" sz="2800" dirty="0" smtClean="0"/>
          </a:p>
          <a:p>
            <a:r>
              <a:rPr lang="en-US" altLang="zh-CN" sz="2800" dirty="0" smtClean="0"/>
              <a:t>Filter</a:t>
            </a:r>
            <a:endParaRPr lang="en-US" altLang="zh-CN" sz="2800" dirty="0"/>
          </a:p>
          <a:p>
            <a:r>
              <a:rPr lang="zh-CN" altLang="en-US" sz="2800" dirty="0" smtClean="0"/>
              <a:t>在服务器端生效，叫做谓词下推</a:t>
            </a:r>
            <a:endParaRPr lang="en-US" altLang="zh-CN" sz="2800" dirty="0" smtClean="0"/>
          </a:p>
          <a:p>
            <a:r>
              <a:rPr lang="zh-CN" altLang="en-US" sz="2800" dirty="0" smtClean="0"/>
              <a:t>用户可以通过实现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接口或者直接继承</a:t>
            </a:r>
            <a:r>
              <a:rPr lang="en-US" altLang="zh-CN" sz="2800" dirty="0" err="1" smtClean="0"/>
              <a:t>FilterBase</a:t>
            </a:r>
            <a:r>
              <a:rPr lang="zh-CN" altLang="en-US" sz="2800" dirty="0" smtClean="0"/>
              <a:t>类，实现自定义过滤器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6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在过滤器层次结构的最底层是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接口和</a:t>
            </a:r>
            <a:r>
              <a:rPr lang="en-US" altLang="zh-CN" sz="2800" dirty="0" err="1" smtClean="0"/>
              <a:t>FilterBase</a:t>
            </a:r>
            <a:r>
              <a:rPr lang="zh-CN" altLang="en-US" sz="2800" dirty="0" smtClean="0"/>
              <a:t>抽象类，它们实现了过滤器的空壳和骨架，这使得实际的过滤器类可以避免许多重复的结构代码；</a:t>
            </a:r>
            <a:endParaRPr lang="en-US" altLang="zh-CN" sz="2800" dirty="0" smtClean="0"/>
          </a:p>
          <a:p>
            <a:r>
              <a:rPr lang="zh-CN" altLang="en-US" sz="2800" dirty="0"/>
              <a:t>有一</a:t>
            </a:r>
            <a:r>
              <a:rPr lang="zh-CN" altLang="en-US" sz="2800" dirty="0" smtClean="0"/>
              <a:t>组特殊的过滤器，继承自</a:t>
            </a:r>
            <a:r>
              <a:rPr lang="en-US" altLang="zh-CN" sz="2800" dirty="0" err="1" smtClean="0"/>
              <a:t>CompareFilter</a:t>
            </a:r>
            <a:r>
              <a:rPr lang="zh-CN" altLang="en-US" sz="2800" dirty="0" smtClean="0"/>
              <a:t>，需要用户同时提供两个特定的参数；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3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比较过滤器（</a:t>
            </a:r>
            <a:r>
              <a:rPr lang="en-US" altLang="zh-CN" sz="2800" dirty="0" err="1" smtClean="0"/>
              <a:t>CompareFilter</a:t>
            </a:r>
            <a:r>
              <a:rPr lang="zh-CN" altLang="en-US" sz="2800" dirty="0" smtClean="0"/>
              <a:t>）参数</a:t>
            </a:r>
            <a:endParaRPr lang="en-US" altLang="zh-CN" sz="2800" dirty="0" smtClean="0"/>
          </a:p>
          <a:p>
            <a:pPr lvl="1"/>
            <a:r>
              <a:rPr lang="en-US" altLang="zh-CN" sz="2400" dirty="0" err="1"/>
              <a:t>CompareFilter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CompareOp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valueCompareOp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WritableByteArrayComparable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valueComparator</a:t>
            </a:r>
            <a:r>
              <a:rPr lang="en-US" altLang="zh-CN" sz="2400" dirty="0" smtClean="0"/>
              <a:t>)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LESS</a:t>
            </a:r>
            <a:r>
              <a:rPr lang="zh-CN" altLang="en-US" sz="2000" dirty="0"/>
              <a:t>、</a:t>
            </a:r>
            <a:r>
              <a:rPr lang="en-US" altLang="zh-CN" sz="2000" dirty="0"/>
              <a:t>LESS_OR_EQUAL</a:t>
            </a:r>
            <a:r>
              <a:rPr lang="zh-CN" altLang="en-US" sz="2000" dirty="0"/>
              <a:t>、</a:t>
            </a:r>
            <a:r>
              <a:rPr lang="en-US" altLang="zh-CN" sz="2000" dirty="0"/>
              <a:t>EQUAL</a:t>
            </a:r>
            <a:r>
              <a:rPr lang="zh-CN" altLang="en-US" sz="2000" dirty="0"/>
              <a:t>、</a:t>
            </a:r>
            <a:r>
              <a:rPr lang="en-US" altLang="zh-CN" sz="2000" dirty="0"/>
              <a:t>NOT_EQUAL</a:t>
            </a:r>
            <a:r>
              <a:rPr lang="zh-CN" altLang="en-US" sz="2000" dirty="0"/>
              <a:t>、</a:t>
            </a:r>
            <a:r>
              <a:rPr lang="en-US" altLang="zh-CN" sz="2000" dirty="0"/>
              <a:t>GREATER_OR_EQUAL</a:t>
            </a:r>
            <a:r>
              <a:rPr lang="zh-CN" altLang="en-US" sz="2000" dirty="0"/>
              <a:t>、</a:t>
            </a:r>
            <a:r>
              <a:rPr lang="en-US" altLang="zh-CN" sz="2000" dirty="0"/>
              <a:t>GREATER </a:t>
            </a:r>
            <a:r>
              <a:rPr lang="zh-CN" altLang="en-US" sz="2000" dirty="0"/>
              <a:t>、</a:t>
            </a:r>
            <a:r>
              <a:rPr lang="en-US" altLang="zh-CN" sz="2000" dirty="0"/>
              <a:t>NO_OP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比较器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 smtClean="0"/>
              <a:t>BinaryComparator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BinaryPrefixComparator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NullComparator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BitComparator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RegexStringComparator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SubstringComparator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比较</a:t>
            </a:r>
            <a:r>
              <a:rPr lang="zh-CN" altLang="en-US" sz="2800" dirty="0" smtClean="0"/>
              <a:t>过滤器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包括：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行过滤器（</a:t>
            </a:r>
            <a:r>
              <a:rPr lang="en-US" altLang="zh-CN" sz="2400" dirty="0" err="1"/>
              <a:t>RowFilter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列族过滤器（</a:t>
            </a:r>
            <a:r>
              <a:rPr lang="en-US" altLang="zh-CN" sz="2400" dirty="0" err="1"/>
              <a:t>FamilyFilter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列</a:t>
            </a:r>
            <a:r>
              <a:rPr lang="zh-CN" altLang="en-US" sz="2400" dirty="0" smtClean="0"/>
              <a:t>名过滤器（</a:t>
            </a:r>
            <a:r>
              <a:rPr lang="en-US" altLang="zh-CN" sz="2400" dirty="0" err="1"/>
              <a:t>QualifierFilter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值过滤器（</a:t>
            </a:r>
            <a:r>
              <a:rPr lang="en-US" altLang="zh-CN" sz="2400" dirty="0" err="1"/>
              <a:t>ValueFilter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参数列过滤器（</a:t>
            </a:r>
            <a:r>
              <a:rPr lang="en-US" altLang="zh-CN" sz="2400" dirty="0" err="1" smtClean="0"/>
              <a:t>DependentColumnFilter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8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比较</a:t>
            </a:r>
            <a:r>
              <a:rPr lang="zh-CN" altLang="en-US" sz="2800" dirty="0" smtClean="0"/>
              <a:t>过滤器</a:t>
            </a:r>
            <a:r>
              <a:rPr lang="en-US" altLang="zh-CN" sz="2800" dirty="0"/>
              <a:t>-</a:t>
            </a:r>
            <a:r>
              <a:rPr lang="zh-CN" altLang="en-US" sz="2400" dirty="0" smtClean="0"/>
              <a:t>行</a:t>
            </a:r>
            <a:r>
              <a:rPr lang="zh-CN" altLang="en-US" sz="2400" dirty="0"/>
              <a:t>过滤器（</a:t>
            </a:r>
            <a:r>
              <a:rPr lang="en-US" altLang="zh-CN" sz="2400" dirty="0" err="1"/>
              <a:t>RowFilter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基于行键来过滤数据。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备注中的例子，展示了如何使用不同的过滤器来获取需要的行。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 smtClean="0"/>
              <a:t>API </a:t>
            </a:r>
            <a:r>
              <a:rPr lang="zh-CN" altLang="en-US" sz="2400" dirty="0" smtClean="0"/>
              <a:t>查看备注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shell</a:t>
            </a:r>
            <a:r>
              <a:rPr lang="zh-CN" altLang="en-US" sz="2400" smtClean="0"/>
              <a:t>：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直接继承自</a:t>
            </a:r>
            <a:r>
              <a:rPr lang="en-US" altLang="zh-CN" sz="2400" dirty="0" err="1" smtClean="0"/>
              <a:t>FilterBase</a:t>
            </a:r>
            <a:r>
              <a:rPr lang="zh-CN" altLang="en-US" sz="2400" dirty="0" smtClean="0"/>
              <a:t>，同时用于更特定的使用场景。</a:t>
            </a:r>
            <a:endParaRPr lang="en-US" altLang="zh-CN" sz="16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专用过滤器，</a:t>
            </a:r>
            <a:r>
              <a:rPr lang="zh-CN" altLang="en-US" sz="2400" dirty="0" smtClean="0"/>
              <a:t>包括：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单列值过滤器（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单列排除过滤器（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前缀过滤器（</a:t>
            </a:r>
            <a:r>
              <a:rPr lang="en-US" altLang="zh-CN" sz="1800" dirty="0" err="1"/>
              <a:t>PrefixFilter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分</a:t>
            </a:r>
            <a:r>
              <a:rPr lang="zh-CN" altLang="en-US" sz="1800" dirty="0" smtClean="0"/>
              <a:t>页过滤器（</a:t>
            </a:r>
            <a:r>
              <a:rPr lang="en-US" altLang="zh-CN" sz="1800" dirty="0" err="1"/>
              <a:t>PageFilter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行</a:t>
            </a:r>
            <a:r>
              <a:rPr lang="zh-CN" altLang="en-US" sz="1800" dirty="0" smtClean="0"/>
              <a:t>健过滤器（</a:t>
            </a:r>
            <a:r>
              <a:rPr lang="en-US" altLang="zh-CN" sz="1800" dirty="0" err="1"/>
              <a:t>KeyOnlyFilter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首次行健过滤器（</a:t>
            </a:r>
            <a:r>
              <a:rPr lang="en-US" altLang="zh-CN" sz="1800" dirty="0" err="1"/>
              <a:t>FirstKeyOnlyFilter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包含结束的过滤器（</a:t>
            </a:r>
            <a:r>
              <a:rPr lang="en-US" altLang="zh-CN" sz="1800" dirty="0" err="1"/>
              <a:t>InclusiveStopFilter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时间</a:t>
            </a:r>
            <a:r>
              <a:rPr lang="zh-CN" altLang="en-US" sz="1800" dirty="0" smtClean="0"/>
              <a:t>戳过滤器（</a:t>
            </a:r>
            <a:r>
              <a:rPr lang="en-US" altLang="zh-CN" sz="1800" dirty="0" err="1"/>
              <a:t>TimestampsFilter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列计数过滤器（</a:t>
            </a:r>
            <a:r>
              <a:rPr lang="en-US" altLang="zh-CN" sz="1800" dirty="0" err="1"/>
              <a:t>ColumnCountGetFilter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列分页过滤器（</a:t>
            </a:r>
            <a:r>
              <a:rPr lang="en-US" altLang="zh-CN" sz="1800" dirty="0" err="1"/>
              <a:t>ColumnPaginationFilter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列前缀过滤器（</a:t>
            </a:r>
            <a:r>
              <a:rPr lang="en-US" altLang="zh-CN" sz="1800" dirty="0" err="1" smtClean="0"/>
              <a:t>PrefixFilter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随机行过滤器（</a:t>
            </a:r>
            <a:r>
              <a:rPr lang="en-US" altLang="zh-CN" sz="1800" dirty="0" err="1"/>
              <a:t>RandomRowFilter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6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</a:t>
            </a:r>
            <a:r>
              <a:rPr lang="en-US" altLang="zh-CN" sz="2800" dirty="0" smtClean="0"/>
              <a:t>-</a:t>
            </a:r>
            <a:r>
              <a:rPr lang="zh-CN" altLang="en-US" sz="1800" dirty="0" smtClean="0"/>
              <a:t>单列值过滤器（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用一列的值决定是否一行数据被过滤。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err="1"/>
              <a:t>SingleColumnValueFilter</a:t>
            </a:r>
            <a:r>
              <a:rPr lang="en-US" altLang="zh-CN" sz="2000" dirty="0"/>
              <a:t>(byte[] family, byte[] </a:t>
            </a:r>
            <a:r>
              <a:rPr lang="en-US" altLang="zh-CN" sz="2000" dirty="0" err="1"/>
              <a:t>qualifier,CompareOp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compareOp</a:t>
            </a:r>
            <a:r>
              <a:rPr lang="en-US" altLang="zh-CN" sz="2000" dirty="0"/>
              <a:t>, byte[] value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SingleColumnValueFilter</a:t>
            </a:r>
            <a:r>
              <a:rPr lang="en-US" altLang="zh-CN" sz="2000" dirty="0"/>
              <a:t>(byte[] family, byte[] </a:t>
            </a:r>
            <a:r>
              <a:rPr lang="en-US" altLang="zh-CN" sz="2000" dirty="0" err="1"/>
              <a:t>qualifier,CompareOp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compareOp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WritableByteArrayComparable</a:t>
            </a:r>
            <a:r>
              <a:rPr lang="en-US" altLang="zh-CN" sz="2000" dirty="0"/>
              <a:t> comparator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getFilterIfMissing</a:t>
            </a:r>
            <a:r>
              <a:rPr lang="en-US" altLang="zh-CN" sz="2000" dirty="0"/>
              <a:t>()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setFilterIfMissing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filterIfMissing</a:t>
            </a:r>
            <a:r>
              <a:rPr lang="en-US" altLang="zh-CN" sz="2000" dirty="0"/>
              <a:t>)</a:t>
            </a:r>
          </a:p>
          <a:p>
            <a:pPr marL="457200" lvl="1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getLatestVersionOnly</a:t>
            </a:r>
            <a:r>
              <a:rPr lang="en-US" altLang="zh-CN" sz="2000" dirty="0"/>
              <a:t>()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setLatestVersionOnly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latestVersionOnly</a:t>
            </a:r>
            <a:r>
              <a:rPr lang="en-US" altLang="zh-CN" sz="2000" dirty="0"/>
              <a:t>)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目前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提供的过滤器已经十分强大，这些过滤器可以提供修改、扩展和对返回结果的行进行控制等功能。一些额外的控制不依赖于这些过滤器本身，但却可以应用在其他过滤器上。这正是附加过滤器想要提供的功能。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5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跳转过滤器（</a:t>
            </a:r>
            <a:r>
              <a:rPr lang="en-US" altLang="zh-CN" sz="2800" dirty="0" err="1" smtClean="0"/>
              <a:t>SkipFilter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这个过滤器包装了一个用户提供的过滤器，当被包装的过滤器遇到一个需要过滤的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实例时，用户可以拓展并过滤整行数据。换句话说，当过滤器发现某一行中的一个列需要过滤时，那么整行数据都将被过滤掉。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计数器概述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提供</a:t>
            </a:r>
            <a:r>
              <a:rPr lang="zh-CN" altLang="en-US" sz="2400" dirty="0"/>
              <a:t>一个计数器工具可以方便快速的进行计数的操作，而免去了加锁等保证原子性的操作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但是</a:t>
            </a:r>
            <a:r>
              <a:rPr lang="zh-CN" altLang="en-US" sz="2400" dirty="0"/>
              <a:t>实质上，计数器还是列，有自己的簇和列名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主要用来统计用户点击量。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全匹配过滤器（</a:t>
            </a:r>
            <a:r>
              <a:rPr lang="en-US" altLang="zh-CN" sz="2800" dirty="0" err="1"/>
              <a:t>WhileMatchFilter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与跳转过滤器相似，不过当一条数据被过滤掉时，它就会直接放弃这次扫描操作。它使用其封装的过滤器来检查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，并确认是否有一行数据因为行健或列被跳转而过滤。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err="1" smtClean="0"/>
              <a:t>FilterList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用户需要多个过滤器共同限制返回到客户端的结果，可以使用</a:t>
            </a:r>
            <a:r>
              <a:rPr lang="en-US" altLang="zh-CN" sz="2400" dirty="0" err="1" smtClean="0"/>
              <a:t>FilterList</a:t>
            </a:r>
            <a:r>
              <a:rPr lang="zh-CN" altLang="en-US" sz="2400" dirty="0" smtClean="0"/>
              <a:t>来实现。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用户可以把一部分计算移动到数据的存放端</a:t>
            </a:r>
            <a:endParaRPr lang="en-US" altLang="zh-CN" sz="2800" dirty="0" smtClean="0"/>
          </a:p>
          <a:p>
            <a:r>
              <a:rPr lang="zh-CN" altLang="en-US" sz="2800" dirty="0" smtClean="0"/>
              <a:t>应用场景，如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使用钩子关联行修改操作来维护一个辅助索引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维护一些数据间的引用完整性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权限控制</a:t>
            </a:r>
            <a:endParaRPr lang="en-US" altLang="zh-CN" sz="2400" dirty="0" smtClean="0"/>
          </a:p>
          <a:p>
            <a:r>
              <a:rPr lang="zh-CN" altLang="en-US" sz="2800" dirty="0" smtClean="0"/>
              <a:t>两种类型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observer </a:t>
            </a:r>
            <a:r>
              <a:rPr lang="en-US" altLang="zh-CN" sz="2400" dirty="0" smtClean="0"/>
              <a:t>coprocessor</a:t>
            </a:r>
          </a:p>
          <a:p>
            <a:pPr lvl="1"/>
            <a:r>
              <a:rPr lang="en-US" altLang="zh-CN" sz="2400" dirty="0"/>
              <a:t>endpoint coprocessor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协处理器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这一类协处理器与触发器类似：回调函数（钩子函数，</a:t>
            </a:r>
            <a:r>
              <a:rPr lang="en-US" altLang="zh-CN" sz="2800" dirty="0" smtClean="0"/>
              <a:t>hook</a:t>
            </a:r>
            <a:r>
              <a:rPr lang="zh-CN" altLang="en-US" sz="2800" dirty="0" smtClean="0"/>
              <a:t>）在一些特定事件发生时被执行。</a:t>
            </a:r>
            <a:endParaRPr lang="en-US" altLang="zh-CN" sz="2800" dirty="0" smtClean="0"/>
          </a:p>
          <a:p>
            <a:r>
              <a:rPr lang="zh-CN" altLang="en-US" sz="2800" dirty="0" smtClean="0"/>
              <a:t>接口：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RegionObserver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RegionServerObserver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WALObserver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/>
              <a:t>MasterObserver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1" y="1941537"/>
            <a:ext cx="8712968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Public </a:t>
            </a:r>
            <a:r>
              <a:rPr lang="en-US" altLang="zh-CN" sz="1800" dirty="0"/>
              <a:t>class </a:t>
            </a:r>
            <a:r>
              <a:rPr lang="en-US" altLang="zh-CN" sz="1800" dirty="0" err="1"/>
              <a:t>ObserverCoprocessorEx</a:t>
            </a:r>
            <a:r>
              <a:rPr lang="en-US" altLang="zh-CN" sz="1800" dirty="0"/>
              <a:t> extends </a:t>
            </a:r>
            <a:r>
              <a:rPr lang="en-US" altLang="zh-CN" sz="1800" dirty="0" err="1"/>
              <a:t>BaseRegionObserver</a:t>
            </a:r>
            <a:r>
              <a:rPr lang="en-US" altLang="zh-CN" sz="1800" dirty="0"/>
              <a:t> {</a:t>
            </a:r>
          </a:p>
          <a:p>
            <a:pPr marL="0" indent="0">
              <a:buNone/>
            </a:pPr>
            <a:r>
              <a:rPr lang="en-US" altLang="zh-CN" sz="1800" dirty="0"/>
              <a:t>// @Override</a:t>
            </a:r>
          </a:p>
          <a:p>
            <a:pPr marL="0" indent="0">
              <a:buNone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preGet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ObserverContext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RegionCoprocessorEnvironment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c,Get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get, List&lt;</a:t>
            </a:r>
            <a:r>
              <a:rPr lang="en-US" altLang="zh-CN" sz="1800" dirty="0" err="1"/>
              <a:t>KeyValue</a:t>
            </a:r>
            <a:r>
              <a:rPr lang="en-US" altLang="zh-CN" sz="1800" dirty="0"/>
              <a:t>&gt; result) throws 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{</a:t>
            </a:r>
          </a:p>
          <a:p>
            <a:pPr marL="0" indent="0">
              <a:buNone/>
            </a:pPr>
            <a:r>
              <a:rPr lang="en-US" altLang="zh-CN" sz="1800" dirty="0"/>
              <a:t>byte[] region </a:t>
            </a:r>
            <a:r>
              <a:rPr lang="en-US" altLang="zh-CN" sz="1800" dirty="0" smtClean="0"/>
              <a:t>= </a:t>
            </a:r>
            <a:r>
              <a:rPr lang="en-US" altLang="zh-CN" sz="1800" dirty="0" err="1" smtClean="0"/>
              <a:t>c.getEnvironment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getRegion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getRegionInfo</a:t>
            </a:r>
            <a:r>
              <a:rPr lang="en-US" altLang="zh-CN" sz="1800" dirty="0" smtClean="0"/>
              <a:t>().</a:t>
            </a:r>
            <a:r>
              <a:rPr lang="en-US" altLang="zh-CN" sz="1800" dirty="0" err="1"/>
              <a:t>getRegionName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// TODO Code for checking the permissions over</a:t>
            </a:r>
          </a:p>
          <a:p>
            <a:pPr marL="0" indent="0">
              <a:buNone/>
            </a:pPr>
            <a:r>
              <a:rPr lang="en-US" altLang="zh-CN" sz="1800" dirty="0"/>
              <a:t>// table or region...</a:t>
            </a:r>
          </a:p>
          <a:p>
            <a:pPr marL="0" indent="0">
              <a:buNone/>
            </a:pPr>
            <a:r>
              <a:rPr lang="en-US" altLang="zh-CN" sz="1800" dirty="0"/>
              <a:t>if (ACCESS_NOT_ALLOWED) {</a:t>
            </a:r>
          </a:p>
          <a:p>
            <a:pPr marL="0" indent="0">
              <a:buNone/>
            </a:pPr>
            <a:r>
              <a:rPr lang="en-US" altLang="zh-CN" sz="1800" dirty="0"/>
              <a:t>throw new </a:t>
            </a:r>
            <a:r>
              <a:rPr lang="en-US" altLang="zh-CN" sz="1800" dirty="0" err="1"/>
              <a:t>AccessDeniedException</a:t>
            </a:r>
            <a:r>
              <a:rPr lang="en-US" altLang="zh-CN" sz="1800" dirty="0"/>
              <a:t>("User is not allowed for access");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// Similarly override </a:t>
            </a:r>
            <a:r>
              <a:rPr lang="en-US" altLang="zh-CN" sz="1800" dirty="0" err="1"/>
              <a:t>prePut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preDelete</a:t>
            </a:r>
            <a:r>
              <a:rPr lang="en-US" altLang="zh-CN" sz="1800" dirty="0"/>
              <a:t>(), etc. based on the</a:t>
            </a:r>
          </a:p>
          <a:p>
            <a:pPr marL="0" indent="0">
              <a:buNone/>
            </a:pPr>
            <a:r>
              <a:rPr lang="en-US" altLang="zh-CN" sz="1800" dirty="0"/>
              <a:t>// need.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1" y="1941537"/>
            <a:ext cx="8712968" cy="4367783"/>
          </a:xfrm>
        </p:spPr>
        <p:txBody>
          <a:bodyPr/>
          <a:lstStyle/>
          <a:p>
            <a:r>
              <a:rPr lang="zh-CN" altLang="en-US" sz="2800" dirty="0" smtClean="0"/>
              <a:t>注册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property&gt;</a:t>
            </a:r>
          </a:p>
          <a:p>
            <a:pPr marL="685800" lvl="2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name&gt;</a:t>
            </a:r>
            <a:r>
              <a:rPr lang="en-US" altLang="zh-CN" sz="2000" dirty="0" err="1"/>
              <a:t>hbase.coprocessor.region.classes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name&gt;</a:t>
            </a:r>
          </a:p>
          <a:p>
            <a:pPr marL="685800" lvl="2" indent="0">
              <a:buNone/>
            </a:pPr>
            <a:r>
              <a:rPr lang="en-US" altLang="zh-CN" sz="2000" dirty="0"/>
              <a:t>&lt;value&gt;com.ch5.ObserverCoprocessorEx&lt;/value&gt;</a:t>
            </a:r>
          </a:p>
          <a:p>
            <a:pPr marL="457200" lvl="1" indent="0">
              <a:buNone/>
            </a:pPr>
            <a:r>
              <a:rPr lang="en-US" altLang="zh-CN" sz="2000" dirty="0"/>
              <a:t>&lt;/property</a:t>
            </a:r>
            <a:r>
              <a:rPr lang="en-US" altLang="zh-CN" sz="2000" dirty="0" smtClean="0"/>
              <a:t>&gt;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通过添加一些远程过程调用来动态扩展</a:t>
            </a:r>
            <a:r>
              <a:rPr lang="en-US" altLang="zh-CN" sz="2800" dirty="0" smtClean="0"/>
              <a:t>RPC</a:t>
            </a:r>
            <a:r>
              <a:rPr lang="zh-CN" altLang="en-US" sz="2800" dirty="0" smtClean="0"/>
              <a:t>协议。可以把它们理解为与</a:t>
            </a:r>
            <a:r>
              <a:rPr lang="en-US" altLang="zh-CN" sz="2800" dirty="0" smtClean="0"/>
              <a:t>RDBMS</a:t>
            </a:r>
            <a:r>
              <a:rPr lang="zh-CN" altLang="en-US" sz="2800" dirty="0" smtClean="0"/>
              <a:t>中类似的存储过程。</a:t>
            </a:r>
            <a:r>
              <a:rPr lang="en-US" altLang="zh-CN" sz="2800" dirty="0" smtClean="0"/>
              <a:t>endpoint</a:t>
            </a:r>
            <a:r>
              <a:rPr lang="zh-CN" altLang="en-US" sz="2800" dirty="0" smtClean="0"/>
              <a:t>可以与</a:t>
            </a:r>
            <a:r>
              <a:rPr lang="en-US" altLang="zh-CN" sz="2800" dirty="0" smtClean="0"/>
              <a:t>observer</a:t>
            </a:r>
            <a:r>
              <a:rPr lang="zh-CN" altLang="en-US" sz="2800" dirty="0" smtClean="0"/>
              <a:t>的实现组合起来直接作用于服务器端的状态。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endpoint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Kundera </a:t>
            </a:r>
            <a:r>
              <a:rPr lang="zh-CN" altLang="en-US" sz="2400" dirty="0"/>
              <a:t>是一个 </a:t>
            </a:r>
            <a:r>
              <a:rPr lang="en-US" altLang="zh-CN" sz="2400" dirty="0"/>
              <a:t>JPA 2.0 </a:t>
            </a:r>
            <a:r>
              <a:rPr lang="zh-CN" altLang="en-US" sz="2400" dirty="0"/>
              <a:t>兼容的 </a:t>
            </a:r>
            <a:r>
              <a:rPr lang="en-US" altLang="zh-CN" sz="2400" dirty="0"/>
              <a:t>NoSQL </a:t>
            </a:r>
            <a:r>
              <a:rPr lang="zh-CN" altLang="en-US" sz="2400" dirty="0"/>
              <a:t>数据存储的对象映射框架。目前支持的 </a:t>
            </a:r>
            <a:r>
              <a:rPr lang="en-US" altLang="zh-CN" sz="2400" dirty="0"/>
              <a:t>NoSQL </a:t>
            </a:r>
            <a:r>
              <a:rPr lang="zh-CN" altLang="en-US" sz="2400" dirty="0"/>
              <a:t>服务器包括：</a:t>
            </a:r>
            <a:r>
              <a:rPr lang="en-US" altLang="zh-CN" sz="2400" dirty="0"/>
              <a:t>Cassandra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HBase</a:t>
            </a:r>
            <a:r>
              <a:rPr lang="zh-CN" altLang="en-US" sz="2400" dirty="0"/>
              <a:t>、</a:t>
            </a:r>
            <a:r>
              <a:rPr lang="en-US" altLang="zh-CN" sz="2400" dirty="0"/>
              <a:t>MongoDB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Kundera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CRUD</a:t>
            </a:r>
            <a:r>
              <a:rPr lang="zh-CN" altLang="en-US" sz="2400" dirty="0" smtClean="0"/>
              <a:t>操作非常简单。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Kundera</a:t>
            </a:r>
            <a:r>
              <a:rPr lang="zh-CN" altLang="en-US" sz="2800" dirty="0" smtClean="0"/>
              <a:t>三种方式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下载可用的二进制文件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Maven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编译源码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（源码地址：</a:t>
            </a:r>
            <a:r>
              <a:rPr lang="en-US" altLang="zh-CN" sz="2000" dirty="0" smtClean="0"/>
              <a:t>https</a:t>
            </a:r>
            <a:r>
              <a:rPr lang="en-US" altLang="zh-CN" sz="2000" dirty="0"/>
              <a:t>://github.com/impetus-opensource/Kundera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2000" b="1" dirty="0" err="1"/>
              <a:t>mvn</a:t>
            </a:r>
            <a:r>
              <a:rPr lang="en-US" altLang="zh-CN" sz="2000" b="1" dirty="0"/>
              <a:t> clean </a:t>
            </a:r>
            <a:r>
              <a:rPr lang="en-US" altLang="zh-CN" sz="2000" b="1" dirty="0" smtClean="0"/>
              <a:t>install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 </a:t>
            </a:r>
            <a:r>
              <a:rPr lang="en-US" altLang="zh-CN" dirty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09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src</a:t>
            </a:r>
            <a:r>
              <a:rPr lang="en-US" altLang="zh-CN" sz="2400" smtClean="0"/>
              <a:t> persistence.xml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中定义</a:t>
            </a:r>
            <a:r>
              <a:rPr lang="en-US" altLang="zh-CN" sz="2000" dirty="0" smtClean="0"/>
              <a:t>persistence-unit</a:t>
            </a:r>
          </a:p>
          <a:p>
            <a:pPr marL="457200" lvl="1" indent="0">
              <a:buNone/>
            </a:pPr>
            <a:r>
              <a:rPr lang="en-US" altLang="zh-CN" sz="1400" dirty="0"/>
              <a:t>&lt;persistence-unit name="</a:t>
            </a:r>
            <a:r>
              <a:rPr lang="en-US" altLang="zh-CN" sz="1400" dirty="0" err="1"/>
              <a:t>hbase_pu</a:t>
            </a:r>
            <a:r>
              <a:rPr lang="en-US" altLang="zh-CN" sz="1400" dirty="0"/>
              <a:t>"&gt;</a:t>
            </a:r>
          </a:p>
          <a:p>
            <a:pPr marL="457200" lvl="1" indent="0">
              <a:buNone/>
            </a:pPr>
            <a:r>
              <a:rPr lang="en-US" altLang="zh-CN" sz="1400" dirty="0"/>
              <a:t>	&lt;provider&gt;</a:t>
            </a:r>
            <a:r>
              <a:rPr lang="en-US" altLang="zh-CN" sz="1400" dirty="0" err="1"/>
              <a:t>com.impetus.kundera.KunderaPersistence</a:t>
            </a:r>
            <a:r>
              <a:rPr lang="en-US" altLang="zh-CN" sz="1400" dirty="0"/>
              <a:t>&lt;/provider&gt;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&lt;properties&gt;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kundera.nodes</a:t>
            </a:r>
            <a:r>
              <a:rPr lang="en-US" altLang="zh-CN" sz="1400" dirty="0"/>
              <a:t>" value="localhost"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kundera.port</a:t>
            </a:r>
            <a:r>
              <a:rPr lang="en-US" altLang="zh-CN" sz="1400" dirty="0"/>
              <a:t>" value="2181"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kundera.keyspace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KunderaExample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kundera.dialect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hbase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kundera.client.lookup.class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com.impetus</a:t>
            </a:r>
            <a:r>
              <a:rPr lang="en-US" altLang="zh-CN" sz="1400" dirty="0"/>
              <a:t>.</a:t>
            </a:r>
          </a:p>
          <a:p>
            <a:pPr marL="45720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client.hbase.HBaseClientFactory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&lt;/properties&gt;</a:t>
            </a:r>
          </a:p>
          <a:p>
            <a:pPr marL="457200" lvl="1" indent="0">
              <a:buNone/>
            </a:pPr>
            <a:r>
              <a:rPr lang="en-US" altLang="zh-CN" sz="1400" dirty="0"/>
              <a:t>&lt;/persistence-unit</a:t>
            </a:r>
            <a:r>
              <a:rPr lang="en-US" altLang="zh-CN" sz="1400" dirty="0" smtClean="0"/>
              <a:t>&gt;</a:t>
            </a:r>
          </a:p>
          <a:p>
            <a:pPr lvl="1"/>
            <a:r>
              <a:rPr lang="en-US" altLang="zh-CN" sz="1800" dirty="0" err="1"/>
              <a:t>EntityManagerFactory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emf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Persistence.createEntityManagerFactory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hbase_pu</a:t>
            </a:r>
            <a:r>
              <a:rPr lang="en-US" altLang="zh-CN" sz="1800" dirty="0"/>
              <a:t>");</a:t>
            </a:r>
          </a:p>
          <a:p>
            <a:pPr lvl="1"/>
            <a:r>
              <a:rPr lang="en-US" altLang="zh-CN" sz="1800" dirty="0" err="1"/>
              <a:t>EntityManager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em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emf.createEntityManager</a:t>
            </a:r>
            <a:r>
              <a:rPr lang="en-US" altLang="zh-CN" sz="1800" dirty="0"/>
              <a:t>();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5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  <a:r>
              <a:rPr lang="en-US" altLang="zh-CN" sz="2800" dirty="0" smtClean="0"/>
              <a:t>shell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'&lt;table&gt;', '&lt;row&gt;', </a:t>
            </a:r>
            <a:r>
              <a:rPr lang="en-US" altLang="zh-CN" sz="2400" dirty="0" smtClean="0"/>
              <a:t>'&lt;column</a:t>
            </a:r>
            <a:r>
              <a:rPr lang="en-US" altLang="zh-CN" sz="2400" dirty="0"/>
              <a:t>&gt;', [&lt;increment-value</a:t>
            </a:r>
            <a:r>
              <a:rPr lang="en-US" altLang="zh-CN" sz="2400" dirty="0" smtClean="0"/>
              <a:t>&gt;]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&gt; create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mycounters</a:t>
            </a:r>
            <a:r>
              <a:rPr lang="en-US" altLang="zh-CN" sz="2400" dirty="0" smtClean="0"/>
              <a:t>', 'monthly‘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incr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5</a:t>
            </a:r>
          </a:p>
          <a:p>
            <a:pPr marL="457200" lvl="1" indent="0"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10</a:t>
            </a:r>
          </a:p>
          <a:p>
            <a:pPr marL="457200" lvl="1" indent="0"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get_counter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</a:t>
            </a:r>
            <a:endParaRPr lang="en-US" altLang="zh-CN" sz="2400" dirty="0" smtClean="0"/>
          </a:p>
          <a:p>
            <a:pPr lvl="1">
              <a:buFont typeface="Wingdings"/>
              <a:buChar char="Ø"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Create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employee</a:t>
            </a:r>
            <a:r>
              <a:rPr lang="en-US" altLang="zh-CN" sz="2000" dirty="0"/>
              <a:t> = new Employee();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employee.setEmployeeId</a:t>
            </a:r>
            <a:r>
              <a:rPr lang="en-US" altLang="zh-CN" sz="2000" dirty="0"/>
              <a:t>("1");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employee.setEmployeeName</a:t>
            </a:r>
            <a:r>
              <a:rPr lang="en-US" altLang="zh-CN" sz="2000" dirty="0"/>
              <a:t>("John");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employee.setAddress</a:t>
            </a:r>
            <a:r>
              <a:rPr lang="en-US" altLang="zh-CN" sz="2000" dirty="0"/>
              <a:t>("Atlanta");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employee.setDepartment</a:t>
            </a:r>
            <a:r>
              <a:rPr lang="en-US" altLang="zh-CN" sz="2000" dirty="0"/>
              <a:t>("R&amp;D Labs");</a:t>
            </a:r>
          </a:p>
          <a:p>
            <a:pPr marL="457200" lvl="1" indent="0">
              <a:buNone/>
            </a:pPr>
            <a:r>
              <a:rPr lang="en-US" altLang="zh-CN" sz="2000" dirty="0"/>
              <a:t>// persist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em.persist</a:t>
            </a:r>
            <a:r>
              <a:rPr lang="en-US" altLang="zh-CN" sz="2000" dirty="0"/>
              <a:t>(employee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可以通过</a:t>
            </a:r>
            <a:r>
              <a:rPr lang="en-US" altLang="zh-CN" sz="2000" dirty="0" smtClean="0"/>
              <a:t>shell scan</a:t>
            </a:r>
            <a:r>
              <a:rPr lang="zh-CN" altLang="en-US" sz="2000" dirty="0" smtClean="0"/>
              <a:t>是否操作成功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0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Read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("Finding employee record operation.");</a:t>
            </a:r>
          </a:p>
          <a:p>
            <a:pPr marL="457200" lvl="1" indent="0">
              <a:buNone/>
            </a:pPr>
            <a:r>
              <a:rPr lang="en-US" altLang="zh-CN" sz="2000" dirty="0"/>
              <a:t>// Find persisted employee record.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foundEmployee.getEmployeeId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foundEmployee.getEmployeeName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foundEmployee.getAddress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foundEmployee.getDepartment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Update</a:t>
            </a:r>
          </a:p>
          <a:p>
            <a:pPr marL="457200" lvl="1" indent="0">
              <a:buNone/>
            </a:pPr>
            <a:r>
              <a:rPr lang="en-US" altLang="zh-CN" sz="2000" dirty="0"/>
              <a:t>// update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("Updating existing employee record.");</a:t>
            </a:r>
          </a:p>
          <a:p>
            <a:pPr marL="457200" lvl="1" indent="0">
              <a:buNone/>
            </a:pPr>
            <a:r>
              <a:rPr lang="en-US" altLang="zh-CN" sz="2000" dirty="0" err="1"/>
              <a:t>foundEmployee.setAddress</a:t>
            </a:r>
            <a:r>
              <a:rPr lang="en-US" altLang="zh-CN" sz="2000" dirty="0"/>
              <a:t>("New York");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em.merge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("Finding employee post merge operation.");</a:t>
            </a:r>
          </a:p>
          <a:p>
            <a:pPr marL="457200" lvl="1" indent="0">
              <a:buNone/>
            </a:pPr>
            <a:r>
              <a:rPr lang="en-US" altLang="zh-CN" sz="2000" dirty="0"/>
              <a:t>// Find updated employee record.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updatedEmployee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updatedEmployee.getEmployeeId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updatedEmployee.getEmployeeName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updatedEmployee.getAddress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updatedEmployee.getDepartment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Delete</a:t>
            </a:r>
          </a:p>
          <a:p>
            <a:pPr marL="457200" lvl="1" indent="0">
              <a:buNone/>
            </a:pPr>
            <a:r>
              <a:rPr lang="en-US" altLang="zh-CN" sz="2000" dirty="0"/>
              <a:t>// delete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em.remove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// Find deleted employee record, it should be null.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deletedEmployee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("After deletion employee object is"</a:t>
            </a:r>
          </a:p>
          <a:p>
            <a:pPr marL="457200" lvl="1" indent="0">
              <a:buNone/>
            </a:pPr>
            <a:r>
              <a:rPr lang="en-US" altLang="zh-CN" sz="2000" dirty="0"/>
              <a:t>+ </a:t>
            </a:r>
            <a:r>
              <a:rPr lang="en-US" altLang="zh-CN" sz="2000" dirty="0" err="1"/>
              <a:t>deletedEmployee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// close 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 instance.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em.close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/>
              <a:t>// close </a:t>
            </a:r>
            <a:r>
              <a:rPr lang="en-US" altLang="zh-CN" sz="2000" dirty="0" err="1"/>
              <a:t>emf</a:t>
            </a:r>
            <a:r>
              <a:rPr lang="en-US" altLang="zh-CN" sz="2000" dirty="0"/>
              <a:t> instance.</a:t>
            </a:r>
          </a:p>
          <a:p>
            <a:pPr marL="457200" lvl="1" indent="0">
              <a:buNone/>
            </a:pPr>
            <a:r>
              <a:rPr lang="en-US" altLang="zh-CN" sz="2000" dirty="0" err="1"/>
              <a:t>emf.close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Query</a:t>
            </a:r>
          </a:p>
          <a:p>
            <a:pPr marL="457200" lvl="1" indent="0">
              <a:buNone/>
            </a:pPr>
            <a:r>
              <a:rPr lang="en-US" altLang="zh-CN" sz="2000" dirty="0" err="1"/>
              <a:t>queryString</a:t>
            </a:r>
            <a:r>
              <a:rPr lang="en-US" altLang="zh-CN" sz="2000" dirty="0"/>
              <a:t> = "Select </a:t>
            </a:r>
            <a:r>
              <a:rPr lang="en-US" altLang="zh-CN" sz="2000" dirty="0" err="1"/>
              <a:t>e.employeeName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e.address</a:t>
            </a:r>
            <a:r>
              <a:rPr lang="en-US" altLang="zh-CN" sz="2000" dirty="0"/>
              <a:t> from Employee e";</a:t>
            </a:r>
          </a:p>
          <a:p>
            <a:pPr marL="457200" lvl="1" indent="0">
              <a:buNone/>
            </a:pPr>
            <a:r>
              <a:rPr lang="en-US" altLang="zh-CN" sz="2000" dirty="0"/>
              <a:t>query = </a:t>
            </a:r>
            <a:r>
              <a:rPr lang="en-US" altLang="zh-CN" sz="2000" dirty="0" err="1"/>
              <a:t>em.createQuery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queryString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employees = </a:t>
            </a:r>
            <a:r>
              <a:rPr lang="en-US" altLang="zh-CN" sz="2000" dirty="0" err="1"/>
              <a:t>query.getResultList</a:t>
            </a:r>
            <a:r>
              <a:rPr lang="en-US" altLang="zh-CN" sz="2000" dirty="0"/>
              <a:t>();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5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Filter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新建</a:t>
            </a:r>
            <a:r>
              <a:rPr lang="en-US" altLang="zh-CN" sz="2400" dirty="0" err="1" smtClean="0"/>
              <a:t>EntityManager</a:t>
            </a:r>
            <a:r>
              <a:rPr lang="zh-CN" altLang="en-US" sz="2400" dirty="0" smtClean="0"/>
              <a:t>，通过</a:t>
            </a:r>
            <a:r>
              <a:rPr lang="en-US" altLang="zh-CN" sz="2400" dirty="0" err="1" smtClean="0"/>
              <a:t>getDelegate</a:t>
            </a:r>
            <a:r>
              <a:rPr lang="zh-CN" altLang="en-US" sz="2400" dirty="0" smtClean="0"/>
              <a:t>获得</a:t>
            </a:r>
            <a:r>
              <a:rPr lang="en-US" altLang="zh-CN" sz="2400" dirty="0" smtClean="0"/>
              <a:t>clients</a:t>
            </a:r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clients</a:t>
            </a:r>
            <a:r>
              <a:rPr lang="zh-CN" altLang="en-US" sz="2400" dirty="0" smtClean="0"/>
              <a:t>中取出具体</a:t>
            </a:r>
            <a:r>
              <a:rPr lang="en-US" altLang="zh-CN" sz="2400" dirty="0" smtClean="0"/>
              <a:t>client</a:t>
            </a:r>
          </a:p>
          <a:p>
            <a:pPr lvl="1"/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Filter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Map&lt;String, Client&gt; clients = (Map&lt;String, Client&gt;)</a:t>
            </a:r>
          </a:p>
          <a:p>
            <a:pPr marL="457200" lvl="1" indent="0">
              <a:buNone/>
            </a:pPr>
            <a:r>
              <a:rPr lang="en-US" altLang="zh-CN" sz="2000" dirty="0" err="1"/>
              <a:t>em.getDelegate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 err="1"/>
              <a:t>HBaseClient</a:t>
            </a:r>
            <a:r>
              <a:rPr lang="en-US" altLang="zh-CN" sz="2000" dirty="0"/>
              <a:t> client = (</a:t>
            </a:r>
            <a:r>
              <a:rPr lang="en-US" altLang="zh-CN" sz="2000" dirty="0" err="1"/>
              <a:t>HBaseClient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clients.get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hbaseTest</a:t>
            </a:r>
            <a:r>
              <a:rPr lang="en-US" altLang="zh-CN" sz="2000" dirty="0"/>
              <a:t>");</a:t>
            </a:r>
          </a:p>
          <a:p>
            <a:pPr marL="457200" lvl="1" indent="0">
              <a:buNone/>
            </a:pPr>
            <a:r>
              <a:rPr lang="en-US" altLang="zh-CN" sz="2000" dirty="0"/>
              <a:t>Filter 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Bytes.toBytes</a:t>
            </a:r>
            <a:r>
              <a:rPr lang="en-US" altLang="zh-CN" sz="2000" dirty="0"/>
              <a:t>("1"));</a:t>
            </a:r>
          </a:p>
          <a:p>
            <a:pPr marL="457200" lvl="1" indent="0">
              <a:buNone/>
            </a:pPr>
            <a:r>
              <a:rPr lang="en-US" altLang="zh-CN" sz="2000" dirty="0" err="1"/>
              <a:t>client.setFilter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);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REST</a:t>
            </a:r>
            <a:r>
              <a:rPr lang="zh-CN" altLang="en-US" sz="2400" dirty="0" smtClean="0"/>
              <a:t>支持现有的基础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的体系，它能够完美地融合反向代理和其他缓存技术。并行运行许多</a:t>
            </a:r>
            <a:r>
              <a:rPr lang="en-US" altLang="zh-CN" sz="2400" dirty="0" smtClean="0"/>
              <a:t>REST</a:t>
            </a:r>
            <a:r>
              <a:rPr lang="zh-CN" altLang="en-US" sz="2400" dirty="0" smtClean="0"/>
              <a:t>服务可以分摊它们之间的符合。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开启</a:t>
            </a:r>
            <a:r>
              <a:rPr lang="en-US" altLang="zh-CN" sz="2000" dirty="0" smtClean="0"/>
              <a:t>REST</a:t>
            </a:r>
            <a:r>
              <a:rPr lang="zh-CN" altLang="en-US" sz="2000" dirty="0" smtClean="0"/>
              <a:t>服务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 rest start</a:t>
            </a:r>
          </a:p>
          <a:p>
            <a:pPr marL="457200" lvl="1" indent="0">
              <a:buNone/>
            </a:pPr>
            <a:r>
              <a:rPr lang="zh-CN" altLang="en-US" sz="2000" dirty="0"/>
              <a:t>或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	&gt; bin/hbase-daemon.sh </a:t>
            </a:r>
            <a:r>
              <a:rPr lang="en-US" altLang="zh-CN" sz="2000" dirty="0" err="1"/>
              <a:t>start|stop</a:t>
            </a:r>
            <a:r>
              <a:rPr lang="en-US" altLang="zh-CN" sz="2000" dirty="0"/>
              <a:t> rest [--</a:t>
            </a:r>
            <a:r>
              <a:rPr lang="en-US" altLang="zh-CN" sz="2000" dirty="0" err="1"/>
              <a:t>infoport</a:t>
            </a:r>
            <a:r>
              <a:rPr lang="en-US" altLang="zh-CN" sz="2000" dirty="0"/>
              <a:t> &lt;port&gt;] [-p &lt;port&gt;] [-</a:t>
            </a:r>
            <a:r>
              <a:rPr lang="en-US" altLang="zh-CN" sz="2000" dirty="0" err="1"/>
              <a:t>ro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例如：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rest start -p </a:t>
            </a:r>
            <a:r>
              <a:rPr lang="en-US" altLang="zh-CN" sz="2000" dirty="0" smtClean="0"/>
              <a:t>9999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或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./</a:t>
            </a:r>
            <a:r>
              <a:rPr lang="en-US" altLang="zh-CN" sz="2000" dirty="0"/>
              <a:t>hbase-daemon.sh start rest -p </a:t>
            </a:r>
            <a:r>
              <a:rPr lang="en-US" altLang="zh-CN" sz="2000" dirty="0" smtClean="0"/>
              <a:t>9999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/>
              <a:t>curl </a:t>
            </a:r>
            <a:r>
              <a:rPr lang="en-US" altLang="zh-CN" sz="2000" dirty="0">
                <a:hlinkClick r:id="rId3"/>
              </a:rPr>
              <a:t>http://localhost:9999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curl http://localhost:9999/version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8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The plain format</a:t>
            </a:r>
          </a:p>
          <a:p>
            <a:pPr marL="457200" lvl="1" indent="0">
              <a:buNone/>
            </a:pPr>
            <a:r>
              <a:rPr lang="en-US" altLang="zh-CN" sz="2000" dirty="0"/>
              <a:t>	curl -H "Accept: text/plain" http://localhost:9999/version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XML format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 curl -H "Accept: text/xml" </a:t>
            </a:r>
            <a:r>
              <a:rPr lang="en-US" altLang="zh-CN" sz="2000" dirty="0"/>
              <a:t>http://localhost:9999/version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 format</a:t>
            </a:r>
          </a:p>
          <a:p>
            <a:pPr marL="457200" lvl="1" indent="0">
              <a:buNone/>
            </a:pPr>
            <a:r>
              <a:rPr lang="en-US" altLang="zh-CN" sz="2000" dirty="0"/>
              <a:t>	 curl -H "Accept: application/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" http://</a:t>
            </a:r>
            <a:r>
              <a:rPr lang="en-US" altLang="zh-CN" sz="2000" dirty="0" smtClean="0"/>
              <a:t>localhost:9999/version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4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表方法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lvl="1"/>
            <a:r>
              <a:rPr lang="en-US" altLang="zh-CN" sz="2400" dirty="0"/>
              <a:t>byte[] </a:t>
            </a:r>
            <a:r>
              <a:rPr lang="en-US" altLang="zh-CN" sz="2400" dirty="0" err="1"/>
              <a:t>getName</a:t>
            </a:r>
            <a:r>
              <a:rPr lang="en-US" altLang="zh-CN" sz="2400" dirty="0"/>
              <a:t>();</a:t>
            </a:r>
          </a:p>
          <a:p>
            <a:pPr lvl="1"/>
            <a:r>
              <a:rPr lang="en-US" altLang="zh-CN" sz="2400" dirty="0"/>
              <a:t>String </a:t>
            </a:r>
            <a:r>
              <a:rPr lang="en-US" altLang="zh-CN" sz="2400" dirty="0" err="1"/>
              <a:t>getNameAsString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表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0845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可以使用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请求访问这个计数器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/>
              <a:buChar char="Ø"/>
            </a:pPr>
            <a:r>
              <a:rPr lang="en-US" altLang="zh-CN" sz="2400" dirty="0" smtClean="0"/>
              <a:t>get '</a:t>
            </a:r>
            <a:r>
              <a:rPr lang="en-US" altLang="zh-CN" sz="2400" dirty="0" err="1" smtClean="0"/>
              <a:t>mycounters</a:t>
            </a:r>
            <a:r>
              <a:rPr lang="en-US" altLang="zh-CN" sz="2400" dirty="0" smtClean="0"/>
              <a:t>', </a:t>
            </a:r>
            <a:r>
              <a:rPr lang="en-US" altLang="zh-CN" sz="2400" dirty="0"/>
              <a:t>'Jan14‘</a:t>
            </a:r>
            <a:endParaRPr lang="en-US" altLang="zh-CN" sz="2400" dirty="0" smtClean="0"/>
          </a:p>
          <a:p>
            <a:pPr lvl="1">
              <a:buFont typeface="Wingdings"/>
              <a:buChar char="Ø"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虽然这样得到的结果可读性较差，但是这表明了一个计数器就是一个与其他列类似的简单列。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4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HTableDescriptor</a:t>
            </a:r>
            <a:r>
              <a:rPr lang="zh-CN" altLang="en-US" sz="2800" dirty="0" smtClean="0"/>
              <a:t>类的方法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 void </a:t>
            </a:r>
            <a:r>
              <a:rPr lang="en-US" altLang="zh-CN" sz="2400" dirty="0" err="1"/>
              <a:t>addFamily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family)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hasFamily</a:t>
            </a:r>
            <a:r>
              <a:rPr lang="en-US" altLang="zh-CN" sz="2400" dirty="0"/>
              <a:t>(byte[] c)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getColumnFamilies</a:t>
            </a:r>
            <a:r>
              <a:rPr lang="en-US" altLang="zh-CN" sz="2400" dirty="0"/>
              <a:t>()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getFamily</a:t>
            </a:r>
            <a:r>
              <a:rPr lang="en-US" altLang="zh-CN" sz="2400" dirty="0"/>
              <a:t>(byte[]column)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removeFamily</a:t>
            </a:r>
            <a:r>
              <a:rPr lang="en-US" altLang="zh-CN" sz="2400" dirty="0"/>
              <a:t>(byte[] column)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列族操作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8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long </a:t>
            </a:r>
            <a:r>
              <a:rPr lang="en-US" altLang="zh-CN" sz="1800" dirty="0" err="1"/>
              <a:t>getMaxFileSize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setMaxFileSize</a:t>
            </a:r>
            <a:r>
              <a:rPr lang="en-US" altLang="zh-CN" sz="1800" dirty="0"/>
              <a:t>(long </a:t>
            </a:r>
            <a:r>
              <a:rPr lang="en-US" altLang="zh-CN" sz="1800" dirty="0" err="1"/>
              <a:t>maxFileSize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long </a:t>
            </a:r>
            <a:r>
              <a:rPr lang="en-US" altLang="zh-CN" sz="1800" dirty="0" err="1"/>
              <a:t>getMemStoreFlushSize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setMemStoreFlushSize</a:t>
            </a:r>
            <a:r>
              <a:rPr lang="en-US" altLang="zh-CN" sz="1800" dirty="0"/>
              <a:t>(long </a:t>
            </a:r>
            <a:r>
              <a:rPr lang="en-US" altLang="zh-CN" sz="1800" dirty="0" err="1"/>
              <a:t>memstoreFlushSize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getMaxVersions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setMaxVersions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maxVersions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Compression.Algorithm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getCompression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setCompressionType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setCompactionCompressionType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setCompactionCompressionType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getBlocksize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setBlocksize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s);</a:t>
            </a:r>
          </a:p>
          <a:p>
            <a:pPr marL="0" indent="0">
              <a:buNone/>
            </a:pP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isBlockCacheEnabled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setBlockCacheEnabled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blockCacheEnabled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isInMemory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setInMemory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inMemory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HBaseAdmin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org.apache.hadoop.conf.Configurationconf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isMasterRunning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HConnection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getConnection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Configuration </a:t>
            </a:r>
            <a:r>
              <a:rPr lang="en-US" altLang="zh-CN" sz="2000" dirty="0" err="1"/>
              <a:t>getConfiguration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close()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2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Start/stop 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集群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停止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重启守护进程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$HBASE_HOME/bin/hbase-daemon.sh [start/stop/restart] [</a:t>
            </a:r>
            <a:r>
              <a:rPr lang="en-US" altLang="zh-CN" sz="2000" dirty="0" err="1"/>
              <a:t>regionserver</a:t>
            </a:r>
            <a:r>
              <a:rPr lang="en-US" altLang="zh-CN" sz="2000" dirty="0"/>
              <a:t>/master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停止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重启所有守护进程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$HBASE_HOME/bin/hbase-daemons.sh --hosts </a:t>
            </a:r>
            <a:r>
              <a:rPr lang="en-US" altLang="zh-CN" sz="2000" dirty="0" err="1" smtClean="0"/>
              <a:t>regionserversfile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[start/stop/restart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/>
              <a:t>master </a:t>
            </a:r>
            <a:r>
              <a:rPr lang="en-US" altLang="zh-CN" sz="2400" dirty="0" smtClean="0"/>
              <a:t>server</a:t>
            </a:r>
          </a:p>
          <a:p>
            <a:pPr marL="914400" lvl="2" indent="0">
              <a:buNone/>
            </a:pPr>
            <a:r>
              <a:rPr lang="en-US" altLang="zh-CN" sz="2000" dirty="0"/>
              <a:t>$HBASE_HOME/bin/start-hbase.sh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增加</a:t>
            </a:r>
            <a:r>
              <a:rPr lang="zh-CN" altLang="en-US" sz="2800" dirty="0" smtClean="0"/>
              <a:t>节点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执行以下三个步骤 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err="1" smtClean="0"/>
              <a:t>datanode</a:t>
            </a:r>
            <a:r>
              <a:rPr lang="en-US" altLang="zh-CN" sz="2400" dirty="0" smtClean="0"/>
              <a:t> server</a:t>
            </a:r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err="1" smtClean="0"/>
              <a:t>ResionServer</a:t>
            </a:r>
            <a:r>
              <a:rPr lang="zh-CN" altLang="en-US" sz="2400" dirty="0" smtClean="0"/>
              <a:t>，并验证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启动后，在</a:t>
            </a:r>
            <a:r>
              <a:rPr lang="en-US" altLang="zh-CN" sz="2400" dirty="0" smtClean="0"/>
              <a:t>master server</a:t>
            </a:r>
            <a:r>
              <a:rPr lang="zh-CN" altLang="en-US" sz="2400" dirty="0" smtClean="0"/>
              <a:t>开启 </a:t>
            </a:r>
            <a:r>
              <a:rPr lang="en-US" altLang="zh-CN" sz="2400" dirty="0" smtClean="0"/>
              <a:t>balancer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3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减少节点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</a:t>
            </a:r>
            <a:r>
              <a:rPr lang="en-US" altLang="zh-CN" sz="2400" dirty="0" smtClean="0"/>
              <a:t>HBASE_HOME/bin/graceful_stop.sh</a:t>
            </a:r>
          </a:p>
          <a:p>
            <a:pPr marL="457200" lvl="1" indent="0">
              <a:buNone/>
            </a:pPr>
            <a:r>
              <a:rPr lang="zh-CN" altLang="en-US" sz="2400" dirty="0"/>
              <a:t>该</a:t>
            </a:r>
            <a:r>
              <a:rPr lang="zh-CN" altLang="en-US" sz="2400" dirty="0" smtClean="0"/>
              <a:t>命令执行以下三个步骤 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禁用</a:t>
            </a:r>
            <a:r>
              <a:rPr lang="en-US" altLang="zh-CN" sz="2400" dirty="0" smtClean="0"/>
              <a:t>region balancer</a:t>
            </a:r>
          </a:p>
          <a:p>
            <a:pPr lvl="1"/>
            <a:r>
              <a:rPr lang="zh-CN" altLang="en-US" sz="2400" dirty="0" smtClean="0"/>
              <a:t>随机分配</a:t>
            </a:r>
            <a:r>
              <a:rPr lang="en-US" altLang="zh-CN" sz="2400" dirty="0" err="1" smtClean="0"/>
              <a:t>resions</a:t>
            </a:r>
            <a:r>
              <a:rPr lang="zh-CN" altLang="en-US" sz="2400" dirty="0" smtClean="0"/>
              <a:t>到可用的</a:t>
            </a:r>
            <a:r>
              <a:rPr lang="en-US" altLang="zh-CN" sz="2400" dirty="0" err="1" smtClean="0"/>
              <a:t>RegionServer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停止</a:t>
            </a:r>
            <a:r>
              <a:rPr lang="en-US" altLang="zh-CN" sz="2400" dirty="0" err="1" smtClean="0"/>
              <a:t>RegionServer</a:t>
            </a:r>
            <a:r>
              <a:rPr lang="zh-CN" altLang="en-US" sz="2400" dirty="0" smtClean="0"/>
              <a:t>进程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Upgrading a </a:t>
            </a:r>
            <a:r>
              <a:rPr lang="en-US" altLang="zh-CN" sz="2800" dirty="0" smtClean="0"/>
              <a:t>cluster</a:t>
            </a:r>
          </a:p>
          <a:p>
            <a:pPr lvl="1"/>
            <a:r>
              <a:rPr lang="zh-CN" altLang="en-US" sz="2400" dirty="0" smtClean="0"/>
              <a:t>安装新版本的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在所有节点上（不要配置）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禁用</a:t>
            </a:r>
            <a:r>
              <a:rPr lang="en-US" altLang="zh-CN" sz="2400" dirty="0" smtClean="0"/>
              <a:t>balancer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graceful_stop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在</a:t>
            </a:r>
            <a:r>
              <a:rPr lang="zh-CN" altLang="en-US" sz="2400" dirty="0" smtClean="0"/>
              <a:t>所有节点上重复以前操作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重</a:t>
            </a:r>
            <a:r>
              <a:rPr lang="zh-CN" altLang="en-US" sz="2400" dirty="0" smtClean="0"/>
              <a:t>启</a:t>
            </a:r>
            <a:r>
              <a:rPr lang="en-US" altLang="zh-CN" sz="2400" dirty="0" smtClean="0"/>
              <a:t>master servers</a:t>
            </a:r>
          </a:p>
          <a:p>
            <a:pPr lvl="1"/>
            <a:r>
              <a:rPr lang="zh-CN" altLang="en-US" sz="2400" dirty="0" smtClean="0"/>
              <a:t>启用</a:t>
            </a:r>
            <a:r>
              <a:rPr lang="en-US" altLang="zh-CN" sz="2400" dirty="0" smtClean="0"/>
              <a:t>balancer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运行</a:t>
            </a:r>
            <a:r>
              <a:rPr lang="en-US" altLang="zh-CN" sz="2400" dirty="0"/>
              <a:t>$./bin/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hbck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如果有需要使用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二进制文件升级客户端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1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HBase</a:t>
            </a:r>
            <a:r>
              <a:rPr lang="en-US" altLang="zh-CN" sz="2800" dirty="0"/>
              <a:t> cluster </a:t>
            </a:r>
            <a:r>
              <a:rPr lang="en-US" altLang="zh-CN" sz="2800" dirty="0" smtClean="0"/>
              <a:t>consistency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使用如下命令检查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/>
              <a:t>$</a:t>
            </a:r>
            <a:r>
              <a:rPr lang="en-US" altLang="zh-CN" sz="2400" dirty="0" smtClean="0"/>
              <a:t>HBASE_HOME/bin/</a:t>
            </a:r>
            <a:r>
              <a:rPr lang="en-US" altLang="zh-CN" sz="2400" dirty="0" err="1" smtClean="0"/>
              <a:t>hbase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hbck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5591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0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计数器不只可以用</a:t>
            </a:r>
            <a:r>
              <a:rPr lang="en-US" altLang="zh-CN" sz="2400" dirty="0" err="1" smtClean="0"/>
              <a:t>incr</a:t>
            </a:r>
            <a:r>
              <a:rPr lang="zh-CN" altLang="en-US" sz="2400" dirty="0" smtClean="0"/>
              <a:t>命令来对一个计数器加值，也可以取回计数器当前值或者减少当前值。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用户也可以完全忽略初始值，默认情况下是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0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-1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导入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导出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查看导出帮助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org.apache.hadoop.hbase.mapreduce.Export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/>
              <a:t>查看</a:t>
            </a:r>
            <a:r>
              <a:rPr lang="zh-CN" altLang="en-US" sz="2400" dirty="0" smtClean="0"/>
              <a:t>导入帮助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org.apache.hadoop.hbase.mapreduce.Import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复制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smtClean="0"/>
              <a:t>查看复制帮助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org.apache.hadoop.hbase.mapreduce.CopyTable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4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sz="2400" dirty="0" smtClean="0"/>
              <a:t>监控生产系统非常重要，系统通常会有多种监控指标，通过它们用户可以了解到当前状态的各种详细信息，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系统也是如此。</a:t>
            </a:r>
            <a:endParaRPr lang="en-US" altLang="zh-CN" sz="2400" dirty="0" smtClean="0"/>
          </a:p>
          <a:p>
            <a:pPr marL="0" indent="0" algn="just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实际上是从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继承了监控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，然后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是一个面向批处理的系统，给用户的反馈信息往往不够及时。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则要求更加实时，因为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常被用来处理随机在线访问请求，例如，在后台驱动网站。这些请求的相应时间需要维持在一定标准以下，以保持良好的用户体验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通常也被称作服务水平协议（</a:t>
            </a:r>
            <a:r>
              <a:rPr lang="en-US" altLang="zh-CN" sz="2400" dirty="0" smtClean="0"/>
              <a:t>SLA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Master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master</a:t>
            </a:r>
            <a:r>
              <a:rPr lang="zh-CN" altLang="en-US" sz="2400" dirty="0" smtClean="0"/>
              <a:t>进程导出的所有监控指标都和它在集群中的角色有关。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Cluster </a:t>
            </a:r>
            <a:r>
              <a:rPr lang="en-US" altLang="zh-CN" sz="2400" dirty="0" smtClean="0"/>
              <a:t>requests	//</a:t>
            </a:r>
            <a:r>
              <a:rPr lang="zh-CN" altLang="en-US" sz="2400" dirty="0" smtClean="0"/>
              <a:t>集群请求总数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Split </a:t>
            </a:r>
            <a:r>
              <a:rPr lang="en-US" altLang="zh-CN" sz="2400" dirty="0" smtClean="0"/>
              <a:t>time		//</a:t>
            </a:r>
            <a:r>
              <a:rPr lang="zh-CN" altLang="en-US" sz="2400" dirty="0" smtClean="0"/>
              <a:t>重启后拆分预写日志的时间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Split </a:t>
            </a:r>
            <a:r>
              <a:rPr lang="en-US" altLang="zh-CN" sz="2400" dirty="0" smtClean="0"/>
              <a:t>size		//</a:t>
            </a:r>
            <a:r>
              <a:rPr lang="zh-CN" altLang="en-US" sz="2400" dirty="0" smtClean="0"/>
              <a:t>拆分预写日志的大小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Region</a:t>
            </a:r>
            <a:r>
              <a:rPr lang="zh-CN" altLang="en-US" sz="2800" dirty="0" smtClean="0"/>
              <a:t>服务器监控指标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服务器是管理实际数据读取和写入的部分，因此需要收集大量的监控指标信息。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Block cache metrics</a:t>
            </a:r>
          </a:p>
          <a:p>
            <a:pPr lvl="1"/>
            <a:r>
              <a:rPr lang="en-US" altLang="zh-CN" sz="2400" dirty="0" smtClean="0"/>
              <a:t>Compaction metrics</a:t>
            </a:r>
          </a:p>
          <a:p>
            <a:pPr lvl="1"/>
            <a:r>
              <a:rPr lang="en-US" altLang="zh-CN" sz="2400" dirty="0" err="1" smtClean="0"/>
              <a:t>MemStore</a:t>
            </a:r>
            <a:r>
              <a:rPr lang="en-US" altLang="zh-CN" sz="2400" dirty="0" smtClean="0"/>
              <a:t> metrics</a:t>
            </a:r>
          </a:p>
          <a:p>
            <a:pPr lvl="1"/>
            <a:r>
              <a:rPr lang="en-US" altLang="zh-CN" sz="2400" dirty="0" smtClean="0"/>
              <a:t>Store Metrics</a:t>
            </a:r>
          </a:p>
          <a:p>
            <a:pPr lvl="1"/>
            <a:r>
              <a:rPr lang="en-US" altLang="zh-CN" sz="2400" dirty="0" smtClean="0"/>
              <a:t>I/O metrics</a:t>
            </a:r>
          </a:p>
          <a:p>
            <a:pPr lvl="1"/>
            <a:r>
              <a:rPr lang="en-US" altLang="zh-CN" sz="2400" dirty="0" smtClean="0"/>
              <a:t>Other metrics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1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JVM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Garbage </a:t>
            </a:r>
            <a:r>
              <a:rPr lang="en-US" altLang="zh-CN" sz="2400" dirty="0" smtClean="0"/>
              <a:t>collection</a:t>
            </a:r>
          </a:p>
          <a:p>
            <a:pPr lvl="1"/>
            <a:r>
              <a:rPr lang="en-US" altLang="zh-CN" sz="2400" dirty="0" smtClean="0"/>
              <a:t>Memory</a:t>
            </a:r>
          </a:p>
          <a:p>
            <a:pPr lvl="1"/>
            <a:r>
              <a:rPr lang="en-US" altLang="zh-CN" sz="2400" dirty="0" smtClean="0"/>
              <a:t>Thread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9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Info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lvl="1"/>
            <a:r>
              <a:rPr lang="en-US" altLang="zh-CN" sz="2200" dirty="0" smtClean="0"/>
              <a:t>date</a:t>
            </a:r>
          </a:p>
          <a:p>
            <a:pPr lvl="1"/>
            <a:r>
              <a:rPr lang="en-US" altLang="zh-CN" sz="2200" dirty="0" smtClean="0"/>
              <a:t>version</a:t>
            </a:r>
          </a:p>
          <a:p>
            <a:pPr lvl="1"/>
            <a:r>
              <a:rPr lang="en-US" altLang="zh-CN" sz="2200" dirty="0" smtClean="0"/>
              <a:t>revision</a:t>
            </a:r>
          </a:p>
          <a:p>
            <a:pPr lvl="1"/>
            <a:r>
              <a:rPr lang="en-US" altLang="zh-CN" sz="2200" dirty="0" err="1" smtClean="0"/>
              <a:t>url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user</a:t>
            </a:r>
          </a:p>
          <a:p>
            <a:pPr lvl="1"/>
            <a:r>
              <a:rPr lang="en-US" altLang="zh-CN" sz="2200" dirty="0" err="1" smtClean="0"/>
              <a:t>hdfsDate</a:t>
            </a:r>
            <a:endParaRPr lang="en-US" altLang="zh-CN" sz="2200" dirty="0" smtClean="0"/>
          </a:p>
          <a:p>
            <a:pPr lvl="1"/>
            <a:r>
              <a:rPr lang="en-US" altLang="zh-CN" sz="2200" dirty="0" err="1"/>
              <a:t>hdfsVersion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hdfsRevision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hdfsUrl</a:t>
            </a:r>
            <a:endParaRPr lang="en-US" altLang="zh-CN" sz="2200" dirty="0" smtClean="0"/>
          </a:p>
          <a:p>
            <a:pPr lvl="1"/>
            <a:r>
              <a:rPr lang="en-US" altLang="zh-CN" sz="2200" dirty="0" err="1"/>
              <a:t>hdfsUser</a:t>
            </a:r>
            <a:endParaRPr lang="en-US" altLang="zh-CN" sz="2200" dirty="0" smtClean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5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Ganglia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直接从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集成了对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的原生支持，同时提供了一个可以直接推送监控指标数据到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的客户端。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由以下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部分组成：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Ganglia </a:t>
            </a:r>
            <a:r>
              <a:rPr lang="zh-CN" altLang="en-US" sz="2400" dirty="0" smtClean="0"/>
              <a:t>监控守护进程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gmond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元数据守护进程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gmetad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Ganglia PHP</a:t>
            </a:r>
            <a:r>
              <a:rPr lang="zh-CN" altLang="en-US" sz="2400" dirty="0" smtClean="0"/>
              <a:t>前端展示网页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/>
              <a:t>-</a:t>
            </a:r>
            <a:r>
              <a:rPr lang="en-US" altLang="zh-CN" dirty="0" smtClean="0"/>
              <a:t>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1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Ganlia</a:t>
            </a:r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my.oschina.net/u/1459307/blog/208933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hlinkClick r:id="rId4"/>
              </a:rPr>
              <a:t>http://</a:t>
            </a:r>
            <a:r>
              <a:rPr lang="en-US" altLang="zh-CN" sz="2400" dirty="0" smtClean="0">
                <a:hlinkClick r:id="rId4"/>
              </a:rPr>
              <a:t>blog.chinaunix.net/uid-11121450-id-3147002.html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8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Ganlia</a:t>
            </a:r>
            <a:r>
              <a:rPr lang="zh-CN" altLang="en-US" sz="2800" dirty="0" smtClean="0"/>
              <a:t>用法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5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大于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按给定值增加计数器中的数值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0			</a:t>
            </a:r>
            <a:r>
              <a:rPr lang="zh-CN" altLang="en-US" sz="2400" dirty="0" smtClean="0"/>
              <a:t>得到计数器的当前值，与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</a:t>
            </a: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get_counter</a:t>
            </a:r>
            <a:r>
              <a:rPr lang="zh-CN" altLang="en-US" sz="2400" dirty="0" smtClean="0"/>
              <a:t>的返回值相同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小于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减小计数器的当前值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Nagios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Nagios</a:t>
            </a:r>
            <a:r>
              <a:rPr lang="zh-CN" altLang="en-US" sz="2400" dirty="0" smtClean="0"/>
              <a:t>是一个被广泛使用的、用来获取与集群状态相关的定性数据的支持工具。它定期拉取当前的监控指标并且和阈值进行比较。一旦超过阈值，它将开启相应的规避动作，包括发送电子邮件、打电话、发送短信，使用各种方法执行各种触发脚本，必要时甚至重启物理服务器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用户可以使用</a:t>
            </a:r>
            <a:r>
              <a:rPr lang="en-US" altLang="zh-CN" sz="2400" dirty="0" smtClean="0"/>
              <a:t>JMX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Nagios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集成到一起。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/>
              <a:t>-</a:t>
            </a:r>
            <a:r>
              <a:rPr lang="en-US" altLang="zh-CN" dirty="0" smtClean="0"/>
              <a:t>Nagios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JMX</a:t>
            </a:r>
          </a:p>
          <a:p>
            <a:pPr marL="457200" lvl="1" indent="0">
              <a:buNone/>
            </a:pPr>
            <a:r>
              <a:rPr lang="en-US" altLang="zh-CN" sz="2400" dirty="0"/>
              <a:t>Java Management </a:t>
            </a:r>
            <a:r>
              <a:rPr lang="en-US" altLang="zh-CN" sz="2400" dirty="0" smtClean="0"/>
              <a:t>Extensions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/>
              <a:t>Master server </a:t>
            </a:r>
            <a:r>
              <a:rPr lang="en-US" altLang="zh-CN" sz="2400" dirty="0" smtClean="0"/>
              <a:t>JMX: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	http</a:t>
            </a:r>
            <a:r>
              <a:rPr lang="en-US" altLang="zh-CN" sz="2400" dirty="0"/>
              <a:t>://master_server_ip:60010/jmx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en-US" altLang="zh-CN" sz="2400" dirty="0"/>
              <a:t>Region Server </a:t>
            </a:r>
            <a:r>
              <a:rPr lang="en-US" altLang="zh-CN" sz="2400" dirty="0" smtClean="0"/>
              <a:t>JMX: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	http</a:t>
            </a:r>
            <a:r>
              <a:rPr lang="en-US" altLang="zh-CN" sz="2400" dirty="0"/>
              <a:t>://region_server_ip:60030/jmx.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-JMX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2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504" y="1941537"/>
            <a:ext cx="9036496" cy="4367783"/>
          </a:xfrm>
        </p:spPr>
        <p:txBody>
          <a:bodyPr/>
          <a:lstStyle/>
          <a:p>
            <a:r>
              <a:rPr lang="en-US" altLang="zh-CN" sz="2800" dirty="0" smtClean="0"/>
              <a:t>File-based </a:t>
            </a:r>
            <a:r>
              <a:rPr lang="zh-CN" altLang="en-US" sz="2800" dirty="0" smtClean="0"/>
              <a:t>监控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hadoop-metrics.properties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800" dirty="0" err="1"/>
              <a:t>hbase.class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hbase.period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hbase.fileName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/metrics_hbase.log</a:t>
            </a:r>
          </a:p>
          <a:p>
            <a:pPr marL="457200" lvl="1" indent="0">
              <a:buNone/>
            </a:pPr>
            <a:r>
              <a:rPr lang="en-US" altLang="zh-CN" sz="1800" dirty="0" err="1"/>
              <a:t>jvm.class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jvm.period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jvm.fileName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/metrics_jvm.log</a:t>
            </a:r>
          </a:p>
          <a:p>
            <a:pPr marL="457200" lvl="1" indent="0">
              <a:buNone/>
            </a:pPr>
            <a:r>
              <a:rPr lang="en-US" altLang="zh-CN" sz="1800" dirty="0" err="1"/>
              <a:t>rpc.class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rpc.period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rpc.fileName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/metrics_rpc.log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8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可用的编解码器：</a:t>
            </a:r>
            <a:r>
              <a:rPr lang="en-US" altLang="zh-CN" sz="2400" dirty="0" smtClean="0"/>
              <a:t>LZO/Snappy/GZIP</a:t>
            </a:r>
          </a:p>
          <a:p>
            <a:pPr lvl="1"/>
            <a:r>
              <a:rPr lang="zh-CN" altLang="en-US" sz="2400" dirty="0" smtClean="0"/>
              <a:t>验证是否安装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org.apache.hadoop.hbase.util.CompressionTest</a:t>
            </a:r>
            <a:r>
              <a:rPr lang="en-US" altLang="zh-CN" sz="2000" dirty="0" smtClean="0"/>
              <a:t> </a:t>
            </a:r>
          </a:p>
          <a:p>
            <a:pPr marL="914400" lvl="2" indent="0">
              <a:buNone/>
            </a:pPr>
            <a:r>
              <a:rPr lang="en-US" altLang="zh-CN" sz="2000" i="1" dirty="0" err="1"/>
              <a:t>none|gz|lzo|snappy</a:t>
            </a:r>
            <a:endParaRPr lang="en-US" altLang="zh-CN" sz="2000" i="1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org.apache.hadoop.hbase.util.CompressionTest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2000" dirty="0"/>
              <a:t>/user/</a:t>
            </a:r>
            <a:r>
              <a:rPr lang="en-US" altLang="zh-CN" sz="2000" dirty="0" err="1"/>
              <a:t>larsgeorge</a:t>
            </a:r>
            <a:r>
              <a:rPr lang="en-US" altLang="zh-CN" sz="2000" dirty="0"/>
              <a:t>/test.gz </a:t>
            </a:r>
            <a:r>
              <a:rPr lang="en-US" altLang="zh-CN" sz="2000" dirty="0" err="1" smtClean="0"/>
              <a:t>gz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org.apache.hadoop.hbase.util.CompressionTest</a:t>
            </a:r>
            <a:r>
              <a:rPr lang="en-US" altLang="zh-CN" sz="2000" dirty="0"/>
              <a:t> </a:t>
            </a:r>
          </a:p>
          <a:p>
            <a:pPr marL="914400" lvl="2" indent="0">
              <a:buNone/>
            </a:pPr>
            <a:r>
              <a:rPr lang="en-US" altLang="zh-CN" sz="2000" dirty="0"/>
              <a:t>file:///tmp/test.lzo </a:t>
            </a:r>
            <a:r>
              <a:rPr lang="en-US" altLang="zh-CN" sz="2000" dirty="0" err="1" smtClean="0"/>
              <a:t>lzo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7901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如果检验没有安装，需要返回并再次检查安装。在安装</a:t>
            </a:r>
            <a:r>
              <a:rPr lang="en-US" altLang="zh-CN" sz="2400" dirty="0" smtClean="0"/>
              <a:t>JNI</a:t>
            </a:r>
            <a:r>
              <a:rPr lang="zh-CN" altLang="en-US" sz="2400" dirty="0" smtClean="0"/>
              <a:t>或本地压缩库后，用户可能还需要重新启动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343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LZO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42068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snappy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307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通过以下配置，在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服务器启动的时候会检查</a:t>
            </a:r>
            <a:r>
              <a:rPr lang="en-US" altLang="zh-CN" sz="2400" dirty="0" smtClean="0"/>
              <a:t>Snappy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LZO</a:t>
            </a:r>
            <a:r>
              <a:rPr lang="zh-CN" altLang="en-US" sz="2400" dirty="0" smtClean="0"/>
              <a:t>压缩库是否已经正确安装。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000" dirty="0"/>
              <a:t>	&lt;name&gt;</a:t>
            </a:r>
            <a:r>
              <a:rPr lang="en-US" altLang="zh-CN" sz="2000" dirty="0" err="1"/>
              <a:t>hbase.regionserver.codecs</a:t>
            </a:r>
            <a:r>
              <a:rPr lang="en-US" altLang="zh-CN" sz="20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000" dirty="0"/>
              <a:t>	&lt;value&gt;</a:t>
            </a:r>
            <a:r>
              <a:rPr lang="en-US" altLang="zh-CN" sz="2000" dirty="0" err="1"/>
              <a:t>snappy,lzo</a:t>
            </a:r>
            <a:r>
              <a:rPr lang="en-US" altLang="zh-CN" sz="2000" dirty="0"/>
              <a:t>&lt;/value&gt;</a:t>
            </a:r>
          </a:p>
          <a:p>
            <a:pPr marL="457200" lvl="1" indent="0">
              <a:buNone/>
            </a:pPr>
            <a:r>
              <a:rPr lang="en-US" altLang="zh-CN" sz="2000" dirty="0"/>
              <a:t>&lt;/property</a:t>
            </a:r>
            <a:r>
              <a:rPr lang="en-US" altLang="zh-CN" sz="2000" dirty="0" smtClean="0"/>
              <a:t>&gt;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8535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启用</a:t>
            </a:r>
            <a:r>
              <a:rPr lang="zh-CN" altLang="en-US" sz="2400" dirty="0" smtClean="0"/>
              <a:t>压缩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&gt; create </a:t>
            </a:r>
            <a:r>
              <a:rPr lang="en-US" altLang="zh-CN" sz="2000" dirty="0"/>
              <a:t>'</a:t>
            </a:r>
            <a:r>
              <a:rPr lang="en-US" altLang="zh-CN" sz="2000" dirty="0" err="1"/>
              <a:t>testtable</a:t>
            </a:r>
            <a:r>
              <a:rPr lang="en-US" altLang="zh-CN" sz="2000" dirty="0"/>
              <a:t>', { NAME =&gt; 'colfam1', COMPRESSION =&gt; 'GZ' </a:t>
            </a:r>
            <a:r>
              <a:rPr lang="en-US" altLang="zh-CN" sz="2000" dirty="0" smtClean="0"/>
              <a:t>}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或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&gt; create  </a:t>
            </a:r>
            <a:r>
              <a:rPr lang="en-US" altLang="zh-CN" sz="2000" dirty="0"/>
              <a:t>, 'testtable2',  'colfam1</a:t>
            </a:r>
            <a:r>
              <a:rPr lang="en-US" altLang="zh-CN" sz="2000" dirty="0" smtClean="0"/>
              <a:t>'</a:t>
            </a:r>
          </a:p>
          <a:p>
            <a:pPr marL="457200" lvl="1" indent="0">
              <a:buNone/>
            </a:pPr>
            <a:r>
              <a:rPr lang="en-US" altLang="zh-CN" sz="2000" dirty="0"/>
              <a:t>&gt; e disable  'testtable2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&gt; alter </a:t>
            </a:r>
            <a:r>
              <a:rPr lang="en-US" altLang="zh-CN" sz="2000" dirty="0"/>
              <a:t>'testtable2', { NAME =&gt; 'colfam1', COMPRESSION =&gt; 'GZ' </a:t>
            </a:r>
            <a:r>
              <a:rPr lang="en-US" altLang="zh-CN" sz="2000" dirty="0" smtClean="0"/>
              <a:t>}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&gt;  e </a:t>
            </a:r>
            <a:r>
              <a:rPr lang="en-US" altLang="zh-CN" sz="2000" dirty="0"/>
              <a:t>enable  </a:t>
            </a:r>
            <a:r>
              <a:rPr lang="en-US" altLang="zh-CN" sz="2000" dirty="0" smtClean="0"/>
              <a:t>'testtable2’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&gt; describe  ‘</a:t>
            </a:r>
            <a:r>
              <a:rPr lang="en-US" altLang="zh-CN" sz="2000" dirty="0" err="1" smtClean="0"/>
              <a:t>testtable</a:t>
            </a:r>
            <a:r>
              <a:rPr lang="en-US" altLang="zh-CN" sz="2000" dirty="0" smtClean="0"/>
              <a:t>’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描述信息</a:t>
            </a:r>
            <a:r>
              <a:rPr lang="en-US" altLang="zh-CN" sz="2000" dirty="0" smtClean="0"/>
              <a:t>…</a:t>
            </a:r>
            <a:r>
              <a:rPr lang="en-US" altLang="zh-CN" sz="2000" dirty="0"/>
              <a:t>COMPRESSION =&gt; </a:t>
            </a:r>
            <a:r>
              <a:rPr lang="en-US" altLang="zh-CN" sz="2000" dirty="0" smtClean="0"/>
              <a:t>'GZ‘…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6285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负载均衡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Master</a:t>
            </a:r>
            <a:r>
              <a:rPr lang="zh-CN" altLang="en-US" sz="2400" dirty="0" smtClean="0"/>
              <a:t>有一个内置的叫做均衡器的特性。在默认的情况下，均衡器每五分钟运行一次。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hbase.balancer.period</a:t>
            </a:r>
            <a:r>
              <a:rPr lang="zh-CN" altLang="en-US" sz="2400" dirty="0" smtClean="0"/>
              <a:t>属性设置。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有一个可以限制自身运行时间得上限，可以通过</a:t>
            </a:r>
            <a:r>
              <a:rPr lang="en-US" altLang="zh-CN" sz="2400" dirty="0" err="1" smtClean="0"/>
              <a:t>hbase.balancer.max.balancing</a:t>
            </a:r>
            <a:r>
              <a:rPr lang="zh-CN" altLang="en-US" sz="2400" dirty="0" smtClean="0"/>
              <a:t>属性来配置，默认设置为均衡器运行间隔周期的一半。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可以通过均衡器开关来控制均衡器：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Shell </a:t>
            </a:r>
            <a:r>
              <a:rPr lang="zh-CN" altLang="en-US" sz="2000" dirty="0" smtClean="0"/>
              <a:t>的</a:t>
            </a:r>
            <a:r>
              <a:rPr lang="en-US" altLang="zh-CN" sz="2000" i="1" dirty="0" err="1"/>
              <a:t>balance_switch</a:t>
            </a:r>
            <a:r>
              <a:rPr lang="en-US" altLang="zh-CN" sz="2000" i="1" dirty="0"/>
              <a:t> </a:t>
            </a:r>
            <a:r>
              <a:rPr lang="en-US" altLang="zh-CN" sz="2000" i="1" dirty="0" err="1" smtClean="0"/>
              <a:t>true|false</a:t>
            </a:r>
            <a:endParaRPr lang="en-US" altLang="zh-CN" sz="2000" i="1" dirty="0" smtClean="0"/>
          </a:p>
          <a:p>
            <a:pPr lvl="2"/>
            <a:r>
              <a:rPr lang="en-US" altLang="zh-CN" sz="2000" dirty="0" smtClean="0"/>
              <a:t>API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balanceSwitch</a:t>
            </a:r>
            <a:r>
              <a:rPr lang="en-US" altLang="zh-CN" sz="2000" dirty="0"/>
              <a:t>()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505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1072" y="1941537"/>
            <a:ext cx="8675424" cy="4367783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Configuration 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HBaseConfiguration.create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 err="1"/>
              <a:t>HTable</a:t>
            </a:r>
            <a:r>
              <a:rPr lang="en-US" altLang="zh-CN" sz="2400" dirty="0"/>
              <a:t> table = new </a:t>
            </a:r>
            <a:r>
              <a:rPr lang="en-US" altLang="zh-CN" sz="2400" dirty="0" err="1"/>
              <a:t>HTable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, "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 err="1"/>
              <a:t>table.incrementColumnValue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("Jan14"), 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("monthly"),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("hits"), 10L);</a:t>
            </a:r>
          </a:p>
          <a:p>
            <a:pPr marL="0" indent="0">
              <a:buNone/>
            </a:pPr>
            <a:r>
              <a:rPr lang="en-US" altLang="zh-CN" sz="2400" dirty="0" err="1"/>
              <a:t>table.close</a:t>
            </a:r>
            <a:r>
              <a:rPr lang="en-US" altLang="zh-CN" sz="2400" dirty="0"/>
              <a:t>();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拆分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通常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是自动处理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拆分的：一旦他们达到了既定的阈值，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将被拆分成两个，之后它们可以接受新的数据并继续增长。这个默认行为能满足大多数用例的需求。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其中一种可能出现问题的情况被称为“拆分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合并风暴”：当用户的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大小以恒定的速度保持增长时，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拆分会在同一时间发生，因为同时需要压缩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中的存储文件，这个过程会重写拆分之后的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，这个将会引起磁盘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上升。这种情况下，关闭自动拆分，使用手动拆分可能会更好。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拆分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拆分的大小定义在</a:t>
            </a:r>
            <a:r>
              <a:rPr lang="en-US" altLang="zh-CN" sz="2400" dirty="0" smtClean="0"/>
              <a:t>hbase-site.xml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400" dirty="0"/>
              <a:t>	&lt;name&gt;</a:t>
            </a:r>
            <a:r>
              <a:rPr lang="en-US" altLang="zh-CN" sz="2400" dirty="0" err="1"/>
              <a:t>hbase.hregion.max.filesize</a:t>
            </a:r>
            <a:r>
              <a:rPr lang="en-US" altLang="zh-CN" sz="24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400" dirty="0"/>
              <a:t>	&lt;value&gt;107374182400&lt;/value&gt;</a:t>
            </a:r>
          </a:p>
          <a:p>
            <a:pPr marL="457200" lvl="1" indent="0">
              <a:buNone/>
            </a:pPr>
            <a:r>
              <a:rPr lang="en-US" altLang="zh-CN" sz="2400" dirty="0"/>
              <a:t>&lt;/property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为防止手动拆分无法运行，最好不要将其设置为</a:t>
            </a:r>
            <a:r>
              <a:rPr lang="en-US" altLang="zh-CN" sz="2400" dirty="0" err="1" smtClean="0"/>
              <a:t>Long</a:t>
            </a:r>
            <a:r>
              <a:rPr lang="en-US" altLang="zh-CN" sz="2400" dirty="0" err="1"/>
              <a:t>.</a:t>
            </a:r>
            <a:r>
              <a:rPr lang="en-US" altLang="zh-CN" sz="2400" dirty="0" err="1" smtClean="0"/>
              <a:t>MAX_VALUE</a:t>
            </a:r>
            <a:r>
              <a:rPr lang="zh-CN" altLang="en-US" sz="2400" dirty="0" smtClean="0"/>
              <a:t>。用户最好将这个值设置为一个合理的上限，例如</a:t>
            </a:r>
            <a:r>
              <a:rPr lang="en-US" altLang="zh-CN" sz="2400" dirty="0" smtClean="0"/>
              <a:t>100GB</a:t>
            </a:r>
            <a:r>
              <a:rPr lang="zh-CN" altLang="en-US" sz="2400" dirty="0" smtClean="0"/>
              <a:t>（如果触发的话将会导致一个小时的</a:t>
            </a:r>
            <a:r>
              <a:rPr lang="en-US" altLang="zh-CN" sz="2400" dirty="0" smtClean="0"/>
              <a:t>major</a:t>
            </a:r>
            <a:r>
              <a:rPr lang="zh-CN" altLang="en-US" sz="2400" dirty="0" smtClean="0"/>
              <a:t>合并）。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2639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合并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当用户向相应的表中插入数据时，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自动拆分的情况很常见。当然某些特殊情况下，用户可能需要合并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Hbas</a:t>
            </a:r>
            <a:r>
              <a:rPr lang="zh-CN" altLang="en-US" sz="2400" dirty="0" smtClean="0"/>
              <a:t>集成了一个工具能够让用户在集群没有工作时合并两个相邻的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$ ./bin/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org.apache.hadoop.hbase.util.Merge</a:t>
            </a:r>
            <a:r>
              <a:rPr lang="en-US" altLang="zh-CN" sz="2400" dirty="0"/>
              <a:t> &lt;table-name&gt; &lt;region-1&gt; &lt;region-2&gt;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本地</a:t>
            </a:r>
            <a:r>
              <a:rPr lang="en-US" altLang="zh-CN" sz="2800" dirty="0" err="1" smtClean="0"/>
              <a:t>MemStore</a:t>
            </a:r>
            <a:r>
              <a:rPr lang="zh-CN" altLang="en-US" sz="2800" dirty="0" smtClean="0"/>
              <a:t>分配缓冲区（</a:t>
            </a:r>
            <a:r>
              <a:rPr lang="en-US" altLang="zh-CN" sz="2800" dirty="0" smtClean="0"/>
              <a:t>MSLAB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MSLAB</a:t>
            </a:r>
            <a:r>
              <a:rPr lang="zh-CN" altLang="en-US" sz="2400" dirty="0" smtClean="0"/>
              <a:t>是许多固定大小的缓冲区，用来存储大小不同的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实例。当一个缓冲区不能放下一个新加入的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时，系统就认为这个缓冲区已经被占满了，然后创建一个新的固定大小的缓冲区。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 lvl="1"/>
            <a:r>
              <a:rPr lang="zh-CN" altLang="en-US" sz="2400" dirty="0" smtClean="0"/>
              <a:t>默认没有被开启，用户可以通过如下配置开启：</a:t>
            </a:r>
            <a:r>
              <a:rPr lang="en-US" altLang="zh-CN" sz="2400" dirty="0" err="1" smtClean="0"/>
              <a:t>hbase.hregion.memstore.mslab.enabled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每个被分配的、固定大小的缓冲区的大小设置：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dirty="0" err="1"/>
              <a:t>hbase.hregion.memstore.mslab.chunksize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1941537"/>
            <a:ext cx="8928991" cy="4367783"/>
          </a:xfrm>
        </p:spPr>
        <p:txBody>
          <a:bodyPr/>
          <a:lstStyle/>
          <a:p>
            <a:r>
              <a:rPr lang="en-US" altLang="zh-CN" sz="2800" dirty="0" smtClean="0"/>
              <a:t>JVM</a:t>
            </a:r>
            <a:r>
              <a:rPr lang="zh-CN" altLang="en-US" sz="2800" dirty="0" smtClean="0"/>
              <a:t>调优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heap size</a:t>
            </a:r>
          </a:p>
          <a:p>
            <a:pPr marL="914400" lvl="2" indent="0">
              <a:buNone/>
            </a:pPr>
            <a:r>
              <a:rPr lang="en-US" altLang="zh-CN" sz="1600" dirty="0"/>
              <a:t>$ vi $HBASE_HOME/conf/hbase-env.sh</a:t>
            </a:r>
          </a:p>
          <a:p>
            <a:pPr marL="914400" lvl="2" indent="0">
              <a:buNone/>
            </a:pPr>
            <a:r>
              <a:rPr lang="en-US" altLang="zh-CN" sz="1600" dirty="0"/>
              <a:t>export HBASE_HEAPSIZE=5000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GC</a:t>
            </a:r>
          </a:p>
          <a:p>
            <a:pPr marL="914400" lvl="2" indent="0">
              <a:buNone/>
            </a:pPr>
            <a:r>
              <a:rPr lang="en-US" altLang="zh-CN" sz="1600" dirty="0"/>
              <a:t>vi $HBASE_HOME/conf/hbase-env.sh</a:t>
            </a:r>
          </a:p>
          <a:p>
            <a:pPr marL="914400" lvl="2" indent="0">
              <a:buNone/>
            </a:pPr>
            <a:r>
              <a:rPr lang="en-US" altLang="zh-CN" sz="1600" dirty="0"/>
              <a:t>export HBASE_OPTS= "$HBASE_OPTS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XX:CMSInitiatingOccupancyFraction</a:t>
            </a:r>
            <a:r>
              <a:rPr lang="en-US" altLang="zh-CN" sz="1600" dirty="0" smtClean="0"/>
              <a:t>=50“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400" dirty="0" smtClean="0"/>
              <a:t>设置完成后，重启</a:t>
            </a:r>
            <a:r>
              <a:rPr lang="en-US" altLang="zh-CN" sz="2400" dirty="0" err="1" smtClean="0"/>
              <a:t>HBase</a:t>
            </a:r>
            <a:endParaRPr lang="en-US" altLang="zh-CN" sz="2400" dirty="0"/>
          </a:p>
          <a:p>
            <a:pPr marL="22860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116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其他建议</a:t>
            </a:r>
            <a:endParaRPr lang="en-US" altLang="zh-CN" sz="2800" dirty="0" smtClean="0"/>
          </a:p>
          <a:p>
            <a:r>
              <a:rPr lang="en-US" altLang="zh-CN" sz="2400" dirty="0" smtClean="0"/>
              <a:t>Heavy </a:t>
            </a:r>
            <a:r>
              <a:rPr lang="en-US" altLang="zh-CN" sz="2400" dirty="0" err="1" smtClean="0"/>
              <a:t>wirte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保持</a:t>
            </a:r>
            <a:r>
              <a:rPr lang="en-US" altLang="zh-CN" sz="2100" dirty="0" smtClean="0"/>
              <a:t>region</a:t>
            </a:r>
            <a:r>
              <a:rPr lang="zh-CN" altLang="en-US" sz="2100" dirty="0" smtClean="0"/>
              <a:t>比较大，以避免在写的时候</a:t>
            </a:r>
            <a:r>
              <a:rPr lang="en-US" altLang="zh-CN" sz="2100" dirty="0" smtClean="0"/>
              <a:t>split</a:t>
            </a:r>
          </a:p>
          <a:p>
            <a:pPr lvl="1"/>
            <a:r>
              <a:rPr lang="zh-CN" altLang="en-US" sz="2100" dirty="0" smtClean="0"/>
              <a:t>保持</a:t>
            </a:r>
            <a:r>
              <a:rPr lang="en-US" altLang="zh-CN" sz="2100" dirty="0" err="1" smtClean="0"/>
              <a:t>HFilse</a:t>
            </a:r>
            <a:r>
              <a:rPr lang="zh-CN" altLang="en-US" sz="2100" dirty="0" smtClean="0"/>
              <a:t>比较大，以避免压缩</a:t>
            </a:r>
            <a:endParaRPr lang="en-US" altLang="zh-CN" sz="2100" dirty="0" smtClean="0"/>
          </a:p>
          <a:p>
            <a:r>
              <a:rPr lang="en-US" altLang="zh-CN" sz="2400" dirty="0"/>
              <a:t>Heavy sequential </a:t>
            </a:r>
            <a:r>
              <a:rPr lang="en-US" altLang="zh-CN" sz="2400" dirty="0" smtClean="0"/>
              <a:t>reads</a:t>
            </a:r>
          </a:p>
          <a:p>
            <a:pPr lvl="1"/>
            <a:r>
              <a:rPr lang="zh-CN" altLang="en-US" sz="2100" dirty="0" smtClean="0"/>
              <a:t>要读取更多的数据，用</a:t>
            </a:r>
            <a:r>
              <a:rPr lang="en-US" altLang="zh-CN" sz="2100" dirty="0" smtClean="0"/>
              <a:t>higher-block</a:t>
            </a:r>
            <a:r>
              <a:rPr lang="zh-CN" altLang="en-US" sz="2100" dirty="0" smtClean="0"/>
              <a:t>大小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避免在表上缓存</a:t>
            </a:r>
            <a:endParaRPr lang="en-US" altLang="zh-CN" sz="2100" dirty="0" smtClean="0"/>
          </a:p>
          <a:p>
            <a:r>
              <a:rPr lang="en-US" altLang="zh-CN" sz="2400" dirty="0"/>
              <a:t>Heavy random </a:t>
            </a:r>
            <a:r>
              <a:rPr lang="en-US" altLang="zh-CN" sz="2400" dirty="0" smtClean="0"/>
              <a:t>reads</a:t>
            </a:r>
          </a:p>
          <a:p>
            <a:pPr lvl="1"/>
            <a:r>
              <a:rPr lang="zh-CN" altLang="en-US" sz="2100" dirty="0" smtClean="0"/>
              <a:t>使用较高的</a:t>
            </a:r>
            <a:r>
              <a:rPr lang="en-US" altLang="zh-CN" sz="2100" dirty="0" smtClean="0"/>
              <a:t>block</a:t>
            </a:r>
            <a:r>
              <a:rPr lang="zh-CN" altLang="en-US" sz="2100" dirty="0" smtClean="0"/>
              <a:t>来降低</a:t>
            </a:r>
            <a:r>
              <a:rPr lang="en-US" altLang="zh-CN" sz="2100" dirty="0" err="1" smtClean="0"/>
              <a:t>MemStore</a:t>
            </a:r>
            <a:r>
              <a:rPr lang="zh-CN" altLang="en-US" sz="2100" dirty="0" smtClean="0"/>
              <a:t>的极限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为了更好的索引，使用较小的</a:t>
            </a:r>
            <a:r>
              <a:rPr lang="en-US" altLang="zh-CN" sz="2100" dirty="0" smtClean="0"/>
              <a:t>block</a:t>
            </a:r>
          </a:p>
          <a:p>
            <a:pPr lvl="1"/>
            <a:r>
              <a:rPr lang="zh-CN" altLang="en-US" sz="2100" dirty="0" smtClean="0"/>
              <a:t>在列族中使用</a:t>
            </a:r>
            <a:r>
              <a:rPr lang="en-US" altLang="zh-CN" sz="2100" dirty="0" smtClean="0"/>
              <a:t>bloom</a:t>
            </a:r>
            <a:r>
              <a:rPr lang="zh-CN" altLang="en-US" sz="2100" dirty="0" smtClean="0"/>
              <a:t>过滤器</a:t>
            </a:r>
            <a:endParaRPr lang="en-US" altLang="zh-CN" sz="21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long </a:t>
            </a:r>
            <a:r>
              <a:rPr lang="en-US" altLang="zh-CN" sz="2400" dirty="0" err="1"/>
              <a:t>incrementColumnValue</a:t>
            </a:r>
            <a:r>
              <a:rPr lang="en-US" altLang="zh-CN" sz="2400" dirty="0"/>
              <a:t>(byte[] row, byte[] family, byte[] </a:t>
            </a:r>
            <a:r>
              <a:rPr lang="en-US" altLang="zh-CN" sz="2400" dirty="0" err="1"/>
              <a:t>qualifier,long</a:t>
            </a:r>
            <a:r>
              <a:rPr lang="en-US" altLang="zh-CN" sz="2400" dirty="0"/>
              <a:t> amount)</a:t>
            </a:r>
          </a:p>
          <a:p>
            <a:pPr marL="0" indent="0">
              <a:buNone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incrementColumnValue</a:t>
            </a:r>
            <a:r>
              <a:rPr lang="en-US" altLang="zh-CN" sz="2400" dirty="0"/>
              <a:t>(byte[] row, byte[] family, byte[] </a:t>
            </a:r>
            <a:r>
              <a:rPr lang="en-US" altLang="zh-CN" sz="2400" dirty="0" err="1"/>
              <a:t>qualifier,long</a:t>
            </a:r>
            <a:r>
              <a:rPr lang="en-US" altLang="zh-CN" sz="2400" dirty="0"/>
              <a:t> amount, Durability durability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Result increment(Increment increment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Increment(byte[] row)</a:t>
            </a:r>
          </a:p>
          <a:p>
            <a:pPr marL="0" indent="0">
              <a:buNone/>
            </a:pPr>
            <a:r>
              <a:rPr lang="en-US" altLang="zh-CN" sz="2800" dirty="0"/>
              <a:t>Increment(byte[] row,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offset,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length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Increment </a:t>
            </a:r>
            <a:r>
              <a:rPr lang="en-US" altLang="zh-CN" sz="2800" dirty="0" err="1"/>
              <a:t>addColumn</a:t>
            </a:r>
            <a:r>
              <a:rPr lang="en-US" altLang="zh-CN" sz="2800" dirty="0"/>
              <a:t>(byte[] family, byte[] qualifier, long amount)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/>
              <a:t>多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16075</TotalTime>
  <Words>4763</Words>
  <Application>Microsoft Office PowerPoint</Application>
  <PresentationFormat>全屏显示(4:3)</PresentationFormat>
  <Paragraphs>968</Paragraphs>
  <Slides>75</Slides>
  <Notes>73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1_Office 主题</vt:lpstr>
      <vt:lpstr>PowerPoint 演示文稿</vt:lpstr>
      <vt:lpstr>HBase - 计数器</vt:lpstr>
      <vt:lpstr>HBase - 计数器</vt:lpstr>
      <vt:lpstr>HBase - 计数器</vt:lpstr>
      <vt:lpstr>HBase - 计数器</vt:lpstr>
      <vt:lpstr>HBase - 计数器</vt:lpstr>
      <vt:lpstr>HBase - 计数器API</vt:lpstr>
      <vt:lpstr>HBase - 单计数器</vt:lpstr>
      <vt:lpstr>HBase - 多计数器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协处理器</vt:lpstr>
      <vt:lpstr>HBase - observer coprocessor</vt:lpstr>
      <vt:lpstr>HBase - observer coprocessor</vt:lpstr>
      <vt:lpstr>HBase - observer coprocessor</vt:lpstr>
      <vt:lpstr>HBase - endpoint coprocessor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REST client</vt:lpstr>
      <vt:lpstr>HBase - REST client</vt:lpstr>
      <vt:lpstr>HBase - REST client</vt:lpstr>
      <vt:lpstr>HBase - 表方法</vt:lpstr>
      <vt:lpstr>HBase - 列族操作</vt:lpstr>
      <vt:lpstr>HBase - 其他方法</vt:lpstr>
      <vt:lpstr>HBase - 其他方法</vt:lpstr>
      <vt:lpstr>HBase - 其他方法</vt:lpstr>
      <vt:lpstr>HBase - 管理API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集群监控</vt:lpstr>
      <vt:lpstr>HBase - 集群监控</vt:lpstr>
      <vt:lpstr>HBase - 集群监控</vt:lpstr>
      <vt:lpstr>HBase - 集群监控</vt:lpstr>
      <vt:lpstr>HBase - 集群监控</vt:lpstr>
      <vt:lpstr>HBase - 集群监控-Ganglia</vt:lpstr>
      <vt:lpstr>HBase - 集群监控-Ganglia</vt:lpstr>
      <vt:lpstr>HBase - 集群监控-Ganglia</vt:lpstr>
      <vt:lpstr>HBase - 集群监控-Nagios</vt:lpstr>
      <vt:lpstr>HBase - 集群监控-JMX</vt:lpstr>
      <vt:lpstr>HBase - 集群监控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2999</cp:revision>
  <dcterms:created xsi:type="dcterms:W3CDTF">2015-10-23T02:45:43Z</dcterms:created>
  <dcterms:modified xsi:type="dcterms:W3CDTF">2016-03-18T03:13:17Z</dcterms:modified>
</cp:coreProperties>
</file>