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4"/>
  </p:notesMasterIdLst>
  <p:sldIdLst>
    <p:sldId id="261" r:id="rId2"/>
    <p:sldId id="262" r:id="rId3"/>
    <p:sldId id="375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2" r:id="rId12"/>
    <p:sldId id="271" r:id="rId13"/>
    <p:sldId id="273" r:id="rId14"/>
    <p:sldId id="274" r:id="rId15"/>
    <p:sldId id="284" r:id="rId16"/>
    <p:sldId id="285" r:id="rId17"/>
    <p:sldId id="287" r:id="rId18"/>
    <p:sldId id="288" r:id="rId19"/>
    <p:sldId id="290" r:id="rId20"/>
    <p:sldId id="292" r:id="rId21"/>
    <p:sldId id="293" r:id="rId22"/>
    <p:sldId id="275" r:id="rId23"/>
    <p:sldId id="286" r:id="rId24"/>
    <p:sldId id="295" r:id="rId25"/>
    <p:sldId id="376" r:id="rId26"/>
    <p:sldId id="377" r:id="rId27"/>
    <p:sldId id="296" r:id="rId28"/>
    <p:sldId id="297" r:id="rId29"/>
    <p:sldId id="277" r:id="rId30"/>
    <p:sldId id="298" r:id="rId31"/>
    <p:sldId id="278" r:id="rId32"/>
    <p:sldId id="279" r:id="rId33"/>
    <p:sldId id="299" r:id="rId34"/>
    <p:sldId id="300" r:id="rId35"/>
    <p:sldId id="276" r:id="rId36"/>
    <p:sldId id="301" r:id="rId37"/>
    <p:sldId id="302" r:id="rId38"/>
    <p:sldId id="303" r:id="rId39"/>
    <p:sldId id="304" r:id="rId40"/>
    <p:sldId id="305" r:id="rId41"/>
    <p:sldId id="366" r:id="rId42"/>
    <p:sldId id="306" r:id="rId43"/>
    <p:sldId id="280" r:id="rId44"/>
    <p:sldId id="307" r:id="rId45"/>
    <p:sldId id="308" r:id="rId46"/>
    <p:sldId id="309" r:id="rId47"/>
    <p:sldId id="310" r:id="rId48"/>
    <p:sldId id="365" r:id="rId49"/>
    <p:sldId id="281" r:id="rId50"/>
    <p:sldId id="311" r:id="rId51"/>
    <p:sldId id="282" r:id="rId52"/>
    <p:sldId id="312" r:id="rId53"/>
    <p:sldId id="322" r:id="rId54"/>
    <p:sldId id="323" r:id="rId55"/>
    <p:sldId id="324" r:id="rId56"/>
    <p:sldId id="325" r:id="rId57"/>
    <p:sldId id="326" r:id="rId58"/>
    <p:sldId id="313" r:id="rId59"/>
    <p:sldId id="327" r:id="rId60"/>
    <p:sldId id="328" r:id="rId61"/>
    <p:sldId id="329" r:id="rId62"/>
    <p:sldId id="314" r:id="rId63"/>
    <p:sldId id="330" r:id="rId64"/>
    <p:sldId id="331" r:id="rId65"/>
    <p:sldId id="332" r:id="rId66"/>
    <p:sldId id="333" r:id="rId67"/>
    <p:sldId id="315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16" r:id="rId76"/>
    <p:sldId id="341" r:id="rId77"/>
    <p:sldId id="342" r:id="rId78"/>
    <p:sldId id="343" r:id="rId79"/>
    <p:sldId id="344" r:id="rId80"/>
    <p:sldId id="345" r:id="rId81"/>
    <p:sldId id="346" r:id="rId82"/>
    <p:sldId id="317" r:id="rId83"/>
    <p:sldId id="347" r:id="rId84"/>
    <p:sldId id="348" r:id="rId85"/>
    <p:sldId id="349" r:id="rId86"/>
    <p:sldId id="350" r:id="rId87"/>
    <p:sldId id="352" r:id="rId88"/>
    <p:sldId id="318" r:id="rId89"/>
    <p:sldId id="319" r:id="rId90"/>
    <p:sldId id="320" r:id="rId91"/>
    <p:sldId id="321" r:id="rId92"/>
    <p:sldId id="378" r:id="rId93"/>
    <p:sldId id="283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53" r:id="rId103"/>
    <p:sldId id="354" r:id="rId104"/>
    <p:sldId id="361" r:id="rId105"/>
    <p:sldId id="362" r:id="rId106"/>
    <p:sldId id="363" r:id="rId107"/>
    <p:sldId id="364" r:id="rId108"/>
    <p:sldId id="355" r:id="rId109"/>
    <p:sldId id="356" r:id="rId110"/>
    <p:sldId id="357" r:id="rId111"/>
    <p:sldId id="358" r:id="rId112"/>
    <p:sldId id="359" r:id="rId1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59" autoAdjust="0"/>
    <p:restoredTop sz="92081" autoAdjust="0"/>
  </p:normalViewPr>
  <p:slideViewPr>
    <p:cSldViewPr>
      <p:cViewPr>
        <p:scale>
          <a:sx n="84" d="100"/>
          <a:sy n="84" d="100"/>
        </p:scale>
        <p:origin x="-14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12" Type="http://schemas.openxmlformats.org/officeDocument/2006/relationships/slide" Target="slides/slide112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102" Type="http://schemas.openxmlformats.org/officeDocument/2006/relationships/slide" Target="slides/slide102.xml"/><Relationship Id="rId5" Type="http://schemas.openxmlformats.org/officeDocument/2006/relationships/slide" Target="slides/slide5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59" Type="http://schemas.openxmlformats.org/officeDocument/2006/relationships/slide" Target="slides/slide59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54" Type="http://schemas.openxmlformats.org/officeDocument/2006/relationships/slide" Target="slides/slide54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Relationship Id="rId24" Type="http://schemas.openxmlformats.org/officeDocument/2006/relationships/slide" Target="slides/slide24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66" Type="http://schemas.openxmlformats.org/officeDocument/2006/relationships/slide" Target="slides/slide66.xml"/><Relationship Id="rId87" Type="http://schemas.openxmlformats.org/officeDocument/2006/relationships/slide" Target="slides/slide87.xml"/><Relationship Id="rId110" Type="http://schemas.openxmlformats.org/officeDocument/2006/relationships/slide" Target="slides/slide110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56" Type="http://schemas.openxmlformats.org/officeDocument/2006/relationships/slide" Target="slides/slide56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25" Type="http://schemas.openxmlformats.org/officeDocument/2006/relationships/slide" Target="slides/slide25.xml"/><Relationship Id="rId46" Type="http://schemas.openxmlformats.org/officeDocument/2006/relationships/slide" Target="slides/slide46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62" Type="http://schemas.openxmlformats.org/officeDocument/2006/relationships/slide" Target="slides/slide62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111" Type="http://schemas.openxmlformats.org/officeDocument/2006/relationships/slide" Target="slides/slide1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002,siddarth,Battacharya,22,programmer,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003 003,Rajesh,Khanna,22,programmer,003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007,Komal,Nayak,24,teamlead,002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008,Bharathi,Nambiayar,24,manager,001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001,9848022337,Rajiv@gmail.com,Hyderabad,003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002,9848022338,siddarth@gmail.com,Kolkata,003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003,9848022339,Rajesh@gmail.com,Delhi,003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004,9848022330,Preethi@gmail.com,Pune,003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005,9848022336,Trupthi@gmail.com,Bhuwaneshwar,003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006,9848022335,Archana@gmail.com,Chennai,003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007,9848022334,Komal@gmail.com,trivendram,002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008,9848022333,Bharathi@gmail.com,Chennai,001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designation:chararray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/employee_contact.txt'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email:chararray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employee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CROSS customers, orders;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Student_data1.txt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Student_data2.txt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7,Komal,Nayak,9848022334,trivendram.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8,Bharathi,Nambiayar,9848022333,Chennai.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/student_data2.txt'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UNION student1, student2;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6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SPLIT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student_details1 if age&lt;23, student_details2 if (22&lt;age and age&lt;25);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student_details1;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student_details2;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city == 'Chennai';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DISTINCT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ORDER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age DESC;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exec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LIMIT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2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AVG(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64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MAX(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4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pom.xml</a:t>
            </a:r>
            <a:r>
              <a:rPr lang="zh-CN" altLang="en-US" sz="1000" b="1" dirty="0" smtClean="0"/>
              <a:t>的内容：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&lt;project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="http://www.w3.org/2001/XMLSchema-instance"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="http://maven.apache.org/POM/4.0.0http://maven.apache.org/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/maven-4.0.0.xsd"&gt;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&gt;4.0.0&lt;/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&lt;version&gt;0.0.1-SNAPSHOT&lt;/version&gt; &lt;build&gt;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src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&lt;plugins&gt; &lt;plugin&gt;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&gt;maven-compiler-plugin&lt;/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&lt;version&gt;3.3&lt;/version&gt; &lt;configuration&gt; &lt;source&gt;1.7&lt;/source&gt; &lt;target&gt;1.7&lt;/target&gt; &lt;/configuration&gt; &lt;/plugin&gt; &lt;/plugins&gt; &lt;/build&gt; &lt;dependencies&gt;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&gt;pig&lt;/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&lt;version&gt;0.15.0&lt;/version&gt; &lt;/dependency&gt;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-core&lt;/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&lt;version&gt;0.20.2&lt;/version&gt; &lt;/dependency&gt; &lt;/dependencies&gt; &lt;/project&gt;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dirty="0" smtClean="0"/>
              <a:t>Sample_Eval.java</a:t>
            </a:r>
            <a:r>
              <a:rPr lang="zh-CN" altLang="en-US" sz="1000" b="1" dirty="0" smtClean="0"/>
              <a:t>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Apache Pig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194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&lt;String&gt;{ public String exec(Tuple input) 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(input == null ||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input.size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 == 0) return null;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(String)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 return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str.toUpperCase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} }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emp1.txt</a:t>
            </a:r>
            <a:r>
              <a:rPr lang="zh-CN" altLang="en-US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：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9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9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43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student_order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ORDER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 DESC;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LIMIT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4;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$./pig -x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mapreduce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hdfs://localhost:9000/pig_data/sample_script.pig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9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(Raju, 30)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{(Raju, 30), (Mohammad, 45)}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name#Raja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age#30]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student_data.txt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宏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包含其他的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任务中可能造成瓶颈的有：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输入数据量大小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shuffle</a:t>
            </a:r>
            <a:r>
              <a:rPr lang="zh-CN" altLang="en-US" sz="2400" dirty="0" smtClean="0"/>
              <a:t>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输出数据量大小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中间结果数据量大小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内存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尽早地并经常地进行映射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正确并合理使用</a:t>
            </a:r>
            <a:r>
              <a:rPr lang="en-US" altLang="zh-CN" sz="2800" dirty="0" smtClean="0"/>
              <a:t>join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适当的情况下使用</a:t>
            </a:r>
            <a:r>
              <a:rPr lang="en-US" altLang="zh-CN" sz="2800" dirty="0" err="1" smtClean="0"/>
              <a:t>multiquery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选择合适的并行值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</a:t>
            </a:r>
            <a:r>
              <a:rPr lang="en-US" altLang="zh-CN" sz="2800" dirty="0" smtClean="0"/>
              <a:t>UDF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调整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Hadoop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 smtClean="0"/>
              <a:t>$&gt;pig				 //</a:t>
            </a:r>
            <a:r>
              <a:rPr lang="zh-CN" altLang="en-US" sz="2400" dirty="0" smtClean="0"/>
              <a:t>进入</a:t>
            </a:r>
            <a:r>
              <a:rPr lang="en-US" altLang="zh-CN" sz="2400" dirty="0" smtClean="0"/>
              <a:t>shell</a:t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  = LOAD 'URL'	 //</a:t>
            </a:r>
            <a:r>
              <a:rPr lang="zh-CN" altLang="en-US" sz="2400" dirty="0" smtClean="0"/>
              <a:t>加载文件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as (</a:t>
            </a:r>
            <a:r>
              <a:rPr lang="en-US" altLang="zh-CN" sz="2400" dirty="0" err="1" smtClean="0"/>
              <a:t>x:chararry,y:int</a:t>
            </a:r>
            <a:r>
              <a:rPr lang="en-US" altLang="zh-CN" sz="2400" dirty="0" smtClean="0"/>
              <a:t>,...);	 //as</a:t>
            </a:r>
            <a:r>
              <a:rPr lang="zh-CN" altLang="en-US" sz="2400" dirty="0" smtClean="0"/>
              <a:t>可省略</a:t>
            </a:r>
            <a:r>
              <a:rPr lang="en-US" altLang="zh-CN" sz="2400" dirty="0" smtClean="0"/>
              <a:t>,tab</a:t>
            </a:r>
            <a:r>
              <a:rPr lang="zh-CN" altLang="en-US" sz="2400" dirty="0" smtClean="0"/>
              <a:t>分割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$grunt&gt;DUMP rec;		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records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(1950,0,1)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1950,22,1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$grunt&gt;DESCRIBE rec;		 //</a:t>
            </a:r>
            <a:r>
              <a:rPr lang="zh-CN" altLang="en-US" sz="2400" dirty="0" smtClean="0"/>
              <a:t>输出元组信息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records: {year: </a:t>
            </a:r>
            <a:r>
              <a:rPr lang="en-US" altLang="zh-CN" sz="2400" dirty="0" err="1"/>
              <a:t>chararray,temperature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int,quality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对计算中间结果进行压缩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数据层优化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垃圾数据处理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$grunt&gt;rec2=FILTER rec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BY x!=n AND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x in 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);  	 	//</a:t>
            </a:r>
            <a:r>
              <a:rPr lang="zh-CN" altLang="en-US" sz="2400" dirty="0" smtClean="0"/>
              <a:t>按照范围过滤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$grunt&gt;rec3=GROUP rec2 BY temp	//</a:t>
            </a:r>
            <a:r>
              <a:rPr lang="zh-CN" altLang="en-US" sz="2400" dirty="0" smtClean="0"/>
              <a:t>分组集合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(1949,{(1949,78,1),(1949,111,1</a:t>
            </a:r>
            <a:r>
              <a:rPr lang="en-US" altLang="zh-CN" sz="2400" dirty="0" smtClean="0"/>
              <a:t>)})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1950,{(1950,-11,1),(1950,22,1),(1950,0,1)})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smtClean="0"/>
              <a:t>fs</a:t>
            </a:r>
            <a:r>
              <a:rPr lang="en-US" altLang="zh-CN" sz="2400" dirty="0" smtClean="0"/>
              <a:t>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提供了一个基于</a:t>
            </a:r>
            <a:r>
              <a:rPr lang="en-US" altLang="zh-CN" sz="2800" dirty="0" smtClean="0"/>
              <a:t>Hadoop</a:t>
            </a:r>
            <a:r>
              <a:rPr lang="zh-CN" altLang="en-US" sz="2800" dirty="0" smtClean="0"/>
              <a:t>的并行地执行数据流处理的引擎。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它包含了一个脚本语言，称为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，用来描述这些数据流。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本身提供了许多传统的数据操作（如 </a:t>
            </a:r>
            <a:r>
              <a:rPr lang="en-US" altLang="zh-CN" sz="2800" dirty="0" smtClean="0"/>
              <a:t>join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等），同时允许用户自己开发一些自定义函数用来读取、处理和写数据。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/>
              <a:t>run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大小写敏感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</a:t>
            </a:r>
            <a:r>
              <a:rPr lang="zh-CN" altLang="en-US" sz="2400" dirty="0" smtClean="0"/>
              <a:t>和存储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脚本执行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复杂数据类型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Tuple		//</a:t>
            </a:r>
            <a:r>
              <a:rPr lang="zh-CN" altLang="en-US" sz="2400" dirty="0" smtClean="0"/>
              <a:t>例如：</a:t>
            </a:r>
            <a:r>
              <a:rPr lang="en-US" altLang="zh-CN" sz="2400" dirty="0"/>
              <a:t> (raja, 30)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Bag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{(raju,30),(Mohhammad,45)}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Map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[ ‘</a:t>
            </a:r>
            <a:r>
              <a:rPr lang="en-US" altLang="zh-CN" sz="2400" dirty="0" err="1"/>
              <a:t>name’#’Raju</a:t>
            </a:r>
            <a:r>
              <a:rPr lang="en-US" altLang="zh-CN" sz="2400" dirty="0"/>
              <a:t>’, ‘age’#30]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/>
              <a:t>NULL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Pig</a:t>
            </a:r>
            <a:r>
              <a:rPr lang="zh-CN" altLang="en-US" sz="2000" dirty="0"/>
              <a:t>中有数据元素为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的概念。任何数据类型的数据都可以为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r>
              <a:rPr lang="en-US" altLang="zh-CN" sz="2000" dirty="0"/>
              <a:t>Pig</a:t>
            </a:r>
            <a:r>
              <a:rPr lang="zh-CN" altLang="en-US" sz="2000" dirty="0"/>
              <a:t>中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的概念与</a:t>
            </a:r>
            <a:r>
              <a:rPr lang="en-US" altLang="zh-CN" sz="2000" dirty="0"/>
              <a:t>SQL</a:t>
            </a:r>
            <a:r>
              <a:rPr lang="zh-CN" altLang="en-US" sz="2000" dirty="0"/>
              <a:t>中所说的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的概念是一样的，而与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等语言中</a:t>
            </a:r>
            <a:r>
              <a:rPr lang="en-US" altLang="zh-CN" sz="2000" dirty="0"/>
              <a:t>null </a:t>
            </a:r>
            <a:r>
              <a:rPr lang="zh-CN" altLang="en-US" sz="2000" dirty="0"/>
              <a:t>的概念完全不同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Pig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值表示这个值是未知的</a:t>
            </a:r>
            <a:r>
              <a:rPr lang="zh-CN" altLang="en-US" sz="2000" dirty="0" smtClean="0"/>
              <a:t>。这可能是因为数据缺失，或者在处理数据时发生了错误等原因造成的。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复杂类型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3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时指定数据类型</a:t>
            </a:r>
            <a:endParaRPr lang="en-US" altLang="zh-CN" sz="2800" dirty="0" smtClean="0"/>
          </a:p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时不指定数据类型，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就认为是</a:t>
            </a:r>
            <a:r>
              <a:rPr lang="en-US" altLang="zh-CN" sz="2800" dirty="0" err="1" smtClean="0"/>
              <a:t>chararray</a:t>
            </a:r>
            <a:endParaRPr lang="en-US" altLang="zh-CN" sz="2800" dirty="0" smtClean="0"/>
          </a:p>
          <a:p>
            <a:r>
              <a:rPr lang="zh-CN" altLang="en-US" sz="2800" dirty="0" smtClean="0"/>
              <a:t>数据类型转换：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en-US" altLang="zh-CN" baseline="0" dirty="0" smtClean="0"/>
              <a:t> Latin </a:t>
            </a:r>
            <a:r>
              <a:rPr lang="zh-CN" altLang="en-US" baseline="0" dirty="0" smtClean="0"/>
              <a:t>数据模型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5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示例详见备注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Filtering:FILTER</a:t>
            </a:r>
            <a:r>
              <a:rPr lang="en-US" altLang="zh-CN" sz="2200" dirty="0"/>
              <a:t>/DISTINCT/FOREACH… GENERATE:/STREAM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</a:t>
            </a:r>
            <a:r>
              <a:rPr lang="en-US" altLang="zh-CN" sz="2400" dirty="0" smtClean="0"/>
              <a:t>];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200" dirty="0"/>
              <a:t>grunt&gt; STORE student INTO ' hdfs://localhost:9000/pig_Output/ 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 (',');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632797" cy="4367783"/>
          </a:xfrm>
        </p:spPr>
        <p:txBody>
          <a:bodyPr/>
          <a:lstStyle/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执行的结果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Dump 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显示运行结果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Describe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schema</a:t>
            </a:r>
          </a:p>
          <a:p>
            <a:pPr lvl="1"/>
            <a:r>
              <a:rPr lang="en-US" altLang="zh-CN" sz="2400" dirty="0" smtClean="0"/>
              <a:t>Explain </a:t>
            </a:r>
            <a:r>
              <a:rPr lang="en-US" altLang="zh-CN" sz="2400" dirty="0" err="1" smtClean="0"/>
              <a:t>Relation_name</a:t>
            </a:r>
            <a:r>
              <a:rPr lang="en-US" altLang="zh-CN" sz="2400" dirty="0" smtClean="0"/>
              <a:t>	// </a:t>
            </a:r>
            <a:r>
              <a:rPr lang="en-US" altLang="zh-CN" sz="2000" dirty="0" smtClean="0"/>
              <a:t>logical, physical, and MapReduce</a:t>
            </a:r>
          </a:p>
          <a:p>
            <a:pPr lvl="1"/>
            <a:r>
              <a:rPr lang="en-US" altLang="zh-CN" sz="2400" dirty="0" smtClean="0"/>
              <a:t>Illustrate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/>
              <a:t>一步一步地执行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http://</a:t>
            </a:r>
            <a:r>
              <a:rPr lang="en-US" altLang="zh-CN" sz="2400" dirty="0" smtClean="0">
                <a:solidFill>
                  <a:srgbClr val="FF0000"/>
                </a:solidFill>
              </a:rPr>
              <a:t>localhost:50030/jobstracker.jsp	//web UI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-l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logdir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log</a:t>
            </a:r>
            <a:r>
              <a:rPr lang="zh-CN" altLang="en-US" sz="2400" dirty="0" smtClean="0">
                <a:solidFill>
                  <a:srgbClr val="FF0000"/>
                </a:solidFill>
              </a:rPr>
              <a:t>路径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Dump student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Describe student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对一列分组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Group_data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BY age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group_data</a:t>
            </a:r>
            <a:r>
              <a:rPr lang="en-US" altLang="zh-CN" sz="2200" dirty="0"/>
              <a:t> = GROUP </a:t>
            </a:r>
            <a:r>
              <a:rPr lang="en-US" altLang="zh-CN" sz="2200" dirty="0" err="1"/>
              <a:t>student_details</a:t>
            </a:r>
            <a:r>
              <a:rPr lang="en-US" altLang="zh-CN" sz="2200" dirty="0"/>
              <a:t> by age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200" dirty="0"/>
              <a:t>Dump </a:t>
            </a:r>
            <a:r>
              <a:rPr lang="en-US" altLang="zh-CN" sz="2200" dirty="0" err="1"/>
              <a:t>group_data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200" dirty="0"/>
              <a:t>Describe </a:t>
            </a:r>
            <a:r>
              <a:rPr lang="en-US" altLang="zh-CN" sz="2200" dirty="0" err="1"/>
              <a:t>group_data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400" dirty="0"/>
              <a:t>Illustrate </a:t>
            </a:r>
            <a:r>
              <a:rPr lang="en-US" altLang="zh-CN" sz="2400" dirty="0" err="1"/>
              <a:t>group_data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对多列分组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group_multiple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(age, city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对所有列分组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All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Cogroup</a:t>
            </a:r>
            <a:r>
              <a:rPr lang="zh-CN" altLang="en-US" sz="2800" dirty="0"/>
              <a:t>用于多个关系的</a:t>
            </a:r>
            <a:r>
              <a:rPr lang="zh-CN" altLang="en-US" sz="2800" dirty="0" smtClean="0"/>
              <a:t>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 = COGROUP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age, </a:t>
            </a:r>
            <a:r>
              <a:rPr lang="en-US" altLang="zh-CN" sz="2400" dirty="0" err="1"/>
              <a:t>employee_details</a:t>
            </a:r>
            <a:r>
              <a:rPr lang="en-US" altLang="zh-CN" sz="2400" dirty="0"/>
              <a:t> by age;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err="1"/>
              <a:t>Cogroup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41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Join</a:t>
            </a:r>
            <a:br>
              <a:rPr lang="en-US" altLang="zh-CN" sz="2400" dirty="0" smtClean="0"/>
            </a:br>
            <a:r>
              <a:rPr lang="en-US" altLang="zh-CN" sz="2400" dirty="0" smtClean="0"/>
              <a:t>$&gt;A = LOAD 'A'</a:t>
            </a:r>
            <a:br>
              <a:rPr lang="en-US" altLang="zh-CN" sz="2400" dirty="0" smtClean="0"/>
            </a:br>
            <a:r>
              <a:rPr lang="en-US" altLang="zh-CN" sz="2400" dirty="0" smtClean="0"/>
              <a:t>$&gt;B = </a:t>
            </a:r>
            <a:r>
              <a:rPr lang="en-US" altLang="zh-CN" sz="2400" dirty="0"/>
              <a:t>LOAD </a:t>
            </a:r>
            <a:r>
              <a:rPr lang="en-US" altLang="zh-CN" sz="2400" dirty="0" smtClean="0"/>
              <a:t>'B'</a:t>
            </a:r>
            <a:br>
              <a:rPr lang="en-US" altLang="zh-CN" sz="2400" dirty="0" smtClean="0"/>
            </a:br>
            <a:r>
              <a:rPr lang="en-US" altLang="zh-CN" sz="2400" dirty="0" smtClean="0"/>
              <a:t>$&gt;C = JOIN A by $0,B BY $1</a:t>
            </a:r>
            <a:br>
              <a:rPr lang="en-US" altLang="zh-CN" sz="2400" dirty="0" smtClean="0"/>
            </a:br>
            <a:r>
              <a:rPr lang="en-US" altLang="zh-CN" sz="2400" dirty="0" smtClean="0"/>
              <a:t>$&gt;DUMP C			//</a:t>
            </a:r>
            <a:r>
              <a:rPr lang="zh-CN" altLang="en-US" sz="2400" dirty="0" smtClean="0"/>
              <a:t>连接集合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$&gt;STORE C INTO '</a:t>
            </a:r>
            <a:r>
              <a:rPr lang="en-US" altLang="zh-CN" sz="2400" dirty="0" err="1" smtClean="0"/>
              <a:t>xxx.xx</a:t>
            </a:r>
            <a:r>
              <a:rPr lang="en-US" altLang="zh-CN" sz="2400" dirty="0" smtClean="0"/>
              <a:t>'	//</a:t>
            </a:r>
            <a:r>
              <a:rPr lang="zh-CN" altLang="en-US" sz="2400" dirty="0" smtClean="0"/>
              <a:t>存储集合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Self-join</a:t>
            </a:r>
          </a:p>
          <a:p>
            <a:r>
              <a:rPr lang="en-US" altLang="zh-CN" dirty="0"/>
              <a:t>Inner-join</a:t>
            </a:r>
          </a:p>
          <a:p>
            <a:r>
              <a:rPr lang="en-US" altLang="zh-CN" dirty="0"/>
              <a:t>Outer-join : left join, right join, and full join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8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表连接自己的表，通常用不同的定义，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多次相同的数据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200" dirty="0"/>
              <a:t>例如备注中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customers1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customers2</a:t>
            </a:r>
          </a:p>
          <a:p>
            <a:pPr marL="457200" lvl="1" indent="0">
              <a:buNone/>
            </a:pPr>
            <a:r>
              <a:rPr lang="en-US" altLang="zh-CN" sz="1200" dirty="0"/>
              <a:t>grunt&gt; customers3 = JOIN customers1 BY id, customers2 BY id; 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en-US" altLang="zh-CN" sz="1200" dirty="0"/>
              <a:t>Dump customers3; 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57334"/>
            <a:ext cx="6524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4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也称为</a:t>
            </a:r>
            <a:r>
              <a:rPr lang="en-US" altLang="zh-CN" sz="2800" dirty="0" smtClean="0"/>
              <a:t>equijoin,</a:t>
            </a:r>
            <a:r>
              <a:rPr lang="zh-CN" altLang="en-US" sz="2800" dirty="0" smtClean="0"/>
              <a:t>返回两个表中连接值相等行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; </a:t>
            </a:r>
            <a:endParaRPr lang="en-US" altLang="zh-CN" sz="2400" dirty="0" smtClean="0"/>
          </a:p>
          <a:p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coustomer_orders</a:t>
            </a:r>
            <a:r>
              <a:rPr lang="en-US" altLang="zh-CN" sz="2400" dirty="0"/>
              <a:t> = JOIN customers BY id, orders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coustomer_orders</a:t>
            </a:r>
            <a:r>
              <a:rPr lang="en-US" altLang="zh-CN" sz="2400" dirty="0"/>
              <a:t>;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37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不同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Inner Join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Outer Join</a:t>
            </a:r>
            <a:r>
              <a:rPr lang="zh-CN" altLang="en-US" sz="2800" dirty="0" smtClean="0"/>
              <a:t>返回至少一个关系中的所有行，有三种类型：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Left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Right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右表的所有行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Full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左右表中所有行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Relation3_name = JOIN Relation1_name BY id </a:t>
            </a:r>
            <a:r>
              <a:rPr lang="en-US" altLang="zh-CN" sz="2200" b="1" dirty="0"/>
              <a:t>LEFT OUTER</a:t>
            </a:r>
            <a:r>
              <a:rPr lang="en-US" altLang="zh-CN" sz="2200" dirty="0"/>
              <a:t>, Relation2_name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outer_right</a:t>
            </a:r>
            <a:r>
              <a:rPr lang="en-US" altLang="zh-CN" sz="2200" dirty="0"/>
              <a:t> = JOIN customers BY id </a:t>
            </a:r>
            <a:r>
              <a:rPr lang="en-US" altLang="zh-CN" sz="2200" b="1" dirty="0"/>
              <a:t>RIGHT</a:t>
            </a:r>
            <a:r>
              <a:rPr lang="en-US" altLang="zh-CN" sz="2200" dirty="0"/>
              <a:t>, orders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outer_full</a:t>
            </a:r>
            <a:r>
              <a:rPr lang="en-US" altLang="zh-CN" sz="2200" dirty="0"/>
              <a:t> = JOIN customers BY id </a:t>
            </a:r>
            <a:r>
              <a:rPr lang="en-US" altLang="zh-CN" sz="2200" b="1" dirty="0"/>
              <a:t>FULL OUTER</a:t>
            </a:r>
            <a:r>
              <a:rPr lang="en-US" altLang="zh-CN" sz="2200" dirty="0"/>
              <a:t>, orders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Relation3_name = JOIN Relation2_name BY (key1, key2), Relation3_name BY (key1, key2);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Keys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82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计算两个表的乘积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</a:t>
            </a:r>
            <a:r>
              <a:rPr lang="en-US" altLang="zh-CN" sz="2400" b="1" dirty="0"/>
              <a:t>CROSS</a:t>
            </a:r>
            <a:r>
              <a:rPr lang="en-US" altLang="zh-CN" sz="2400" dirty="0"/>
              <a:t> Relation1_name, Relation2_name;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75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合并两个表，要保证两个</a:t>
            </a:r>
            <a:r>
              <a:rPr lang="zh-CN" altLang="en-US" sz="2800" dirty="0" smtClean="0"/>
              <a:t>表相同的</a:t>
            </a:r>
            <a:r>
              <a:rPr lang="zh-CN" altLang="en-US" sz="2800" dirty="0"/>
              <a:t>列和</a:t>
            </a:r>
            <a:r>
              <a:rPr lang="zh-CN" altLang="en-US" sz="2800" dirty="0" smtClean="0"/>
              <a:t>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Relation_name3 = </a:t>
            </a:r>
            <a:r>
              <a:rPr lang="en-US" altLang="zh-CN" sz="2400" b="1" dirty="0"/>
              <a:t>UNION</a:t>
            </a:r>
            <a:r>
              <a:rPr lang="en-US" altLang="zh-CN" sz="2400" dirty="0"/>
              <a:t> Relation_name1, Relation_name2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UNION student1, student2;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将一个关系表拆分成两个或多个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/>
              <a:t>SPLIT</a:t>
            </a:r>
            <a:r>
              <a:rPr lang="en-US" altLang="zh-CN" sz="2400" dirty="0"/>
              <a:t> Relation1_name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Relation2_name IF (condition1), Relation2_name (condition2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/>
              <a:t>SPLIT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student_details1 if age&lt;23, student_details2 if (22&lt;age and age&lt;25);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152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查询符合条件的元组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Relation2_name = FILTER Relation1_name BY (condition);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054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去掉重复值，只会对整个记录进行处理，而不是对字段级别进行计算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DISTINCT Relatin_name1;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78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根据列数据生成指定的数据转换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FOREACH Relatin_name1 GENERATE (required data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err="1"/>
              <a:t>foreach_data</a:t>
            </a:r>
            <a:r>
              <a:rPr lang="en-US" altLang="zh-CN" sz="2200" dirty="0"/>
              <a:t> = FOREACH </a:t>
            </a:r>
            <a:r>
              <a:rPr lang="en-US" altLang="zh-CN" sz="2200" dirty="0" err="1"/>
              <a:t>student_details</a:t>
            </a:r>
            <a:r>
              <a:rPr lang="en-US" altLang="zh-CN" sz="2200" dirty="0"/>
              <a:t> GENERATE </a:t>
            </a:r>
            <a:r>
              <a:rPr lang="en-US" altLang="zh-CN" sz="2200" dirty="0" err="1"/>
              <a:t>id,age,city</a:t>
            </a:r>
            <a:r>
              <a:rPr lang="en-US" altLang="zh-CN" sz="2200" dirty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128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23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用户的数据进行排序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ORDER Relatin_name1 BY (ASC|DESC);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返回最多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Result = LIMIT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required number of tuples;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497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, load/store, math, string, </a:t>
            </a:r>
            <a:r>
              <a:rPr lang="en-US" altLang="zh-CN" dirty="0" smtClean="0"/>
              <a:t>bag, tuple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AVG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Max </a:t>
            </a:r>
          </a:p>
          <a:p>
            <a:pPr marL="0" indent="0">
              <a:buNone/>
            </a:pPr>
            <a:r>
              <a:rPr lang="en-US" altLang="zh-CN" sz="1800" dirty="0"/>
              <a:t>Min </a:t>
            </a:r>
          </a:p>
          <a:p>
            <a:pPr marL="0" indent="0">
              <a:buNone/>
            </a:pPr>
            <a:r>
              <a:rPr lang="en-US" altLang="zh-CN" sz="1800" dirty="0"/>
              <a:t>Count </a:t>
            </a:r>
          </a:p>
          <a:p>
            <a:pPr marL="0" indent="0">
              <a:buNone/>
            </a:pPr>
            <a:r>
              <a:rPr lang="en-US" altLang="zh-CN" sz="1800" dirty="0"/>
              <a:t>COUNT_STAR </a:t>
            </a:r>
          </a:p>
          <a:p>
            <a:pPr marL="0" indent="0">
              <a:buNone/>
            </a:pPr>
            <a:r>
              <a:rPr lang="en-US" altLang="zh-CN" sz="1800" dirty="0"/>
              <a:t>Sum </a:t>
            </a:r>
          </a:p>
          <a:p>
            <a:pPr marL="0" indent="0">
              <a:buNone/>
            </a:pPr>
            <a:r>
              <a:rPr lang="en-US" altLang="zh-CN" sz="1800" dirty="0"/>
              <a:t>DIFF </a:t>
            </a:r>
          </a:p>
          <a:p>
            <a:pPr marL="0" indent="0">
              <a:buNone/>
            </a:pPr>
            <a:r>
              <a:rPr lang="en-US" altLang="zh-CN" sz="1800" dirty="0"/>
              <a:t>SUBTRACT</a:t>
            </a:r>
          </a:p>
          <a:p>
            <a:pPr marL="0" indent="0">
              <a:buNone/>
            </a:pPr>
            <a:r>
              <a:rPr lang="en-US" altLang="zh-CN" sz="1800" dirty="0" err="1"/>
              <a:t>IsEmpty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Pluck Tuple</a:t>
            </a:r>
          </a:p>
          <a:p>
            <a:pPr marL="0" indent="0">
              <a:buNone/>
            </a:pPr>
            <a:r>
              <a:rPr lang="en-US" altLang="zh-CN" sz="1800" dirty="0"/>
              <a:t>Size ( )</a:t>
            </a:r>
          </a:p>
          <a:p>
            <a:pPr marL="0" indent="0">
              <a:buNone/>
            </a:pPr>
            <a:r>
              <a:rPr lang="en-US" altLang="zh-CN" sz="1800" dirty="0" err="1"/>
              <a:t>BagToString</a:t>
            </a:r>
            <a:r>
              <a:rPr lang="en-US" altLang="zh-CN" sz="1800" dirty="0"/>
              <a:t> ( )</a:t>
            </a:r>
          </a:p>
          <a:p>
            <a:pPr marL="0" indent="0">
              <a:buNone/>
            </a:pPr>
            <a:r>
              <a:rPr lang="en-US" altLang="zh-CN" sz="1800" dirty="0" err="1"/>
              <a:t>Concat</a:t>
            </a:r>
            <a:r>
              <a:rPr lang="en-US" altLang="zh-CN" sz="1800" dirty="0"/>
              <a:t> ( ) </a:t>
            </a:r>
          </a:p>
          <a:p>
            <a:pPr marL="0" indent="0">
              <a:buNone/>
            </a:pPr>
            <a:r>
              <a:rPr lang="en-US" altLang="zh-CN" sz="1800" dirty="0"/>
              <a:t>Tokenize ( ) 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计算平均值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	//</a:t>
            </a:r>
            <a:r>
              <a:rPr lang="zh-CN" altLang="en-US" sz="2400" dirty="0" smtClean="0"/>
              <a:t>取得全部数据的平均值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取得一组数据的平均值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AVG(expression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-AVG()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获取某列中最大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最小值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取得全部数据</a:t>
            </a:r>
            <a:r>
              <a:rPr lang="zh-CN" altLang="en-US" sz="2400" dirty="0" smtClean="0"/>
              <a:t>的最大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Gropu</a:t>
            </a:r>
            <a:r>
              <a:rPr lang="en-US" altLang="zh-CN" sz="2400" dirty="0"/>
              <a:t> By 	//</a:t>
            </a:r>
            <a:r>
              <a:rPr lang="zh-CN" altLang="en-US" sz="2400" dirty="0"/>
              <a:t>取得一组数据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最大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Max(expression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  <a:endParaRPr lang="en-US" altLang="zh-CN" sz="2400" dirty="0"/>
          </a:p>
          <a:p>
            <a:pPr marL="685800" lvl="2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-Max()/Min()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取得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中的个数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取得全部数据</a:t>
            </a:r>
            <a:r>
              <a:rPr lang="zh-CN" altLang="en-US" sz="2400" dirty="0" smtClean="0"/>
              <a:t>的个数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取得一组数据的个数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-Sum()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PigStorage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err="1" smtClean="0"/>
              <a:t>TextLoader</a:t>
            </a:r>
            <a:r>
              <a:rPr lang="en-US" altLang="zh-CN" sz="2400" dirty="0" smtClean="0"/>
              <a:t> ( )</a:t>
            </a:r>
          </a:p>
          <a:p>
            <a:pPr marL="0" indent="0">
              <a:buNone/>
            </a:pPr>
            <a:r>
              <a:rPr lang="en-US" altLang="zh-CN" sz="2400" dirty="0" err="1" smtClean="0"/>
              <a:t>BinStorage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smtClean="0"/>
              <a:t>Handling Compression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PigStorage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TextLoader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BinStorage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TOBAG ( ) </a:t>
            </a:r>
          </a:p>
          <a:p>
            <a:pPr marL="0" indent="0">
              <a:buNone/>
            </a:pPr>
            <a:r>
              <a:rPr lang="en-US" altLang="zh-CN" sz="2400" dirty="0"/>
              <a:t>TOP ( ) </a:t>
            </a:r>
          </a:p>
          <a:p>
            <a:pPr marL="0" indent="0">
              <a:buNone/>
            </a:pPr>
            <a:r>
              <a:rPr lang="en-US" altLang="zh-CN" sz="2400" dirty="0"/>
              <a:t>TOTUPLE ( ) </a:t>
            </a:r>
          </a:p>
          <a:p>
            <a:pPr marL="0" indent="0">
              <a:buNone/>
            </a:pPr>
            <a:r>
              <a:rPr lang="en-US" altLang="zh-CN" sz="2400" dirty="0"/>
              <a:t>TOMAP ( 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-TOBAG()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-TOTUPLE()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-TOMAP()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500" dirty="0" smtClean="0"/>
              <a:t>STARTSWITH </a:t>
            </a:r>
            <a:r>
              <a:rPr lang="en-US" altLang="zh-CN" sz="1500" dirty="0"/>
              <a:t>( ) </a:t>
            </a:r>
          </a:p>
          <a:p>
            <a:pPr marL="0" indent="0">
              <a:buNone/>
            </a:pPr>
            <a:r>
              <a:rPr lang="en-US" altLang="zh-CN" sz="1500" dirty="0"/>
              <a:t>ENDSWITH </a:t>
            </a:r>
          </a:p>
          <a:p>
            <a:pPr marL="0" indent="0">
              <a:buNone/>
            </a:pPr>
            <a:r>
              <a:rPr lang="en-US" altLang="zh-CN" sz="1500" dirty="0"/>
              <a:t>SUBSTRING </a:t>
            </a:r>
          </a:p>
          <a:p>
            <a:pPr marL="0" indent="0">
              <a:buNone/>
            </a:pPr>
            <a:r>
              <a:rPr lang="en-US" altLang="zh-CN" sz="1500" dirty="0" err="1"/>
              <a:t>EqualsIgnoreCase</a:t>
            </a:r>
            <a:r>
              <a:rPr lang="en-US" altLang="zh-CN" sz="1500" dirty="0"/>
              <a:t> </a:t>
            </a:r>
          </a:p>
          <a:p>
            <a:pPr marL="0" indent="0">
              <a:buNone/>
            </a:pPr>
            <a:r>
              <a:rPr lang="en-US" altLang="zh-CN" sz="1500" dirty="0"/>
              <a:t>INDEXOF ( ) </a:t>
            </a:r>
          </a:p>
          <a:p>
            <a:pPr marL="0" indent="0">
              <a:buNone/>
            </a:pPr>
            <a:r>
              <a:rPr lang="en-US" altLang="zh-CN" sz="1500" dirty="0"/>
              <a:t>LAST_INDEX_OF ( ) </a:t>
            </a:r>
          </a:p>
          <a:p>
            <a:pPr marL="0" indent="0">
              <a:buNone/>
            </a:pPr>
            <a:r>
              <a:rPr lang="en-US" altLang="zh-CN" sz="1500" dirty="0"/>
              <a:t>LCFIRST ( ) </a:t>
            </a:r>
          </a:p>
          <a:p>
            <a:pPr marL="0" indent="0">
              <a:buNone/>
            </a:pPr>
            <a:r>
              <a:rPr lang="en-US" altLang="zh-CN" sz="1500" dirty="0"/>
              <a:t>UCFIRST ( ) </a:t>
            </a:r>
          </a:p>
          <a:p>
            <a:pPr marL="0" indent="0">
              <a:buNone/>
            </a:pPr>
            <a:r>
              <a:rPr lang="en-US" altLang="zh-CN" sz="1500" dirty="0"/>
              <a:t>UPPER ( )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LOWER ( ) </a:t>
            </a:r>
          </a:p>
          <a:p>
            <a:pPr marL="0" indent="0">
              <a:buNone/>
            </a:pPr>
            <a:r>
              <a:rPr lang="en-US" altLang="zh-CN" sz="1500" dirty="0"/>
              <a:t>REPLACE ( ) </a:t>
            </a:r>
          </a:p>
          <a:p>
            <a:pPr marL="0" indent="0">
              <a:buNone/>
            </a:pPr>
            <a:r>
              <a:rPr lang="en-US" altLang="zh-CN" sz="1500" dirty="0"/>
              <a:t>STRSPLIT ( ) </a:t>
            </a:r>
          </a:p>
          <a:p>
            <a:pPr marL="0" indent="0">
              <a:buNone/>
            </a:pPr>
            <a:r>
              <a:rPr lang="en-US" altLang="zh-CN" sz="1500" dirty="0"/>
              <a:t>STRSPLITTOBAG ( ) </a:t>
            </a:r>
          </a:p>
          <a:p>
            <a:pPr marL="0" indent="0">
              <a:buNone/>
            </a:pPr>
            <a:r>
              <a:rPr lang="en-US" altLang="zh-CN" sz="1500" dirty="0"/>
              <a:t>Trim ( ) </a:t>
            </a:r>
          </a:p>
          <a:p>
            <a:pPr marL="0" indent="0">
              <a:buNone/>
            </a:pPr>
            <a:r>
              <a:rPr lang="en-US" altLang="zh-CN" sz="1500" dirty="0"/>
              <a:t>LTRIM ( ) </a:t>
            </a:r>
          </a:p>
          <a:p>
            <a:pPr marL="0" indent="0">
              <a:buNone/>
            </a:pPr>
            <a:r>
              <a:rPr lang="en-US" altLang="zh-CN" sz="1500" dirty="0"/>
              <a:t>RTRIM 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String</a:t>
            </a:r>
            <a:r>
              <a:rPr lang="zh-CN" altLang="en-US" sz="3200" dirty="0" smtClean="0"/>
              <a:t>函数</a:t>
            </a:r>
            <a:r>
              <a:rPr lang="en-US" altLang="zh-CN" sz="3200" dirty="0" smtClean="0"/>
              <a:t>-STARTSWITH()/ENDSWITH()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-SUBSTRING()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1245889"/>
            <a:ext cx="9001000" cy="598935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-INDEXOF()/LAST_INDEX_OF()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-UPPER()/LOWER()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-REPLACE()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-Trim()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427984" y="1916832"/>
            <a:ext cx="3168352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CurrentTime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DaysBetween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HoursBetween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MinutesBetween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MilliSecondsBetween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YearsBetween</a:t>
            </a:r>
            <a:r>
              <a:rPr lang="en-US" altLang="zh-CN" sz="2000" dirty="0" smtClean="0"/>
              <a:t> ( )</a:t>
            </a:r>
          </a:p>
          <a:p>
            <a:pPr marL="0" indent="0">
              <a:buNone/>
            </a:pPr>
            <a:r>
              <a:rPr lang="en-US" altLang="zh-CN" sz="2000" dirty="0" err="1" smtClean="0"/>
              <a:t>MonthsBetween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WeeksBetween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AddDuration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SubtractDuration</a:t>
            </a:r>
            <a:r>
              <a:rPr lang="en-US" altLang="zh-CN" sz="2000" dirty="0" smtClean="0"/>
              <a:t> ( )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date-time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093937"/>
            <a:ext cx="2719757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ToDate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GetDay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GetHour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GetMinute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GetMilliSecond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GetYear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GetMonth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</a:t>
            </a:r>
            <a:r>
              <a:rPr lang="en-US" altLang="zh-CN" sz="2000" dirty="0" smtClean="0"/>
              <a:t>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GetWeekYear</a:t>
            </a:r>
            <a:r>
              <a:rPr lang="en-US" altLang="zh-CN" sz="2000" dirty="0" smtClean="0"/>
              <a:t> ( ) </a:t>
            </a:r>
          </a:p>
        </p:txBody>
      </p:sp>
    </p:spTree>
    <p:extLst>
      <p:ext uri="{BB962C8B-B14F-4D97-AF65-F5344CB8AC3E}">
        <p14:creationId xmlns:p14="http://schemas.microsoft.com/office/powerpoint/2010/main" val="34861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ToDate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相似的函数有：</a:t>
            </a:r>
            <a:r>
              <a:rPr lang="en-US" altLang="zh-CN" sz="2200" dirty="0" err="1"/>
              <a:t>GetHour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GetMinute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GetSecond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GetMilliSecond</a:t>
            </a:r>
            <a:r>
              <a:rPr lang="en-US" altLang="zh-CN" sz="2200" dirty="0" smtClean="0"/>
              <a:t>()/ </a:t>
            </a:r>
            <a:r>
              <a:rPr lang="en-US" altLang="zh-CN" sz="2200" dirty="0" err="1" smtClean="0"/>
              <a:t>GetYear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GetMonth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GetWeekYear</a:t>
            </a:r>
            <a:r>
              <a:rPr lang="en-US" altLang="zh-CN" sz="2200" dirty="0"/>
              <a:t>()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GetDay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CurrentTime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local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运行单个</a:t>
            </a:r>
            <a:r>
              <a:rPr lang="en-US" altLang="zh-CN" sz="2400" dirty="0" smtClean="0"/>
              <a:t>JVM</a:t>
            </a:r>
          </a:p>
          <a:p>
            <a:pPr lvl="1"/>
            <a:r>
              <a:rPr lang="zh-CN" altLang="en-US" sz="2400" dirty="0" smtClean="0"/>
              <a:t>使用本地文件系统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用于测试和小型数据</a:t>
            </a:r>
            <a:endParaRPr lang="en-US" altLang="zh-CN" sz="2400" dirty="0"/>
          </a:p>
          <a:p>
            <a:pPr lvl="2"/>
            <a:r>
              <a:rPr lang="en-US" altLang="zh-CN" dirty="0" smtClean="0"/>
              <a:t>$&gt;pig -x local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/>
              <a:t>$grunt&gt;</a:t>
            </a:r>
            <a:r>
              <a:rPr lang="en-US" altLang="zh-CN" dirty="0" smtClean="0"/>
              <a:t>		</a:t>
            </a:r>
            <a:r>
              <a:rPr lang="en-US" altLang="zh-CN" dirty="0"/>
              <a:t>//grunt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DaysBetween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300" dirty="0"/>
              <a:t>ABS ( ) </a:t>
            </a:r>
          </a:p>
          <a:p>
            <a:pPr marL="0" indent="0">
              <a:buNone/>
            </a:pPr>
            <a:r>
              <a:rPr lang="en-US" altLang="zh-CN" sz="1300" dirty="0"/>
              <a:t>ACOS ( ) </a:t>
            </a:r>
          </a:p>
          <a:p>
            <a:pPr marL="0" indent="0">
              <a:buNone/>
            </a:pPr>
            <a:r>
              <a:rPr lang="en-US" altLang="zh-CN" sz="1300" dirty="0"/>
              <a:t>ASIN ( ) </a:t>
            </a:r>
          </a:p>
          <a:p>
            <a:pPr marL="0" indent="0">
              <a:buNone/>
            </a:pPr>
            <a:r>
              <a:rPr lang="en-US" altLang="zh-CN" sz="1300" dirty="0"/>
              <a:t>ATAN ( )</a:t>
            </a:r>
          </a:p>
          <a:p>
            <a:pPr marL="0" indent="0">
              <a:buNone/>
            </a:pPr>
            <a:r>
              <a:rPr lang="en-US" altLang="zh-CN" sz="1300" dirty="0"/>
              <a:t>CBRT ( ) </a:t>
            </a:r>
          </a:p>
          <a:p>
            <a:pPr marL="0" indent="0">
              <a:buNone/>
            </a:pPr>
            <a:r>
              <a:rPr lang="en-US" altLang="zh-CN" sz="1300" dirty="0"/>
              <a:t>CEIL ( ) </a:t>
            </a:r>
          </a:p>
          <a:p>
            <a:pPr marL="0" indent="0">
              <a:buNone/>
            </a:pPr>
            <a:r>
              <a:rPr lang="en-US" altLang="zh-CN" sz="1300" dirty="0"/>
              <a:t>COS ( ) </a:t>
            </a:r>
          </a:p>
          <a:p>
            <a:pPr marL="0" indent="0">
              <a:buNone/>
            </a:pPr>
            <a:r>
              <a:rPr lang="en-US" altLang="zh-CN" sz="1300" dirty="0"/>
              <a:t>COSH ( ) </a:t>
            </a:r>
          </a:p>
          <a:p>
            <a:pPr marL="0" indent="0">
              <a:buNone/>
            </a:pPr>
            <a:r>
              <a:rPr lang="en-US" altLang="zh-CN" sz="1300" dirty="0"/>
              <a:t>EXP ( ) </a:t>
            </a:r>
          </a:p>
          <a:p>
            <a:pPr marL="0" indent="0">
              <a:buNone/>
            </a:pPr>
            <a:r>
              <a:rPr lang="en-US" altLang="zh-CN" sz="1300" dirty="0"/>
              <a:t>FLOOR ( ) </a:t>
            </a:r>
          </a:p>
          <a:p>
            <a:pPr marL="0" indent="0">
              <a:buNone/>
            </a:pPr>
            <a:r>
              <a:rPr lang="en-US" altLang="zh-CN" sz="1300" dirty="0"/>
              <a:t>LOG ( ) </a:t>
            </a:r>
          </a:p>
          <a:p>
            <a:pPr marL="0" indent="0">
              <a:buNone/>
            </a:pPr>
            <a:r>
              <a:rPr lang="en-US" altLang="zh-CN" sz="1300" dirty="0"/>
              <a:t>LOG10 ( ) </a:t>
            </a:r>
          </a:p>
          <a:p>
            <a:pPr marL="0" indent="0">
              <a:buNone/>
            </a:pPr>
            <a:r>
              <a:rPr lang="en-US" altLang="zh-CN" sz="1300" dirty="0"/>
              <a:t>RANDOM ( ) </a:t>
            </a:r>
          </a:p>
          <a:p>
            <a:pPr marL="0" indent="0">
              <a:buNone/>
            </a:pPr>
            <a:r>
              <a:rPr lang="en-US" altLang="zh-CN" sz="1300" dirty="0"/>
              <a:t>ROUND ( ) </a:t>
            </a:r>
          </a:p>
          <a:p>
            <a:pPr marL="0" indent="0">
              <a:buNone/>
            </a:pPr>
            <a:r>
              <a:rPr lang="en-US" altLang="zh-CN" sz="1300" dirty="0"/>
              <a:t>SIN ( ) </a:t>
            </a:r>
          </a:p>
          <a:p>
            <a:pPr marL="0" indent="0">
              <a:buNone/>
            </a:pPr>
            <a:r>
              <a:rPr lang="en-US" altLang="zh-CN" sz="1300" dirty="0"/>
              <a:t>SINH ( ) </a:t>
            </a:r>
          </a:p>
          <a:p>
            <a:pPr marL="0" indent="0">
              <a:buNone/>
            </a:pPr>
            <a:r>
              <a:rPr lang="en-US" altLang="zh-CN" sz="1300" dirty="0"/>
              <a:t>SQRT ( ) </a:t>
            </a:r>
          </a:p>
          <a:p>
            <a:pPr marL="0" indent="0">
              <a:buNone/>
            </a:pPr>
            <a:r>
              <a:rPr lang="en-US" altLang="zh-CN" sz="1300" dirty="0"/>
              <a:t>TAN ( ) </a:t>
            </a:r>
          </a:p>
          <a:p>
            <a:pPr marL="0" indent="0">
              <a:buNone/>
            </a:pPr>
            <a:r>
              <a:rPr lang="en-US" altLang="zh-CN" sz="1300" dirty="0"/>
              <a:t>TANH ( ) </a:t>
            </a:r>
            <a:endParaRPr lang="zh-CN" altLang="en-US" sz="1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-ABS()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指数函数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-EXP()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对数函数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-LOG()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平方根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-SQRT()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随机数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-RANDOM()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用户自定义函数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支持六种编程语言：</a:t>
            </a:r>
            <a:r>
              <a:rPr lang="en-US" altLang="zh-CN" sz="2400" dirty="0"/>
              <a:t>Java, </a:t>
            </a:r>
            <a:r>
              <a:rPr lang="en-US" altLang="zh-CN" sz="2400" dirty="0" err="1"/>
              <a:t>Jython</a:t>
            </a:r>
            <a:r>
              <a:rPr lang="en-US" altLang="zh-CN" sz="2400" dirty="0"/>
              <a:t>, Python, JavaScript, 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Groovy.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支持所有的功能，其他语言则只支持有限的功能。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中，也有一个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仓库，叫做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我们可以访问其他用户编写的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，也可以把我们编写的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贡献给别人使用。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UDF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Filter Functions</a:t>
            </a:r>
          </a:p>
          <a:p>
            <a:pPr lvl="1"/>
            <a:r>
              <a:rPr lang="en-US" altLang="zh-CN" sz="2400" dirty="0" err="1"/>
              <a:t>Eval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400" dirty="0"/>
              <a:t>Algebraic Functions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，创建一个新工程（叫做</a:t>
            </a:r>
            <a:r>
              <a:rPr lang="en-US" altLang="zh-CN" sz="2400" dirty="0" err="1" smtClean="0"/>
              <a:t>myproject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将新建的工程转换为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工程；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的内容，详见备注；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保存文件，并刷新。在</a:t>
            </a:r>
            <a:r>
              <a:rPr lang="en-US" altLang="zh-CN" sz="2400" dirty="0"/>
              <a:t>Maven </a:t>
            </a:r>
            <a:r>
              <a:rPr lang="en-US" altLang="zh-CN" sz="2400" dirty="0" smtClean="0"/>
              <a:t>Dependencies</a:t>
            </a:r>
            <a:r>
              <a:rPr lang="zh-CN" altLang="en-US" sz="2400" dirty="0" smtClean="0"/>
              <a:t>部分，你可以找到下载的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新建类</a:t>
            </a:r>
            <a:r>
              <a:rPr lang="en-US" altLang="zh-CN" sz="2400" dirty="0" err="1"/>
              <a:t>Sample_Eval</a:t>
            </a:r>
            <a:r>
              <a:rPr lang="zh-CN" altLang="en-US" sz="2400" dirty="0"/>
              <a:t>继承自</a:t>
            </a:r>
            <a:r>
              <a:rPr lang="en-US" altLang="zh-CN" sz="2400" dirty="0" err="1" smtClean="0"/>
              <a:t>EvalFunc</a:t>
            </a:r>
            <a:r>
              <a:rPr lang="zh-CN" altLang="en-US" sz="2400" dirty="0" smtClean="0"/>
              <a:t>；实例详见备注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导出</a:t>
            </a:r>
            <a:r>
              <a:rPr lang="en-US" altLang="zh-CN" sz="2400" dirty="0" smtClean="0"/>
              <a:t>Sample_Eval.java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包；（</a:t>
            </a:r>
            <a:r>
              <a:rPr lang="en-US" altLang="zh-CN" sz="2400" dirty="0" smtClean="0"/>
              <a:t>sample_udf.jar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920829" cy="4367783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注册</a:t>
            </a:r>
            <a:r>
              <a:rPr lang="en-US" altLang="zh-CN" sz="2400" dirty="0" smtClean="0"/>
              <a:t>UDF Jar;</a:t>
            </a:r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REGISTER path;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$cd PIG_HOME/bin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$./</a:t>
            </a:r>
            <a:r>
              <a:rPr lang="en-US" altLang="zh-CN" sz="2000" dirty="0"/>
              <a:t>pig –x local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&gt; REGISTER </a:t>
            </a:r>
            <a:r>
              <a:rPr lang="en-US" altLang="zh-CN" sz="2000" dirty="0"/>
              <a:t>'/home/Hadoop/Pig/</a:t>
            </a:r>
            <a:r>
              <a:rPr lang="en-US" altLang="zh-CN" sz="2000" dirty="0" err="1"/>
              <a:t>pig_data</a:t>
            </a:r>
            <a:r>
              <a:rPr lang="en-US" altLang="zh-CN" sz="2000" dirty="0"/>
              <a:t>/sample_udf.jar'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Define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DEFINE alias {function | [`command` [input] [output] [ship] [cache] [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] ] };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DEFINE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使用，见备注中的例子；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调用静态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编写脚本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编写后缀名为</a:t>
            </a:r>
            <a:r>
              <a:rPr lang="en-US" altLang="zh-CN" sz="2400" dirty="0" smtClean="0"/>
              <a:t>.pig</a:t>
            </a:r>
            <a:r>
              <a:rPr lang="zh-CN" altLang="en-US" sz="2400" dirty="0" smtClean="0"/>
              <a:t>的脚本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脚本中多行注释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*/</a:t>
            </a:r>
            <a:r>
              <a:rPr lang="zh-CN" altLang="en-US" sz="2000" dirty="0" smtClean="0"/>
              <a:t>，单行注释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注释内容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运行脚本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本地模式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$ pig </a:t>
            </a:r>
            <a:r>
              <a:rPr lang="en-US" altLang="zh-CN" sz="2000" dirty="0"/>
              <a:t>-x local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$ pig -x 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grunt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grunt&gt; exec /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参考备注中的例子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stream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mapreduce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非线性数据流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-set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设置分割器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参数传入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3332</Words>
  <Application>Microsoft Office PowerPoint</Application>
  <PresentationFormat>全屏显示(4:3)</PresentationFormat>
  <Paragraphs>882</Paragraphs>
  <Slides>112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3" baseType="lpstr">
      <vt:lpstr>1_Office 主题</vt:lpstr>
      <vt:lpstr>PowerPoint 演示文稿</vt:lpstr>
      <vt:lpstr>Pig简介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Latin简介</vt:lpstr>
      <vt:lpstr>Pig Latin语法</vt:lpstr>
      <vt:lpstr>Pig Latin脚本执行</vt:lpstr>
      <vt:lpstr>Pig Latin基本数据类型</vt:lpstr>
      <vt:lpstr>Pig Latin复杂类型</vt:lpstr>
      <vt:lpstr>Pig Latin 数据模型-模式</vt:lpstr>
      <vt:lpstr>Pig Latin运算符</vt:lpstr>
      <vt:lpstr>Pig Latin关系运算</vt:lpstr>
      <vt:lpstr>Load&amp;Store</vt:lpstr>
      <vt:lpstr>Load&amp;Store</vt:lpstr>
      <vt:lpstr>Diagnostic</vt:lpstr>
      <vt:lpstr>Pig Group</vt:lpstr>
      <vt:lpstr>Pig Group</vt:lpstr>
      <vt:lpstr>Pig Cogroup</vt:lpstr>
      <vt:lpstr>Pig Join</vt:lpstr>
      <vt:lpstr>Pig Join</vt:lpstr>
      <vt:lpstr>Self Join</vt:lpstr>
      <vt:lpstr>Inner Join</vt:lpstr>
      <vt:lpstr>Outer Join</vt:lpstr>
      <vt:lpstr>Multiple Keys Join</vt:lpstr>
      <vt:lpstr>Join高级应用</vt:lpstr>
      <vt:lpstr>Cross Operator</vt:lpstr>
      <vt:lpstr>Union</vt:lpstr>
      <vt:lpstr>Split</vt:lpstr>
      <vt:lpstr>filter </vt:lpstr>
      <vt:lpstr>Distinct</vt:lpstr>
      <vt:lpstr>Foreach</vt:lpstr>
      <vt:lpstr>Foreach高级应用</vt:lpstr>
      <vt:lpstr>ORDER BY</vt:lpstr>
      <vt:lpstr>Limit</vt:lpstr>
      <vt:lpstr>函数</vt:lpstr>
      <vt:lpstr>Eval 函数</vt:lpstr>
      <vt:lpstr>Eval函数-AVG()</vt:lpstr>
      <vt:lpstr>Eval函数-Max()/Min()</vt:lpstr>
      <vt:lpstr>Eval函数-Count()</vt:lpstr>
      <vt:lpstr>Eval函数-Sum()</vt:lpstr>
      <vt:lpstr>Eval函数-IsEmpty()</vt:lpstr>
      <vt:lpstr>Load and Store 函数</vt:lpstr>
      <vt:lpstr>Load and Store函数-PigStorage()</vt:lpstr>
      <vt:lpstr>Load and Store函数-TextLoader() </vt:lpstr>
      <vt:lpstr>Load and Store函数-BinStorage()</vt:lpstr>
      <vt:lpstr>Bag and Tuple 函数</vt:lpstr>
      <vt:lpstr>Bag and Tuple 函数-TOBAG() </vt:lpstr>
      <vt:lpstr>Bag and Tuple 函数-TOP()</vt:lpstr>
      <vt:lpstr>Bag and Tuple 函数-TOTUPLE()  </vt:lpstr>
      <vt:lpstr>Bag and Tuple 函数-TOMAP()</vt:lpstr>
      <vt:lpstr>String 函数</vt:lpstr>
      <vt:lpstr>String函数-STARTSWITH()/ENDSWITH()</vt:lpstr>
      <vt:lpstr>String函数-SUBSTRING() </vt:lpstr>
      <vt:lpstr>String函数-EqualsIgnoreCase() </vt:lpstr>
      <vt:lpstr>String函数-INDEXOF()/LAST_INDEX_OF()</vt:lpstr>
      <vt:lpstr>String函数-UPPER()/LOWER()</vt:lpstr>
      <vt:lpstr>String函数-REPLACE()</vt:lpstr>
      <vt:lpstr>String函数-Trim()</vt:lpstr>
      <vt:lpstr>date-time 函数</vt:lpstr>
      <vt:lpstr>date-time函数-ToDate() </vt:lpstr>
      <vt:lpstr>date-time函数-GetDay()</vt:lpstr>
      <vt:lpstr>date-time函数-CurrentTime()</vt:lpstr>
      <vt:lpstr>date-time函数-ToString()</vt:lpstr>
      <vt:lpstr>date-time函数-DaysBetween()</vt:lpstr>
      <vt:lpstr>date-time函数</vt:lpstr>
      <vt:lpstr>Math函数</vt:lpstr>
      <vt:lpstr>Math函数-ABS()</vt:lpstr>
      <vt:lpstr>Math函数-EXP()</vt:lpstr>
      <vt:lpstr>Math函数-LOG()</vt:lpstr>
      <vt:lpstr>Math函数-SQRT()</vt:lpstr>
      <vt:lpstr>Math函数-RANDOM()</vt:lpstr>
      <vt:lpstr>UDF</vt:lpstr>
      <vt:lpstr>UDF</vt:lpstr>
      <vt:lpstr>UDF</vt:lpstr>
      <vt:lpstr>UDF</vt:lpstr>
      <vt:lpstr>调用静态Java函数</vt:lpstr>
      <vt:lpstr>运行脚本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Pig Latin预处理器</vt:lpstr>
      <vt:lpstr>Pig Latin预处理器</vt:lpstr>
      <vt:lpstr>Pig Latin预处理器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2448</cp:revision>
  <dcterms:created xsi:type="dcterms:W3CDTF">2015-10-23T02:45:43Z</dcterms:created>
  <dcterms:modified xsi:type="dcterms:W3CDTF">2016-03-18T10:43:07Z</dcterms:modified>
</cp:coreProperties>
</file>