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6.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0" r:id="rId2"/>
    <p:sldId id="257" r:id="rId3"/>
    <p:sldId id="258" r:id="rId4"/>
    <p:sldId id="259" r:id="rId5"/>
    <p:sldId id="261"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057" autoAdjust="0"/>
  </p:normalViewPr>
  <p:slideViewPr>
    <p:cSldViewPr>
      <p:cViewPr varScale="1">
        <p:scale>
          <a:sx n="50" d="100"/>
          <a:sy n="50" d="100"/>
        </p:scale>
        <p:origin x="1738" y="3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CBEFE6-188C-402C-B529-4B8EE56F419A}" type="datetimeFigureOut">
              <a:rPr lang="en-US" smtClean="0"/>
              <a:t>6/7/2016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8D8A09-B7D4-42FC-925C-5F373F00C994}" type="slidenum">
              <a:rPr lang="en-US" smtClean="0"/>
              <a:t>‹#›</a:t>
            </a:fld>
            <a:endParaRPr lang="en-US"/>
          </a:p>
        </p:txBody>
      </p:sp>
    </p:spTree>
    <p:extLst>
      <p:ext uri="{BB962C8B-B14F-4D97-AF65-F5344CB8AC3E}">
        <p14:creationId xmlns:p14="http://schemas.microsoft.com/office/powerpoint/2010/main" val="213462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1413" y="685800"/>
            <a:ext cx="4575175" cy="3430588"/>
          </a:xfrm>
        </p:spPr>
      </p:sp>
      <p:sp>
        <p:nvSpPr>
          <p:cNvPr id="3" name="Notes Placeholder 2"/>
          <p:cNvSpPr>
            <a:spLocks noGrp="1"/>
          </p:cNvSpPr>
          <p:nvPr>
            <p:ph type="body" idx="1"/>
          </p:nvPr>
        </p:nvSpPr>
        <p:spPr/>
        <p:txBody>
          <a:bodyPr/>
          <a:lstStyle/>
          <a:p>
            <a:pPr marL="171673" indent="-171673">
              <a:buFont typeface="Arial" panose="020B0604020202020204" pitchFamily="34" charset="0"/>
              <a:buChar char="•"/>
            </a:pPr>
            <a:r>
              <a:rPr lang="en-NZ" dirty="0" smtClean="0"/>
              <a:t>Often</a:t>
            </a:r>
            <a:r>
              <a:rPr lang="en-NZ" baseline="0" dirty="0" smtClean="0"/>
              <a:t> we need to store content for our apps.</a:t>
            </a:r>
          </a:p>
          <a:p>
            <a:pPr marL="171673" indent="-171673">
              <a:buFont typeface="Arial" panose="020B0604020202020204" pitchFamily="34" charset="0"/>
              <a:buChar char="•"/>
            </a:pPr>
            <a:r>
              <a:rPr lang="en-NZ" baseline="0" dirty="0" smtClean="0"/>
              <a:t>For the next example, imagine that we want to store a long list of cities to display in some kind of collection control (perhaps for a hotel reservation or airline bookings app)</a:t>
            </a:r>
          </a:p>
          <a:p>
            <a:pPr marL="171673" indent="-171673">
              <a:buFont typeface="Arial" panose="020B0604020202020204" pitchFamily="34" charset="0"/>
              <a:buChar char="•"/>
            </a:pPr>
            <a:r>
              <a:rPr lang="en-NZ" baseline="0" dirty="0" smtClean="0"/>
              <a:t>We have previously seen that we can store lists of things in res/value as a string array, but when the lists get longer than just a few items, that becomes very tedious, and requires recompilation to modify.</a:t>
            </a:r>
          </a:p>
          <a:p>
            <a:pPr marL="171673" indent="-171673">
              <a:buFont typeface="Arial" panose="020B0604020202020204" pitchFamily="34" charset="0"/>
              <a:buChar char="•"/>
            </a:pPr>
            <a:endParaRPr lang="en-NZ" baseline="0" dirty="0" smtClean="0"/>
          </a:p>
          <a:p>
            <a:pPr marL="171673" indent="-171673">
              <a:buFont typeface="Arial" panose="020B0604020202020204" pitchFamily="34" charset="0"/>
              <a:buChar char="•"/>
            </a:pPr>
            <a:r>
              <a:rPr lang="en-NZ" baseline="0" dirty="0" smtClean="0"/>
              <a:t>Eventually, we will need to be able to open and read a text file.</a:t>
            </a:r>
          </a:p>
          <a:p>
            <a:pPr marL="171673" indent="-171673">
              <a:buFont typeface="Arial" panose="020B0604020202020204" pitchFamily="34" charset="0"/>
              <a:buChar char="•"/>
            </a:pPr>
            <a:endParaRPr lang="en-NZ" baseline="0" dirty="0" smtClean="0"/>
          </a:p>
          <a:p>
            <a:pPr marL="171673" indent="-171673">
              <a:buFont typeface="Arial" panose="020B0604020202020204" pitchFamily="34" charset="0"/>
              <a:buChar char="•"/>
            </a:pPr>
            <a:r>
              <a:rPr lang="en-NZ" b="1" baseline="0" dirty="0" smtClean="0"/>
              <a:t>NB: In all slides in the </a:t>
            </a:r>
            <a:r>
              <a:rPr lang="en-NZ" b="1" baseline="0" dirty="0" err="1" smtClean="0"/>
              <a:t>powerpoint</a:t>
            </a:r>
            <a:r>
              <a:rPr lang="en-NZ" b="1" baseline="0" dirty="0" smtClean="0"/>
              <a:t>, try-catch has been removed to save space. For some operations, they are mandatory, and Eclipse will flag you for them.</a:t>
            </a:r>
          </a:p>
          <a:p>
            <a:pPr marL="171673" indent="-171673">
              <a:buFont typeface="Arial" panose="020B0604020202020204" pitchFamily="34" charset="0"/>
              <a:buChar char="•"/>
            </a:pPr>
            <a:endParaRPr lang="en-NZ" baseline="0" dirty="0" smtClean="0"/>
          </a:p>
          <a:p>
            <a:pPr marL="171673" indent="-171673">
              <a:buFont typeface="Arial" panose="020B0604020202020204" pitchFamily="34" charset="0"/>
              <a:buChar char="•"/>
            </a:pPr>
            <a:r>
              <a:rPr lang="en-NZ" baseline="0" dirty="0" smtClean="0"/>
              <a:t>Text files for input should go in ~/assets</a:t>
            </a:r>
          </a:p>
          <a:p>
            <a:pPr marL="171673" indent="-171673">
              <a:buFont typeface="Arial" panose="020B0604020202020204" pitchFamily="34" charset="0"/>
              <a:buChar char="•"/>
            </a:pPr>
            <a:r>
              <a:rPr lang="en-NZ" baseline="0" dirty="0" smtClean="0"/>
              <a:t>We will start with a simple </a:t>
            </a:r>
            <a:r>
              <a:rPr lang="en-NZ" baseline="0" dirty="0" err="1" smtClean="0"/>
              <a:t>ascii</a:t>
            </a:r>
            <a:r>
              <a:rPr lang="en-NZ" baseline="0" dirty="0" smtClean="0"/>
              <a:t> file containing a list of cities, city_names.txt</a:t>
            </a:r>
          </a:p>
          <a:p>
            <a:pPr marL="171673" indent="-171673">
              <a:buFont typeface="Arial" panose="020B0604020202020204" pitchFamily="34" charset="0"/>
              <a:buChar char="•"/>
            </a:pPr>
            <a:r>
              <a:rPr lang="en-NZ" baseline="0" dirty="0" smtClean="0"/>
              <a:t>Bring it into your project with Import-&gt;General-&gt;File System</a:t>
            </a:r>
          </a:p>
          <a:p>
            <a:pPr marL="171673" indent="-171673">
              <a:buFont typeface="Arial" panose="020B0604020202020204" pitchFamily="34" charset="0"/>
              <a:buChar char="•"/>
            </a:pPr>
            <a:endParaRPr lang="en-NZ" dirty="0" smtClean="0"/>
          </a:p>
          <a:p>
            <a:pPr marL="171673" indent="-171673">
              <a:buFont typeface="Arial" panose="020B0604020202020204" pitchFamily="34" charset="0"/>
              <a:buChar char="•"/>
            </a:pPr>
            <a:r>
              <a:rPr lang="en-NZ" dirty="0" smtClean="0"/>
              <a:t>The actual file is shown on the right…It</a:t>
            </a:r>
            <a:r>
              <a:rPr lang="en-NZ" baseline="0" dirty="0" smtClean="0"/>
              <a:t> only has seven cities, but the process is identical for 1000s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a:t>
            </a:fld>
            <a:endParaRPr lang="en-NZ"/>
          </a:p>
        </p:txBody>
      </p:sp>
    </p:spTree>
    <p:extLst>
      <p:ext uri="{BB962C8B-B14F-4D97-AF65-F5344CB8AC3E}">
        <p14:creationId xmlns:p14="http://schemas.microsoft.com/office/powerpoint/2010/main" val="2859637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1413" y="685800"/>
            <a:ext cx="4575175" cy="3430588"/>
          </a:xfrm>
        </p:spPr>
      </p:sp>
      <p:sp>
        <p:nvSpPr>
          <p:cNvPr id="3" name="Notes Placeholder 2"/>
          <p:cNvSpPr>
            <a:spLocks noGrp="1"/>
          </p:cNvSpPr>
          <p:nvPr>
            <p:ph type="body" idx="1"/>
          </p:nvPr>
        </p:nvSpPr>
        <p:spPr/>
        <p:txBody>
          <a:bodyPr/>
          <a:lstStyle/>
          <a:p>
            <a:pPr marL="171673" indent="-171673">
              <a:buFont typeface="Arial" panose="020B0604020202020204" pitchFamily="34" charset="0"/>
              <a:buChar char="•"/>
            </a:pPr>
            <a:r>
              <a:rPr lang="en-NZ" dirty="0" smtClean="0"/>
              <a:t>Shouldn’t be a big surprise by now.</a:t>
            </a:r>
          </a:p>
          <a:p>
            <a:pPr marL="171673" indent="-171673">
              <a:buFont typeface="Arial" panose="020B0604020202020204" pitchFamily="34" charset="0"/>
              <a:buChar char="•"/>
            </a:pPr>
            <a:r>
              <a:rPr lang="en-NZ" dirty="0" smtClean="0"/>
              <a:t>Activities have all kinds of helpers,</a:t>
            </a:r>
            <a:r>
              <a:rPr lang="en-NZ" baseline="0" dirty="0" smtClean="0"/>
              <a:t> and get methods to grab them. This is just another one.</a:t>
            </a:r>
          </a:p>
          <a:p>
            <a:pPr marL="171673" indent="-171673">
              <a:buFont typeface="Arial" panose="020B0604020202020204" pitchFamily="34" charset="0"/>
              <a:buChar char="•"/>
            </a:pPr>
            <a:endParaRPr lang="en-NZ" baseline="0" dirty="0" smtClean="0"/>
          </a:p>
          <a:p>
            <a:pPr marL="171673" indent="-171673">
              <a:buFont typeface="Arial" panose="020B0604020202020204" pitchFamily="34" charset="0"/>
              <a:buChar char="•"/>
            </a:pPr>
            <a:r>
              <a:rPr lang="en-NZ" baseline="0" dirty="0" smtClean="0"/>
              <a:t>To read from an external file, you want to get a </a:t>
            </a:r>
            <a:r>
              <a:rPr lang="en-NZ" baseline="0" dirty="0" err="1" smtClean="0"/>
              <a:t>BufferedReader</a:t>
            </a:r>
            <a:r>
              <a:rPr lang="en-NZ" baseline="0" dirty="0" smtClean="0"/>
              <a:t>. It has the most useful I/O operations.</a:t>
            </a:r>
          </a:p>
          <a:p>
            <a:pPr marL="171673" indent="-171673">
              <a:buFont typeface="Arial" panose="020B0604020202020204" pitchFamily="34" charset="0"/>
              <a:buChar char="•"/>
            </a:pPr>
            <a:r>
              <a:rPr lang="en-NZ" baseline="0" dirty="0" smtClean="0"/>
              <a:t>Getting a </a:t>
            </a:r>
            <a:r>
              <a:rPr lang="en-NZ" baseline="0" dirty="0" err="1" smtClean="0"/>
              <a:t>BufferedReader</a:t>
            </a:r>
            <a:r>
              <a:rPr lang="en-NZ" baseline="0" dirty="0" smtClean="0"/>
              <a:t> is a three-step process.</a:t>
            </a:r>
          </a:p>
          <a:p>
            <a:pPr marL="171673" indent="-171673">
              <a:buFont typeface="Arial" panose="020B0604020202020204" pitchFamily="34" charset="0"/>
              <a:buChar char="•"/>
            </a:pPr>
            <a:r>
              <a:rPr lang="en-NZ" baseline="0" dirty="0" smtClean="0"/>
              <a:t>First you get a system input stream, using the </a:t>
            </a:r>
            <a:r>
              <a:rPr lang="en-NZ" baseline="0" dirty="0" err="1" smtClean="0"/>
              <a:t>assetmanager</a:t>
            </a:r>
            <a:endParaRPr lang="en-NZ" baseline="0" dirty="0" smtClean="0"/>
          </a:p>
          <a:p>
            <a:pPr marL="171673" indent="-171673">
              <a:buFont typeface="Arial" panose="020B0604020202020204" pitchFamily="34" charset="0"/>
              <a:buChar char="•"/>
            </a:pPr>
            <a:r>
              <a:rPr lang="en-NZ" baseline="0" dirty="0" smtClean="0"/>
              <a:t>Then you use the </a:t>
            </a:r>
            <a:r>
              <a:rPr lang="en-NZ" baseline="0" dirty="0" err="1" smtClean="0"/>
              <a:t>inputStream</a:t>
            </a:r>
            <a:r>
              <a:rPr lang="en-NZ" baseline="0" dirty="0" smtClean="0"/>
              <a:t> to create an </a:t>
            </a:r>
            <a:r>
              <a:rPr lang="en-NZ" baseline="0" dirty="0" err="1" smtClean="0"/>
              <a:t>InputStreamReader</a:t>
            </a:r>
            <a:endParaRPr lang="en-NZ" baseline="0" dirty="0" smtClean="0"/>
          </a:p>
          <a:p>
            <a:pPr marL="171673" indent="-171673">
              <a:buFont typeface="Arial" panose="020B0604020202020204" pitchFamily="34" charset="0"/>
              <a:buChar char="•"/>
            </a:pPr>
            <a:r>
              <a:rPr lang="en-NZ" baseline="0" dirty="0" smtClean="0"/>
              <a:t>Finally you use the </a:t>
            </a:r>
            <a:r>
              <a:rPr lang="en-NZ" baseline="0" dirty="0" err="1" smtClean="0"/>
              <a:t>InputStreamReader</a:t>
            </a:r>
            <a:r>
              <a:rPr lang="en-NZ" baseline="0" dirty="0" smtClean="0"/>
              <a:t> to create a </a:t>
            </a:r>
            <a:r>
              <a:rPr lang="en-NZ" baseline="0" dirty="0" err="1" smtClean="0"/>
              <a:t>BufferedReader</a:t>
            </a:r>
            <a:endParaRPr lang="en-NZ" baseline="0" dirty="0" smtClean="0"/>
          </a:p>
          <a:p>
            <a:pPr marL="171673" indent="-171673">
              <a:buFont typeface="Arial" panose="020B0604020202020204" pitchFamily="34" charset="0"/>
              <a:buChar char="•"/>
            </a:pPr>
            <a:endParaRPr lang="en-NZ" baseline="0" dirty="0" smtClean="0"/>
          </a:p>
          <a:p>
            <a:pPr marL="171673" indent="-171673">
              <a:buFont typeface="Arial" panose="020B0604020202020204" pitchFamily="34" charset="0"/>
              <a:buChar char="•"/>
            </a:pPr>
            <a:r>
              <a:rPr lang="en-NZ" baseline="0" dirty="0" smtClean="0"/>
              <a:t>In code, it looks like this…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a:t>
            </a:fld>
            <a:endParaRPr lang="en-NZ"/>
          </a:p>
        </p:txBody>
      </p:sp>
    </p:spTree>
    <p:extLst>
      <p:ext uri="{BB962C8B-B14F-4D97-AF65-F5344CB8AC3E}">
        <p14:creationId xmlns:p14="http://schemas.microsoft.com/office/powerpoint/2010/main" val="2859637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1413" y="685800"/>
            <a:ext cx="4575175" cy="3430588"/>
          </a:xfrm>
        </p:spPr>
      </p:sp>
      <p:sp>
        <p:nvSpPr>
          <p:cNvPr id="3" name="Notes Placeholder 2"/>
          <p:cNvSpPr>
            <a:spLocks noGrp="1"/>
          </p:cNvSpPr>
          <p:nvPr>
            <p:ph type="body" idx="1"/>
          </p:nvPr>
        </p:nvSpPr>
        <p:spPr/>
        <p:txBody>
          <a:bodyPr/>
          <a:lstStyle/>
          <a:p>
            <a:pPr marL="171673" indent="-171673">
              <a:buFont typeface="Arial" panose="020B0604020202020204" pitchFamily="34" charset="0"/>
              <a:buChar char="•"/>
            </a:pPr>
            <a:r>
              <a:rPr lang="en-NZ" dirty="0" smtClean="0"/>
              <a:t>This code is in my button click handler class for the Fill List button.</a:t>
            </a:r>
          </a:p>
          <a:p>
            <a:pPr marL="171673" indent="-171673">
              <a:buFont typeface="Arial" panose="020B0604020202020204" pitchFamily="34" charset="0"/>
              <a:buChar char="•"/>
            </a:pPr>
            <a:r>
              <a:rPr lang="en-NZ" dirty="0" smtClean="0"/>
              <a:t>Once you have</a:t>
            </a:r>
            <a:r>
              <a:rPr lang="en-NZ" baseline="0" dirty="0" smtClean="0"/>
              <a:t> a </a:t>
            </a:r>
            <a:r>
              <a:rPr lang="en-NZ" baseline="0" dirty="0" err="1" smtClean="0"/>
              <a:t>BufferedReader</a:t>
            </a:r>
            <a:r>
              <a:rPr lang="en-NZ" baseline="0" dirty="0" smtClean="0"/>
              <a:t>, you are back in normal I/O stream territory</a:t>
            </a:r>
          </a:p>
          <a:p>
            <a:pPr marL="171673" indent="-171673">
              <a:buFont typeface="Arial" panose="020B0604020202020204" pitchFamily="34" charset="0"/>
              <a:buChar char="•"/>
            </a:pPr>
            <a:endParaRPr lang="en-NZ" baseline="0" dirty="0" smtClean="0"/>
          </a:p>
          <a:p>
            <a:pPr marL="171673" indent="-171673">
              <a:buFont typeface="Arial" panose="020B0604020202020204" pitchFamily="34" charset="0"/>
              <a:buChar char="•"/>
            </a:pPr>
            <a:r>
              <a:rPr lang="en-NZ" baseline="0" dirty="0" smtClean="0"/>
              <a:t>We have the familiar “loop until </a:t>
            </a:r>
            <a:r>
              <a:rPr lang="en-NZ" baseline="0" dirty="0" err="1" smtClean="0"/>
              <a:t>readLine</a:t>
            </a:r>
            <a:r>
              <a:rPr lang="en-NZ" baseline="0" dirty="0" smtClean="0"/>
              <a:t> returns false” pattern.</a:t>
            </a:r>
          </a:p>
          <a:p>
            <a:pPr marL="171673" indent="-171673">
              <a:buFont typeface="Arial" panose="020B0604020202020204" pitchFamily="34" charset="0"/>
              <a:buChar char="•"/>
            </a:pPr>
            <a:endParaRPr lang="en-NZ" baseline="0" dirty="0" smtClean="0"/>
          </a:p>
          <a:p>
            <a:pPr marL="171673" indent="-171673">
              <a:buFont typeface="Arial" panose="020B0604020202020204" pitchFamily="34" charset="0"/>
              <a:buChar char="•"/>
            </a:pPr>
            <a:r>
              <a:rPr lang="en-NZ" baseline="0" dirty="0" err="1" smtClean="0"/>
              <a:t>cityNameArray</a:t>
            </a:r>
            <a:r>
              <a:rPr lang="en-NZ" baseline="0" dirty="0" smtClean="0"/>
              <a:t> is an </a:t>
            </a:r>
            <a:r>
              <a:rPr lang="en-NZ" baseline="0" dirty="0" err="1" smtClean="0"/>
              <a:t>ArrayList</a:t>
            </a:r>
            <a:r>
              <a:rPr lang="en-NZ" baseline="0" dirty="0" smtClean="0"/>
              <a:t>&lt;string&gt; declared as a class field</a:t>
            </a:r>
          </a:p>
          <a:p>
            <a:pPr marL="171673" indent="-171673">
              <a:buFont typeface="Arial" panose="020B0604020202020204" pitchFamily="34" charset="0"/>
              <a:buChar char="•"/>
            </a:pPr>
            <a:r>
              <a:rPr lang="en-NZ" baseline="0" dirty="0" smtClean="0"/>
              <a:t>You now have a nice collection of strings that you can pass off to an </a:t>
            </a:r>
            <a:r>
              <a:rPr lang="en-NZ" baseline="0" dirty="0" err="1" smtClean="0"/>
              <a:t>ArrayAdapter</a:t>
            </a:r>
            <a:r>
              <a:rPr lang="en-NZ" baseline="0" dirty="0" smtClean="0"/>
              <a:t> and put into a </a:t>
            </a:r>
            <a:r>
              <a:rPr lang="en-NZ" baseline="0" dirty="0" err="1" smtClean="0"/>
              <a:t>ListView</a:t>
            </a:r>
            <a:r>
              <a:rPr lang="en-NZ" baseline="0" dirty="0" smtClean="0"/>
              <a:t>…</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4</a:t>
            </a:fld>
            <a:endParaRPr lang="en-NZ"/>
          </a:p>
        </p:txBody>
      </p:sp>
    </p:spTree>
    <p:extLst>
      <p:ext uri="{BB962C8B-B14F-4D97-AF65-F5344CB8AC3E}">
        <p14:creationId xmlns:p14="http://schemas.microsoft.com/office/powerpoint/2010/main" val="2859637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EBA316-58FA-4BCE-A51E-95C1CE1B3B19}" type="datetimeFigureOut">
              <a:rPr lang="en-US" smtClean="0"/>
              <a:t>6/7/2016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5E1A4-8764-48D6-9FBA-22CD0F1FEA61}" type="slidenum">
              <a:rPr lang="en-US" smtClean="0"/>
              <a:t>‹#›</a:t>
            </a:fld>
            <a:endParaRPr lang="en-US"/>
          </a:p>
        </p:txBody>
      </p:sp>
    </p:spTree>
    <p:extLst>
      <p:ext uri="{BB962C8B-B14F-4D97-AF65-F5344CB8AC3E}">
        <p14:creationId xmlns:p14="http://schemas.microsoft.com/office/powerpoint/2010/main" val="287420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EBA316-58FA-4BCE-A51E-95C1CE1B3B19}" type="datetimeFigureOut">
              <a:rPr lang="en-US" smtClean="0"/>
              <a:t>6/7/2016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5E1A4-8764-48D6-9FBA-22CD0F1FEA61}" type="slidenum">
              <a:rPr lang="en-US" smtClean="0"/>
              <a:t>‹#›</a:t>
            </a:fld>
            <a:endParaRPr lang="en-US"/>
          </a:p>
        </p:txBody>
      </p:sp>
    </p:spTree>
    <p:extLst>
      <p:ext uri="{BB962C8B-B14F-4D97-AF65-F5344CB8AC3E}">
        <p14:creationId xmlns:p14="http://schemas.microsoft.com/office/powerpoint/2010/main" val="1612024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EBA316-58FA-4BCE-A51E-95C1CE1B3B19}" type="datetimeFigureOut">
              <a:rPr lang="en-US" smtClean="0"/>
              <a:t>6/7/2016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5E1A4-8764-48D6-9FBA-22CD0F1FEA61}" type="slidenum">
              <a:rPr lang="en-US" smtClean="0"/>
              <a:t>‹#›</a:t>
            </a:fld>
            <a:endParaRPr lang="en-US"/>
          </a:p>
        </p:txBody>
      </p:sp>
    </p:spTree>
    <p:extLst>
      <p:ext uri="{BB962C8B-B14F-4D97-AF65-F5344CB8AC3E}">
        <p14:creationId xmlns:p14="http://schemas.microsoft.com/office/powerpoint/2010/main" val="4273687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EBA316-58FA-4BCE-A51E-95C1CE1B3B19}" type="datetimeFigureOut">
              <a:rPr lang="en-US" smtClean="0"/>
              <a:t>6/7/2016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5E1A4-8764-48D6-9FBA-22CD0F1FEA61}" type="slidenum">
              <a:rPr lang="en-US" smtClean="0"/>
              <a:t>‹#›</a:t>
            </a:fld>
            <a:endParaRPr lang="en-US"/>
          </a:p>
        </p:txBody>
      </p:sp>
    </p:spTree>
    <p:extLst>
      <p:ext uri="{BB962C8B-B14F-4D97-AF65-F5344CB8AC3E}">
        <p14:creationId xmlns:p14="http://schemas.microsoft.com/office/powerpoint/2010/main" val="2991420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EBA316-58FA-4BCE-A51E-95C1CE1B3B19}" type="datetimeFigureOut">
              <a:rPr lang="en-US" smtClean="0"/>
              <a:t>6/7/2016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5E1A4-8764-48D6-9FBA-22CD0F1FEA61}" type="slidenum">
              <a:rPr lang="en-US" smtClean="0"/>
              <a:t>‹#›</a:t>
            </a:fld>
            <a:endParaRPr lang="en-US"/>
          </a:p>
        </p:txBody>
      </p:sp>
    </p:spTree>
    <p:extLst>
      <p:ext uri="{BB962C8B-B14F-4D97-AF65-F5344CB8AC3E}">
        <p14:creationId xmlns:p14="http://schemas.microsoft.com/office/powerpoint/2010/main" val="1919204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EBA316-58FA-4BCE-A51E-95C1CE1B3B19}" type="datetimeFigureOut">
              <a:rPr lang="en-US" smtClean="0"/>
              <a:t>6/7/2016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5E1A4-8764-48D6-9FBA-22CD0F1FEA61}" type="slidenum">
              <a:rPr lang="en-US" smtClean="0"/>
              <a:t>‹#›</a:t>
            </a:fld>
            <a:endParaRPr lang="en-US"/>
          </a:p>
        </p:txBody>
      </p:sp>
    </p:spTree>
    <p:extLst>
      <p:ext uri="{BB962C8B-B14F-4D97-AF65-F5344CB8AC3E}">
        <p14:creationId xmlns:p14="http://schemas.microsoft.com/office/powerpoint/2010/main" val="2201862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EBA316-58FA-4BCE-A51E-95C1CE1B3B19}" type="datetimeFigureOut">
              <a:rPr lang="en-US" smtClean="0"/>
              <a:t>6/7/2016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25E1A4-8764-48D6-9FBA-22CD0F1FEA61}" type="slidenum">
              <a:rPr lang="en-US" smtClean="0"/>
              <a:t>‹#›</a:t>
            </a:fld>
            <a:endParaRPr lang="en-US"/>
          </a:p>
        </p:txBody>
      </p:sp>
    </p:spTree>
    <p:extLst>
      <p:ext uri="{BB962C8B-B14F-4D97-AF65-F5344CB8AC3E}">
        <p14:creationId xmlns:p14="http://schemas.microsoft.com/office/powerpoint/2010/main" val="3125291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EBA316-58FA-4BCE-A51E-95C1CE1B3B19}" type="datetimeFigureOut">
              <a:rPr lang="en-US" smtClean="0"/>
              <a:t>6/7/2016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25E1A4-8764-48D6-9FBA-22CD0F1FEA61}" type="slidenum">
              <a:rPr lang="en-US" smtClean="0"/>
              <a:t>‹#›</a:t>
            </a:fld>
            <a:endParaRPr lang="en-US"/>
          </a:p>
        </p:txBody>
      </p:sp>
    </p:spTree>
    <p:extLst>
      <p:ext uri="{BB962C8B-B14F-4D97-AF65-F5344CB8AC3E}">
        <p14:creationId xmlns:p14="http://schemas.microsoft.com/office/powerpoint/2010/main" val="200302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EBA316-58FA-4BCE-A51E-95C1CE1B3B19}" type="datetimeFigureOut">
              <a:rPr lang="en-US" smtClean="0"/>
              <a:t>6/7/2016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25E1A4-8764-48D6-9FBA-22CD0F1FEA61}" type="slidenum">
              <a:rPr lang="en-US" smtClean="0"/>
              <a:t>‹#›</a:t>
            </a:fld>
            <a:endParaRPr lang="en-US"/>
          </a:p>
        </p:txBody>
      </p:sp>
    </p:spTree>
    <p:extLst>
      <p:ext uri="{BB962C8B-B14F-4D97-AF65-F5344CB8AC3E}">
        <p14:creationId xmlns:p14="http://schemas.microsoft.com/office/powerpoint/2010/main" val="1743102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EBA316-58FA-4BCE-A51E-95C1CE1B3B19}" type="datetimeFigureOut">
              <a:rPr lang="en-US" smtClean="0"/>
              <a:t>6/7/2016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5E1A4-8764-48D6-9FBA-22CD0F1FEA61}" type="slidenum">
              <a:rPr lang="en-US" smtClean="0"/>
              <a:t>‹#›</a:t>
            </a:fld>
            <a:endParaRPr lang="en-US"/>
          </a:p>
        </p:txBody>
      </p:sp>
    </p:spTree>
    <p:extLst>
      <p:ext uri="{BB962C8B-B14F-4D97-AF65-F5344CB8AC3E}">
        <p14:creationId xmlns:p14="http://schemas.microsoft.com/office/powerpoint/2010/main" val="2858261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EBA316-58FA-4BCE-A51E-95C1CE1B3B19}" type="datetimeFigureOut">
              <a:rPr lang="en-US" smtClean="0"/>
              <a:t>6/7/2016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5E1A4-8764-48D6-9FBA-22CD0F1FEA61}" type="slidenum">
              <a:rPr lang="en-US" smtClean="0"/>
              <a:t>‹#›</a:t>
            </a:fld>
            <a:endParaRPr lang="en-US"/>
          </a:p>
        </p:txBody>
      </p:sp>
    </p:spTree>
    <p:extLst>
      <p:ext uri="{BB962C8B-B14F-4D97-AF65-F5344CB8AC3E}">
        <p14:creationId xmlns:p14="http://schemas.microsoft.com/office/powerpoint/2010/main" val="2210417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EBA316-58FA-4BCE-A51E-95C1CE1B3B19}" type="datetimeFigureOut">
              <a:rPr lang="en-US" smtClean="0"/>
              <a:t>6/7/2016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25E1A4-8764-48D6-9FBA-22CD0F1FEA61}" type="slidenum">
              <a:rPr lang="en-US" smtClean="0"/>
              <a:t>‹#›</a:t>
            </a:fld>
            <a:endParaRPr lang="en-US"/>
          </a:p>
        </p:txBody>
      </p:sp>
    </p:spTree>
    <p:extLst>
      <p:ext uri="{BB962C8B-B14F-4D97-AF65-F5344CB8AC3E}">
        <p14:creationId xmlns:p14="http://schemas.microsoft.com/office/powerpoint/2010/main" val="1166244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Making the assets folder</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76" y="1358900"/>
            <a:ext cx="10160000" cy="549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50780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Simple File I/O</a:t>
            </a:r>
            <a:endParaRPr lang="en-NZ" dirty="0"/>
          </a:p>
        </p:txBody>
      </p:sp>
      <p:sp>
        <p:nvSpPr>
          <p:cNvPr id="3" name="Content Placeholder 2"/>
          <p:cNvSpPr>
            <a:spLocks noGrp="1"/>
          </p:cNvSpPr>
          <p:nvPr>
            <p:ph idx="1"/>
          </p:nvPr>
        </p:nvSpPr>
        <p:spPr/>
        <p:txBody>
          <a:bodyPr/>
          <a:lstStyle/>
          <a:p>
            <a:r>
              <a:rPr lang="en-NZ" dirty="0" smtClean="0"/>
              <a:t>Text files are conventionally placed in the ~/assets folder.</a:t>
            </a:r>
            <a:endParaRPr lang="en-NZ" dirty="0"/>
          </a:p>
        </p:txBody>
      </p:sp>
      <p:pic>
        <p:nvPicPr>
          <p:cNvPr id="614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5" y="2780928"/>
            <a:ext cx="3221797"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32040" y="2791941"/>
            <a:ext cx="3076575" cy="258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804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Simple File I/O</a:t>
            </a:r>
            <a:endParaRPr lang="en-NZ" dirty="0"/>
          </a:p>
        </p:txBody>
      </p:sp>
      <p:sp>
        <p:nvSpPr>
          <p:cNvPr id="3" name="Content Placeholder 2"/>
          <p:cNvSpPr>
            <a:spLocks noGrp="1"/>
          </p:cNvSpPr>
          <p:nvPr>
            <p:ph idx="1"/>
          </p:nvPr>
        </p:nvSpPr>
        <p:spPr>
          <a:xfrm>
            <a:off x="0" y="1600200"/>
            <a:ext cx="9144000" cy="4876800"/>
          </a:xfrm>
        </p:spPr>
        <p:txBody>
          <a:bodyPr>
            <a:normAutofit fontScale="92500"/>
          </a:bodyPr>
          <a:lstStyle/>
          <a:p>
            <a:r>
              <a:rPr lang="en-NZ" dirty="0" smtClean="0"/>
              <a:t>To use files from ~/assets you need an </a:t>
            </a:r>
            <a:r>
              <a:rPr lang="en-NZ" dirty="0" err="1" smtClean="0"/>
              <a:t>AssetManager</a:t>
            </a:r>
            <a:endParaRPr lang="en-NZ" dirty="0" smtClean="0"/>
          </a:p>
          <a:p>
            <a:endParaRPr lang="en-NZ" dirty="0" smtClean="0"/>
          </a:p>
          <a:p>
            <a:endParaRPr lang="en-NZ" dirty="0" smtClean="0"/>
          </a:p>
          <a:p>
            <a:endParaRPr lang="en-NZ" dirty="0"/>
          </a:p>
          <a:p>
            <a:endParaRPr lang="en-NZ" dirty="0" smtClean="0"/>
          </a:p>
          <a:p>
            <a:r>
              <a:rPr lang="en-NZ" dirty="0" smtClean="0"/>
              <a:t>To create a </a:t>
            </a:r>
            <a:r>
              <a:rPr lang="en-NZ" dirty="0" err="1" smtClean="0"/>
              <a:t>BufferedReader</a:t>
            </a:r>
            <a:r>
              <a:rPr lang="en-NZ" dirty="0" smtClean="0"/>
              <a:t>:</a:t>
            </a:r>
          </a:p>
          <a:p>
            <a:pPr lvl="1"/>
            <a:r>
              <a:rPr lang="en-NZ" sz="2800" dirty="0" smtClean="0"/>
              <a:t>Get an </a:t>
            </a:r>
            <a:r>
              <a:rPr lang="en-NZ" sz="2800" dirty="0" err="1" smtClean="0"/>
              <a:t>InputStream</a:t>
            </a:r>
            <a:r>
              <a:rPr lang="en-NZ" sz="2800" dirty="0" smtClean="0"/>
              <a:t> using </a:t>
            </a:r>
            <a:r>
              <a:rPr lang="en-NZ" sz="2800" dirty="0" err="1" smtClean="0"/>
              <a:t>AssetManager</a:t>
            </a:r>
            <a:endParaRPr lang="en-NZ" sz="2800" dirty="0" smtClean="0"/>
          </a:p>
          <a:p>
            <a:pPr lvl="1"/>
            <a:r>
              <a:rPr lang="en-NZ" sz="2800" dirty="0" smtClean="0"/>
              <a:t>Use </a:t>
            </a:r>
            <a:r>
              <a:rPr lang="en-NZ" sz="2800" dirty="0" err="1" smtClean="0"/>
              <a:t>InputStream</a:t>
            </a:r>
            <a:r>
              <a:rPr lang="en-NZ" sz="2800" dirty="0" smtClean="0"/>
              <a:t> to create </a:t>
            </a:r>
            <a:r>
              <a:rPr lang="en-NZ" sz="2800" dirty="0" err="1" smtClean="0"/>
              <a:t>InputStreamReader</a:t>
            </a:r>
            <a:endParaRPr lang="en-NZ" sz="2800" dirty="0" smtClean="0"/>
          </a:p>
          <a:p>
            <a:pPr lvl="1"/>
            <a:r>
              <a:rPr lang="en-NZ" sz="2800" dirty="0" smtClean="0"/>
              <a:t>Use </a:t>
            </a:r>
            <a:r>
              <a:rPr lang="en-NZ" sz="2800" dirty="0" err="1" smtClean="0"/>
              <a:t>InputStreamReader</a:t>
            </a:r>
            <a:r>
              <a:rPr lang="en-NZ" sz="2800" dirty="0" smtClean="0"/>
              <a:t> to create </a:t>
            </a:r>
            <a:r>
              <a:rPr lang="en-NZ" sz="2800" dirty="0" err="1" smtClean="0"/>
              <a:t>BufferedReader</a:t>
            </a:r>
            <a:endParaRPr lang="en-NZ" sz="2800" dirty="0" smtClean="0"/>
          </a:p>
          <a:p>
            <a:endParaRPr lang="en-NZ" dirty="0"/>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96" y="2636912"/>
            <a:ext cx="7997534" cy="792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2283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Simple File I/O</a:t>
            </a:r>
            <a:endParaRPr lang="en-NZ" dirty="0"/>
          </a:p>
        </p:txBody>
      </p:sp>
      <p:sp>
        <p:nvSpPr>
          <p:cNvPr id="3" name="Content Placeholder 2"/>
          <p:cNvSpPr>
            <a:spLocks noGrp="1"/>
          </p:cNvSpPr>
          <p:nvPr>
            <p:ph idx="1"/>
          </p:nvPr>
        </p:nvSpPr>
        <p:spPr/>
        <p:txBody>
          <a:bodyPr/>
          <a:lstStyle/>
          <a:p>
            <a:endParaRPr lang="en-NZ" dirty="0"/>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2420888"/>
            <a:ext cx="8450236" cy="187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3081" y="2204864"/>
            <a:ext cx="6757231" cy="432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496" y="4149080"/>
            <a:ext cx="7121282" cy="223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0758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Difference between /res and /assets directories</a:t>
            </a:r>
          </a:p>
        </p:txBody>
      </p:sp>
      <p:sp>
        <p:nvSpPr>
          <p:cNvPr id="3" name="Content Placeholder 2"/>
          <p:cNvSpPr>
            <a:spLocks noGrp="1"/>
          </p:cNvSpPr>
          <p:nvPr>
            <p:ph idx="1"/>
          </p:nvPr>
        </p:nvSpPr>
        <p:spPr/>
        <p:txBody>
          <a:bodyPr>
            <a:normAutofit fontScale="92500" lnSpcReduction="20000"/>
          </a:bodyPr>
          <a:lstStyle/>
          <a:p>
            <a:r>
              <a:rPr lang="en-US" dirty="0"/>
              <a:t>Both are pretty similar. The real main difference between the two is that in the res directory each file is given a pre-compiled ID which can be accessed easily through R.id.[res id]. This is useful to quickly and easily access images, sounds, icons... </a:t>
            </a:r>
            <a:endParaRPr lang="en-US" dirty="0" smtClean="0"/>
          </a:p>
          <a:p>
            <a:r>
              <a:rPr lang="en-US" dirty="0"/>
              <a:t>The assets directory is more like a </a:t>
            </a:r>
            <a:r>
              <a:rPr lang="en-US" dirty="0" err="1"/>
              <a:t>filesystem</a:t>
            </a:r>
            <a:r>
              <a:rPr lang="en-US" dirty="0"/>
              <a:t> and provides more freedom to put any file you would like in there. You then can access each of the files in that system as you would when accessing any file in any file system through Java. </a:t>
            </a:r>
            <a:endParaRPr lang="en-US" dirty="0" smtClean="0"/>
          </a:p>
          <a:p>
            <a:endParaRPr lang="en-US" dirty="0"/>
          </a:p>
        </p:txBody>
      </p:sp>
    </p:spTree>
    <p:extLst>
      <p:ext uri="{BB962C8B-B14F-4D97-AF65-F5344CB8AC3E}">
        <p14:creationId xmlns:p14="http://schemas.microsoft.com/office/powerpoint/2010/main" val="1597969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Reading csv files -alternative method</a:t>
            </a:r>
            <a:endParaRPr lang="en-US" dirty="0"/>
          </a:p>
        </p:txBody>
      </p:sp>
      <p:sp>
        <p:nvSpPr>
          <p:cNvPr id="3" name="Content Placeholder 2"/>
          <p:cNvSpPr>
            <a:spLocks noGrp="1"/>
          </p:cNvSpPr>
          <p:nvPr>
            <p:ph idx="1"/>
          </p:nvPr>
        </p:nvSpPr>
        <p:spPr/>
        <p:txBody>
          <a:bodyPr/>
          <a:lstStyle/>
          <a:p>
            <a:r>
              <a:rPr lang="en-NZ" dirty="0" smtClean="0"/>
              <a:t>Tutorial reading a csv file</a:t>
            </a:r>
          </a:p>
          <a:p>
            <a:r>
              <a:rPr lang="en-NZ" dirty="0" smtClean="0"/>
              <a:t>File in the res/raw folder</a:t>
            </a:r>
          </a:p>
          <a:p>
            <a:r>
              <a:rPr lang="en-US" dirty="0"/>
              <a:t>http://javapapers.com/android/android-read-csv-file/</a:t>
            </a:r>
          </a:p>
        </p:txBody>
      </p:sp>
    </p:spTree>
    <p:extLst>
      <p:ext uri="{BB962C8B-B14F-4D97-AF65-F5344CB8AC3E}">
        <p14:creationId xmlns:p14="http://schemas.microsoft.com/office/powerpoint/2010/main" val="3262073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619E6B9A30AEE4596B9377FBCE2DE87" ma:contentTypeVersion="7" ma:contentTypeDescription="Create a new document." ma:contentTypeScope="" ma:versionID="f626defc9f5a254c53fc7dc5e54dc240">
  <xsd:schema xmlns:xsd="http://www.w3.org/2001/XMLSchema" xmlns:xs="http://www.w3.org/2001/XMLSchema" xmlns:p="http://schemas.microsoft.com/office/2006/metadata/properties" xmlns:ns2="4ead3e30-d430-4bd6-8c58-30b78065e881" targetNamespace="http://schemas.microsoft.com/office/2006/metadata/properties" ma:root="true" ma:fieldsID="5526a8dd258971b812d8a9a6237f285e" ns2:_="">
    <xsd:import namespace="4ead3e30-d430-4bd6-8c58-30b78065e88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ad3e30-d430-4bd6-8c58-30b78065e88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28205D4-928A-43D8-A040-251A0FBDC147}"/>
</file>

<file path=customXml/itemProps2.xml><?xml version="1.0" encoding="utf-8"?>
<ds:datastoreItem xmlns:ds="http://schemas.openxmlformats.org/officeDocument/2006/customXml" ds:itemID="{D621E7DE-D06A-4EA1-9A80-F45FA1B2667E}"/>
</file>

<file path=customXml/itemProps3.xml><?xml version="1.0" encoding="utf-8"?>
<ds:datastoreItem xmlns:ds="http://schemas.openxmlformats.org/officeDocument/2006/customXml" ds:itemID="{A495FEE9-8DF6-4529-9A2E-694E55083C96}"/>
</file>

<file path=docProps/app.xml><?xml version="1.0" encoding="utf-8"?>
<Properties xmlns="http://schemas.openxmlformats.org/officeDocument/2006/extended-properties" xmlns:vt="http://schemas.openxmlformats.org/officeDocument/2006/docPropsVTypes">
  <TotalTime>72</TotalTime>
  <Words>542</Words>
  <Application>Microsoft Office PowerPoint</Application>
  <PresentationFormat>On-screen Show (4:3)</PresentationFormat>
  <Paragraphs>54</Paragraphs>
  <Slides>6</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Making the assets folder</vt:lpstr>
      <vt:lpstr>Simple File I/O</vt:lpstr>
      <vt:lpstr>Simple File I/O</vt:lpstr>
      <vt:lpstr>Simple File I/O</vt:lpstr>
      <vt:lpstr>Difference between /res and /assets directories</vt:lpstr>
      <vt:lpstr>Reading csv files -alternative method</vt:lpstr>
    </vt:vector>
  </TitlesOfParts>
  <Company>Otago Polytechnic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File I/O</dc:title>
  <dc:creator>Otago Polytechnic</dc:creator>
  <cp:lastModifiedBy>Dale Parsons</cp:lastModifiedBy>
  <cp:revision>5</cp:revision>
  <dcterms:created xsi:type="dcterms:W3CDTF">2015-06-17T21:35:21Z</dcterms:created>
  <dcterms:modified xsi:type="dcterms:W3CDTF">2016-06-07T01:38:29Z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0x0101006619E6B9A30AEE4596B9377FBCE2DE87</vt:lpwstr>
  </property>
</Properties>
</file>