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3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Override+xml"/>
  <Override PartName="/ppt/theme/theme4.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2.xml" ContentType="application/vnd.openxmlformats-officedocument.theme+xml"/>
  <Override PartName="/ppt/theme/themeOverride2.xml" ContentType="application/vnd.openxmlformats-officedocument.themeOverrid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4338"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14339"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AC60F503-837B-44F9-9ECF-7FDB4FE97D04}" type="datetimeFigureOut">
              <a:rPr lang="en-US" smtClean="0"/>
              <a:t>3/3/2020</a:t>
            </a:fld>
            <a:endParaRPr lang="en-US"/>
          </a:p>
        </p:txBody>
      </p:sp>
      <p:sp>
        <p:nvSpPr>
          <p:cNvPr id="7" name="Rectangle 5"/>
          <p:cNvSpPr>
            <a:spLocks noGrp="1" noChangeArrowheads="1"/>
          </p:cNvSpPr>
          <p:nvPr>
            <p:ph type="ftr" sz="quarter" idx="11"/>
          </p:nvPr>
        </p:nvSpPr>
        <p:spPr>
          <a:xfrm>
            <a:off x="4165600" y="6243638"/>
            <a:ext cx="3860800" cy="457200"/>
          </a:xfrm>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9886EC7A-9BD8-491C-9F12-A0CFDAD1CE15}" type="slidenum">
              <a:rPr lang="en-US" smtClean="0"/>
              <a:t>‹#›</a:t>
            </a:fld>
            <a:endParaRPr lang="en-US"/>
          </a:p>
        </p:txBody>
      </p:sp>
    </p:spTree>
    <p:extLst>
      <p:ext uri="{BB962C8B-B14F-4D97-AF65-F5344CB8AC3E}">
        <p14:creationId xmlns:p14="http://schemas.microsoft.com/office/powerpoint/2010/main" val="429442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4145531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477018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4338"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14339"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AC60F503-837B-44F9-9ECF-7FDB4FE97D04}" type="datetimeFigureOut">
              <a:rPr lang="en-US" smtClean="0"/>
              <a:t>3/3/2020</a:t>
            </a:fld>
            <a:endParaRPr lang="en-US"/>
          </a:p>
        </p:txBody>
      </p:sp>
      <p:sp>
        <p:nvSpPr>
          <p:cNvPr id="7" name="Rectangle 5"/>
          <p:cNvSpPr>
            <a:spLocks noGrp="1" noChangeArrowheads="1"/>
          </p:cNvSpPr>
          <p:nvPr>
            <p:ph type="ftr" sz="quarter" idx="11"/>
          </p:nvPr>
        </p:nvSpPr>
        <p:spPr>
          <a:xfrm>
            <a:off x="4165600" y="6243638"/>
            <a:ext cx="3860800" cy="457200"/>
          </a:xfrm>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9886EC7A-9BD8-491C-9F12-A0CFDAD1CE15}" type="slidenum">
              <a:rPr lang="en-US" smtClean="0"/>
              <a:t>‹#›</a:t>
            </a:fld>
            <a:endParaRPr lang="en-US"/>
          </a:p>
        </p:txBody>
      </p:sp>
    </p:spTree>
    <p:extLst>
      <p:ext uri="{BB962C8B-B14F-4D97-AF65-F5344CB8AC3E}">
        <p14:creationId xmlns:p14="http://schemas.microsoft.com/office/powerpoint/2010/main" val="703764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a:xfrm>
            <a:off x="627204" y="1124744"/>
            <a:ext cx="10972800" cy="5576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45883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86794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1923895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110310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3432782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1447539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156819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a:xfrm>
            <a:off x="627204" y="1124744"/>
            <a:ext cx="10972800" cy="5576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050473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1802803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3141795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217496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4338"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14339"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AC60F503-837B-44F9-9ECF-7FDB4FE97D04}" type="datetimeFigureOut">
              <a:rPr lang="en-US" smtClean="0"/>
              <a:t>3/3/2020</a:t>
            </a:fld>
            <a:endParaRPr lang="en-US"/>
          </a:p>
        </p:txBody>
      </p:sp>
      <p:sp>
        <p:nvSpPr>
          <p:cNvPr id="7" name="Rectangle 5"/>
          <p:cNvSpPr>
            <a:spLocks noGrp="1" noChangeArrowheads="1"/>
          </p:cNvSpPr>
          <p:nvPr>
            <p:ph type="ftr" sz="quarter" idx="11"/>
          </p:nvPr>
        </p:nvSpPr>
        <p:spPr>
          <a:xfrm>
            <a:off x="4165600" y="6243638"/>
            <a:ext cx="3860800" cy="457200"/>
          </a:xfrm>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9886EC7A-9BD8-491C-9F12-A0CFDAD1CE15}" type="slidenum">
              <a:rPr lang="en-US" smtClean="0"/>
              <a:t>‹#›</a:t>
            </a:fld>
            <a:endParaRPr lang="en-US"/>
          </a:p>
        </p:txBody>
      </p:sp>
    </p:spTree>
    <p:extLst>
      <p:ext uri="{BB962C8B-B14F-4D97-AF65-F5344CB8AC3E}">
        <p14:creationId xmlns:p14="http://schemas.microsoft.com/office/powerpoint/2010/main" val="27373533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a:xfrm>
            <a:off x="627204" y="1124744"/>
            <a:ext cx="10972800" cy="5576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3481512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12791752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028468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31614782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1996705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345938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4861698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354401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223877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0757763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361245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4338"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14339"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AC60F503-837B-44F9-9ECF-7FDB4FE97D04}" type="datetimeFigureOut">
              <a:rPr lang="en-US" smtClean="0"/>
              <a:t>3/3/2020</a:t>
            </a:fld>
            <a:endParaRPr lang="en-US"/>
          </a:p>
        </p:txBody>
      </p:sp>
      <p:sp>
        <p:nvSpPr>
          <p:cNvPr id="7" name="Rectangle 5"/>
          <p:cNvSpPr>
            <a:spLocks noGrp="1" noChangeArrowheads="1"/>
          </p:cNvSpPr>
          <p:nvPr>
            <p:ph type="ftr" sz="quarter" idx="11"/>
          </p:nvPr>
        </p:nvSpPr>
        <p:spPr>
          <a:xfrm>
            <a:off x="4165600" y="6243638"/>
            <a:ext cx="3860800" cy="457200"/>
          </a:xfrm>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9886EC7A-9BD8-491C-9F12-A0CFDAD1CE15}" type="slidenum">
              <a:rPr lang="en-US" smtClean="0"/>
              <a:t>‹#›</a:t>
            </a:fld>
            <a:endParaRPr lang="en-US"/>
          </a:p>
        </p:txBody>
      </p:sp>
    </p:spTree>
    <p:extLst>
      <p:ext uri="{BB962C8B-B14F-4D97-AF65-F5344CB8AC3E}">
        <p14:creationId xmlns:p14="http://schemas.microsoft.com/office/powerpoint/2010/main" val="29072302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a:xfrm>
            <a:off x="627204" y="1124744"/>
            <a:ext cx="10972800" cy="5576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432660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15442600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38186682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1839390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533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5437753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173520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631203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8990572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9800102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192474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83283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65564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127042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292777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C60F503-837B-44F9-9ECF-7FDB4FE97D04}" type="datetimeFigureOut">
              <a:rPr lang="en-US" smtClean="0"/>
              <a:t>3/3/2020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886EC7A-9BD8-491C-9F12-A0CFDAD1CE15}" type="slidenum">
              <a:rPr lang="en-US" smtClean="0"/>
              <a:t>‹#›</a:t>
            </a:fld>
            <a:endParaRPr lang="en-US"/>
          </a:p>
        </p:txBody>
      </p:sp>
    </p:spTree>
    <p:extLst>
      <p:ext uri="{BB962C8B-B14F-4D97-AF65-F5344CB8AC3E}">
        <p14:creationId xmlns:p14="http://schemas.microsoft.com/office/powerpoint/2010/main" val="390163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16"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cs typeface="Arial" charset="0"/>
              </a:defRPr>
            </a:lvl1pPr>
          </a:lstStyle>
          <a:p>
            <a:fld id="{AC60F503-837B-44F9-9ECF-7FDB4FE97D04}" type="datetimeFigureOut">
              <a:rPr lang="en-US" smtClean="0"/>
              <a:t>3/3/2020</a:t>
            </a:fld>
            <a:endParaRPr lang="en-US"/>
          </a:p>
        </p:txBody>
      </p:sp>
      <p:sp>
        <p:nvSpPr>
          <p:cNvPr id="13317"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cs typeface="Arial" charset="0"/>
              </a:defRPr>
            </a:lvl1pPr>
          </a:lstStyle>
          <a:p>
            <a:endParaRPr lang="en-US"/>
          </a:p>
        </p:txBody>
      </p:sp>
      <p:sp>
        <p:nvSpPr>
          <p:cNvPr id="13318"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Garamond" panose="02020404030301010803" pitchFamily="18" charset="0"/>
              </a:defRPr>
            </a:lvl1pPr>
          </a:lstStyle>
          <a:p>
            <a:fld id="{9886EC7A-9BD8-491C-9F12-A0CFDAD1CE15}" type="slidenum">
              <a:rPr lang="en-US" smtClean="0"/>
              <a:t>‹#›</a:t>
            </a:fld>
            <a:endParaRPr lang="en-US"/>
          </a:p>
        </p:txBody>
      </p:sp>
      <p:sp>
        <p:nvSpPr>
          <p:cNvPr id="1031"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Tree>
    <p:extLst>
      <p:ext uri="{BB962C8B-B14F-4D97-AF65-F5344CB8AC3E}">
        <p14:creationId xmlns:p14="http://schemas.microsoft.com/office/powerpoint/2010/main" val="105849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16"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cs typeface="Arial" charset="0"/>
              </a:defRPr>
            </a:lvl1pPr>
          </a:lstStyle>
          <a:p>
            <a:fld id="{AC60F503-837B-44F9-9ECF-7FDB4FE97D04}" type="datetimeFigureOut">
              <a:rPr lang="en-US" smtClean="0"/>
              <a:t>3/3/2020</a:t>
            </a:fld>
            <a:endParaRPr lang="en-US"/>
          </a:p>
        </p:txBody>
      </p:sp>
      <p:sp>
        <p:nvSpPr>
          <p:cNvPr id="13317"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cs typeface="Arial" charset="0"/>
              </a:defRPr>
            </a:lvl1pPr>
          </a:lstStyle>
          <a:p>
            <a:endParaRPr lang="en-US"/>
          </a:p>
        </p:txBody>
      </p:sp>
      <p:sp>
        <p:nvSpPr>
          <p:cNvPr id="13318"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Garamond" panose="02020404030301010803" pitchFamily="18" charset="0"/>
              </a:defRPr>
            </a:lvl1pPr>
          </a:lstStyle>
          <a:p>
            <a:fld id="{9886EC7A-9BD8-491C-9F12-A0CFDAD1CE15}" type="slidenum">
              <a:rPr lang="en-US" smtClean="0"/>
              <a:t>‹#›</a:t>
            </a:fld>
            <a:endParaRPr lang="en-US"/>
          </a:p>
        </p:txBody>
      </p:sp>
      <p:sp>
        <p:nvSpPr>
          <p:cNvPr id="1031"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Tree>
    <p:extLst>
      <p:ext uri="{BB962C8B-B14F-4D97-AF65-F5344CB8AC3E}">
        <p14:creationId xmlns:p14="http://schemas.microsoft.com/office/powerpoint/2010/main" val="12327920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16"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cs typeface="Arial" charset="0"/>
              </a:defRPr>
            </a:lvl1pPr>
          </a:lstStyle>
          <a:p>
            <a:fld id="{AC60F503-837B-44F9-9ECF-7FDB4FE97D04}" type="datetimeFigureOut">
              <a:rPr lang="en-US" smtClean="0"/>
              <a:t>3/3/2020</a:t>
            </a:fld>
            <a:endParaRPr lang="en-US"/>
          </a:p>
        </p:txBody>
      </p:sp>
      <p:sp>
        <p:nvSpPr>
          <p:cNvPr id="13317"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cs typeface="Arial" charset="0"/>
              </a:defRPr>
            </a:lvl1pPr>
          </a:lstStyle>
          <a:p>
            <a:endParaRPr lang="en-US"/>
          </a:p>
        </p:txBody>
      </p:sp>
      <p:sp>
        <p:nvSpPr>
          <p:cNvPr id="13318"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Garamond" panose="02020404030301010803" pitchFamily="18" charset="0"/>
              </a:defRPr>
            </a:lvl1pPr>
          </a:lstStyle>
          <a:p>
            <a:fld id="{9886EC7A-9BD8-491C-9F12-A0CFDAD1CE15}" type="slidenum">
              <a:rPr lang="en-US" smtClean="0"/>
              <a:t>‹#›</a:t>
            </a:fld>
            <a:endParaRPr lang="en-US"/>
          </a:p>
        </p:txBody>
      </p:sp>
      <p:sp>
        <p:nvSpPr>
          <p:cNvPr id="1031"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Tree>
    <p:extLst>
      <p:ext uri="{BB962C8B-B14F-4D97-AF65-F5344CB8AC3E}">
        <p14:creationId xmlns:p14="http://schemas.microsoft.com/office/powerpoint/2010/main" val="8058938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16"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cs typeface="Arial" charset="0"/>
              </a:defRPr>
            </a:lvl1pPr>
          </a:lstStyle>
          <a:p>
            <a:fld id="{AC60F503-837B-44F9-9ECF-7FDB4FE97D04}" type="datetimeFigureOut">
              <a:rPr lang="en-US" smtClean="0"/>
              <a:t>3/3/2020</a:t>
            </a:fld>
            <a:endParaRPr lang="en-US"/>
          </a:p>
        </p:txBody>
      </p:sp>
      <p:sp>
        <p:nvSpPr>
          <p:cNvPr id="13317"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cs typeface="Arial" charset="0"/>
              </a:defRPr>
            </a:lvl1pPr>
          </a:lstStyle>
          <a:p>
            <a:endParaRPr lang="en-US"/>
          </a:p>
        </p:txBody>
      </p:sp>
      <p:sp>
        <p:nvSpPr>
          <p:cNvPr id="13318"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Garamond" panose="02020404030301010803" pitchFamily="18" charset="0"/>
              </a:defRPr>
            </a:lvl1pPr>
          </a:lstStyle>
          <a:p>
            <a:fld id="{9886EC7A-9BD8-491C-9F12-A0CFDAD1CE15}" type="slidenum">
              <a:rPr lang="en-US" smtClean="0"/>
              <a:t>‹#›</a:t>
            </a:fld>
            <a:endParaRPr lang="en-US"/>
          </a:p>
        </p:txBody>
      </p:sp>
      <p:sp>
        <p:nvSpPr>
          <p:cNvPr id="1031"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Tree>
    <p:extLst>
      <p:ext uri="{BB962C8B-B14F-4D97-AF65-F5344CB8AC3E}">
        <p14:creationId xmlns:p14="http://schemas.microsoft.com/office/powerpoint/2010/main" val="21007228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Enum Types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19500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Enum</a:t>
            </a:r>
            <a:endParaRPr lang="en-US" dirty="0"/>
          </a:p>
        </p:txBody>
      </p:sp>
      <p:sp>
        <p:nvSpPr>
          <p:cNvPr id="3" name="Content Placeholder 2"/>
          <p:cNvSpPr>
            <a:spLocks noGrp="1"/>
          </p:cNvSpPr>
          <p:nvPr>
            <p:ph idx="1"/>
          </p:nvPr>
        </p:nvSpPr>
        <p:spPr/>
        <p:txBody>
          <a:bodyPr/>
          <a:lstStyle/>
          <a:p>
            <a:r>
              <a:rPr lang="en-US" dirty="0"/>
              <a:t>An </a:t>
            </a:r>
            <a:r>
              <a:rPr lang="en-US" dirty="0" err="1"/>
              <a:t>enum</a:t>
            </a:r>
            <a:r>
              <a:rPr lang="en-US" dirty="0"/>
              <a:t> type is a special data type that enables a variable to be a set of predefined constants. The variable must be equal to one of the values that have been predefined for it. Common examples include compass directions (values of NORTH, SOUTH, EAST, and WEST) and the days of the week.</a:t>
            </a:r>
          </a:p>
          <a:p>
            <a:endParaRPr lang="en-US" dirty="0"/>
          </a:p>
          <a:p>
            <a:r>
              <a:rPr lang="en-US" dirty="0"/>
              <a:t>Because they are constants, the values of an </a:t>
            </a:r>
            <a:r>
              <a:rPr lang="en-US" dirty="0" err="1"/>
              <a:t>enum’s</a:t>
            </a:r>
            <a:r>
              <a:rPr lang="en-US" dirty="0"/>
              <a:t> fields are in uppercase letters.</a:t>
            </a:r>
          </a:p>
          <a:p>
            <a:endParaRPr lang="en-US" dirty="0"/>
          </a:p>
        </p:txBody>
      </p:sp>
    </p:spTree>
    <p:extLst>
      <p:ext uri="{BB962C8B-B14F-4D97-AF65-F5344CB8AC3E}">
        <p14:creationId xmlns:p14="http://schemas.microsoft.com/office/powerpoint/2010/main" val="46607544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Enum</a:t>
            </a:r>
            <a:endParaRPr lang="en-US" dirty="0"/>
          </a:p>
        </p:txBody>
      </p:sp>
      <p:sp>
        <p:nvSpPr>
          <p:cNvPr id="3" name="Content Placeholder 2"/>
          <p:cNvSpPr>
            <a:spLocks noGrp="1"/>
          </p:cNvSpPr>
          <p:nvPr>
            <p:ph idx="1"/>
          </p:nvPr>
        </p:nvSpPr>
        <p:spPr/>
        <p:txBody>
          <a:bodyPr/>
          <a:lstStyle/>
          <a:p>
            <a:r>
              <a:rPr lang="en-US" dirty="0"/>
              <a:t>In the Java programming language, you define an </a:t>
            </a:r>
            <a:r>
              <a:rPr lang="en-US" dirty="0" err="1"/>
              <a:t>enum</a:t>
            </a:r>
            <a:r>
              <a:rPr lang="en-US" dirty="0"/>
              <a:t> type by using the </a:t>
            </a:r>
            <a:r>
              <a:rPr lang="en-US" dirty="0" err="1"/>
              <a:t>enum</a:t>
            </a:r>
            <a:r>
              <a:rPr lang="en-US" dirty="0"/>
              <a:t> keyword. For example, you would specify a days-of-the-week </a:t>
            </a:r>
            <a:r>
              <a:rPr lang="en-US" dirty="0" err="1"/>
              <a:t>enum</a:t>
            </a:r>
            <a:r>
              <a:rPr lang="en-US" dirty="0"/>
              <a:t> type as:</a:t>
            </a:r>
          </a:p>
          <a:p>
            <a:endParaRPr lang="en-US" dirty="0"/>
          </a:p>
          <a:p>
            <a:pPr marL="0" indent="0">
              <a:buNone/>
            </a:pPr>
            <a:r>
              <a:rPr lang="en-US" dirty="0"/>
              <a:t>public </a:t>
            </a:r>
            <a:r>
              <a:rPr lang="en-US" dirty="0" err="1"/>
              <a:t>enum</a:t>
            </a:r>
            <a:r>
              <a:rPr lang="en-US" dirty="0"/>
              <a:t> Day {</a:t>
            </a:r>
          </a:p>
          <a:p>
            <a:pPr marL="0" indent="0">
              <a:buNone/>
            </a:pPr>
            <a:r>
              <a:rPr lang="en-US" dirty="0"/>
              <a:t>    SUNDAY, MONDAY, TUESDAY, WEDNESDAY,</a:t>
            </a:r>
          </a:p>
          <a:p>
            <a:pPr marL="0" indent="0">
              <a:buNone/>
            </a:pPr>
            <a:r>
              <a:rPr lang="en-US" dirty="0"/>
              <a:t>    THURSDAY, FRIDAY, SATURDAY </a:t>
            </a:r>
          </a:p>
          <a:p>
            <a:pPr marL="0" indent="0">
              <a:buNone/>
            </a:pPr>
            <a:r>
              <a:rPr lang="en-US" dirty="0"/>
              <a:t>}</a:t>
            </a:r>
          </a:p>
          <a:p>
            <a:pPr marL="0" indent="0">
              <a:buNone/>
            </a:pPr>
            <a:r>
              <a:rPr lang="en-US" dirty="0"/>
              <a:t>Create this by </a:t>
            </a:r>
            <a:r>
              <a:rPr lang="en-US" dirty="0" err="1"/>
              <a:t>File|New|Enum</a:t>
            </a:r>
            <a:endParaRPr lang="en-US" dirty="0"/>
          </a:p>
          <a:p>
            <a:endParaRPr lang="en-US" dirty="0"/>
          </a:p>
          <a:p>
            <a:endParaRPr lang="en-US" dirty="0"/>
          </a:p>
        </p:txBody>
      </p:sp>
    </p:spTree>
    <p:extLst>
      <p:ext uri="{BB962C8B-B14F-4D97-AF65-F5344CB8AC3E}">
        <p14:creationId xmlns:p14="http://schemas.microsoft.com/office/powerpoint/2010/main" val="157008934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When to use</a:t>
            </a:r>
            <a:endParaRPr lang="en-US" dirty="0"/>
          </a:p>
        </p:txBody>
      </p:sp>
      <p:sp>
        <p:nvSpPr>
          <p:cNvPr id="3" name="Content Placeholder 2"/>
          <p:cNvSpPr>
            <a:spLocks noGrp="1"/>
          </p:cNvSpPr>
          <p:nvPr>
            <p:ph idx="1"/>
          </p:nvPr>
        </p:nvSpPr>
        <p:spPr/>
        <p:txBody>
          <a:bodyPr/>
          <a:lstStyle/>
          <a:p>
            <a:r>
              <a:rPr lang="en-US"/>
              <a:t>You should use enum types any time you need to represent a fixed set of constants. That includes natural enum types such as the planets in our solar system and data sets where you know all possible values at compile time—for example, the choices on a menu, command line flags, and so on.</a:t>
            </a:r>
          </a:p>
          <a:p>
            <a:endParaRPr lang="en-US" dirty="0"/>
          </a:p>
        </p:txBody>
      </p:sp>
    </p:spTree>
    <p:extLst>
      <p:ext uri="{BB962C8B-B14F-4D97-AF65-F5344CB8AC3E}">
        <p14:creationId xmlns:p14="http://schemas.microsoft.com/office/powerpoint/2010/main" val="21932009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Relationship (write in alphabetical order)</a:t>
            </a:r>
            <a:endParaRPr lang="en-US" dirty="0"/>
          </a:p>
        </p:txBody>
      </p:sp>
      <p:pic>
        <p:nvPicPr>
          <p:cNvPr id="4" name="Content Placeholder 3"/>
          <p:cNvPicPr>
            <a:picLocks noGrp="1" noChangeAspect="1"/>
          </p:cNvPicPr>
          <p:nvPr>
            <p:ph idx="1"/>
          </p:nvPr>
        </p:nvPicPr>
        <p:blipFill>
          <a:blip r:embed="rId2"/>
          <a:stretch>
            <a:fillRect/>
          </a:stretch>
        </p:blipFill>
        <p:spPr>
          <a:xfrm>
            <a:off x="3492277" y="1118795"/>
            <a:ext cx="3702274" cy="3946918"/>
          </a:xfrm>
          <a:prstGeom prst="rect">
            <a:avLst/>
          </a:prstGeom>
        </p:spPr>
      </p:pic>
    </p:spTree>
    <p:extLst>
      <p:ext uri="{BB962C8B-B14F-4D97-AF65-F5344CB8AC3E}">
        <p14:creationId xmlns:p14="http://schemas.microsoft.com/office/powerpoint/2010/main" val="195164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Gender  (write in alphabetical order)</a:t>
            </a:r>
            <a:endParaRPr lang="en-US" dirty="0"/>
          </a:p>
        </p:txBody>
      </p:sp>
      <p:pic>
        <p:nvPicPr>
          <p:cNvPr id="4" name="Content Placeholder 3"/>
          <p:cNvPicPr>
            <a:picLocks noGrp="1" noChangeAspect="1"/>
          </p:cNvPicPr>
          <p:nvPr>
            <p:ph idx="1"/>
          </p:nvPr>
        </p:nvPicPr>
        <p:blipFill>
          <a:blip r:embed="rId2"/>
          <a:stretch>
            <a:fillRect/>
          </a:stretch>
        </p:blipFill>
        <p:spPr>
          <a:xfrm>
            <a:off x="1055957" y="1194099"/>
            <a:ext cx="5231197" cy="2433115"/>
          </a:xfrm>
          <a:prstGeom prst="rect">
            <a:avLst/>
          </a:prstGeom>
        </p:spPr>
      </p:pic>
      <p:sp>
        <p:nvSpPr>
          <p:cNvPr id="3" name="Rectangle 2"/>
          <p:cNvSpPr/>
          <p:nvPr/>
        </p:nvSpPr>
        <p:spPr>
          <a:xfrm>
            <a:off x="1194955" y="2680855"/>
            <a:ext cx="4218709" cy="7065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NZ" sz="2400" b="1" dirty="0">
                <a:ln w="0"/>
                <a:solidFill>
                  <a:schemeClr val="tx1"/>
                </a:solidFill>
                <a:effectLst>
                  <a:outerShdw blurRad="38100" dist="19050" dir="2700000" algn="tl" rotWithShape="0">
                    <a:schemeClr val="dk1">
                      <a:alpha val="40000"/>
                    </a:schemeClr>
                  </a:outerShdw>
                </a:effectLst>
              </a:rPr>
              <a:t>NON_BINARY</a:t>
            </a:r>
            <a:endParaRPr lang="en-NZ" sz="2400" b="1" dirty="0">
              <a:solidFill>
                <a:schemeClr val="bg1"/>
              </a:solidFill>
            </a:endParaRPr>
          </a:p>
        </p:txBody>
      </p:sp>
    </p:spTree>
    <p:extLst>
      <p:ext uri="{BB962C8B-B14F-4D97-AF65-F5344CB8AC3E}">
        <p14:creationId xmlns:p14="http://schemas.microsoft.com/office/powerpoint/2010/main" val="302226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Checking an </a:t>
            </a:r>
            <a:r>
              <a:rPr lang="en-NZ" dirty="0" err="1"/>
              <a:t>Enum</a:t>
            </a:r>
            <a:endParaRPr lang="en-NZ" dirty="0"/>
          </a:p>
        </p:txBody>
      </p:sp>
      <p:sp>
        <p:nvSpPr>
          <p:cNvPr id="3" name="Content Placeholder 2"/>
          <p:cNvSpPr>
            <a:spLocks noGrp="1"/>
          </p:cNvSpPr>
          <p:nvPr>
            <p:ph idx="1"/>
          </p:nvPr>
        </p:nvSpPr>
        <p:spPr/>
        <p:txBody>
          <a:bodyPr/>
          <a:lstStyle/>
          <a:p>
            <a:pPr marL="0" indent="0">
              <a:buNone/>
            </a:pPr>
            <a:r>
              <a:rPr lang="en-NZ" dirty="0"/>
              <a:t>If (</a:t>
            </a:r>
            <a:r>
              <a:rPr lang="en-NZ" dirty="0" err="1"/>
              <a:t>this.gender</a:t>
            </a:r>
            <a:r>
              <a:rPr lang="en-NZ" dirty="0"/>
              <a:t>==</a:t>
            </a:r>
            <a:r>
              <a:rPr lang="en-NZ" dirty="0" err="1"/>
              <a:t>Gender.MALE</a:t>
            </a:r>
            <a:r>
              <a:rPr lang="en-NZ" dirty="0"/>
              <a:t>)</a:t>
            </a:r>
          </a:p>
          <a:p>
            <a:endParaRPr lang="en-NZ" dirty="0"/>
          </a:p>
          <a:p>
            <a:endParaRPr lang="en-NZ" dirty="0"/>
          </a:p>
          <a:p>
            <a:pPr marL="0" indent="0">
              <a:spcBef>
                <a:spcPct val="0"/>
              </a:spcBef>
              <a:buNone/>
            </a:pPr>
            <a:r>
              <a:rPr lang="en-NZ" sz="4200" dirty="0">
                <a:solidFill>
                  <a:schemeClr val="tx2"/>
                </a:solidFill>
                <a:latin typeface="+mj-lt"/>
                <a:ea typeface="+mj-ea"/>
                <a:cs typeface="+mj-cs"/>
              </a:rPr>
              <a:t>Making a friend using </a:t>
            </a:r>
            <a:r>
              <a:rPr lang="en-NZ" sz="4200" dirty="0" err="1">
                <a:solidFill>
                  <a:schemeClr val="tx2"/>
                </a:solidFill>
                <a:latin typeface="+mj-lt"/>
                <a:ea typeface="+mj-ea"/>
                <a:cs typeface="+mj-cs"/>
              </a:rPr>
              <a:t>enum</a:t>
            </a:r>
            <a:r>
              <a:rPr lang="en-NZ" sz="4200" dirty="0">
                <a:solidFill>
                  <a:schemeClr val="tx2"/>
                </a:solidFill>
                <a:latin typeface="+mj-lt"/>
                <a:ea typeface="+mj-ea"/>
                <a:cs typeface="+mj-cs"/>
              </a:rPr>
              <a:t> fields</a:t>
            </a:r>
          </a:p>
          <a:p>
            <a:pPr marL="0" indent="0">
              <a:buNone/>
            </a:pPr>
            <a:r>
              <a:rPr lang="en-NZ" dirty="0"/>
              <a:t>Friend </a:t>
            </a:r>
            <a:r>
              <a:rPr lang="en-NZ" dirty="0" err="1"/>
              <a:t>sharmi</a:t>
            </a:r>
            <a:r>
              <a:rPr lang="en-NZ" dirty="0"/>
              <a:t> = new Friend("Sharmila", "</a:t>
            </a:r>
            <a:r>
              <a:rPr lang="en-NZ" dirty="0" err="1"/>
              <a:t>Savarimuthu</a:t>
            </a:r>
            <a:r>
              <a:rPr lang="en-NZ" dirty="0"/>
              <a:t>", 1983, 12, 18, </a:t>
            </a:r>
            <a:r>
              <a:rPr lang="en-NZ" dirty="0" err="1"/>
              <a:t>Gender.FEMALE</a:t>
            </a:r>
            <a:r>
              <a:rPr lang="en-NZ" dirty="0"/>
              <a:t>, "Christchurch", "amala@yahoo.com",				</a:t>
            </a:r>
            <a:r>
              <a:rPr lang="en-NZ" dirty="0" err="1"/>
              <a:t>Relationship.MARRIED</a:t>
            </a:r>
            <a:r>
              <a:rPr lang="en-NZ" dirty="0"/>
              <a:t>);</a:t>
            </a:r>
          </a:p>
        </p:txBody>
      </p:sp>
    </p:spTree>
    <p:extLst>
      <p:ext uri="{BB962C8B-B14F-4D97-AF65-F5344CB8AC3E}">
        <p14:creationId xmlns:p14="http://schemas.microsoft.com/office/powerpoint/2010/main" val="496964062"/>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3.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4.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19E6B9A30AEE4596B9377FBCE2DE87" ma:contentTypeVersion="7" ma:contentTypeDescription="Create a new document." ma:contentTypeScope="" ma:versionID="f626defc9f5a254c53fc7dc5e54dc240">
  <xsd:schema xmlns:xsd="http://www.w3.org/2001/XMLSchema" xmlns:xs="http://www.w3.org/2001/XMLSchema" xmlns:p="http://schemas.microsoft.com/office/2006/metadata/properties" xmlns:ns2="4ead3e30-d430-4bd6-8c58-30b78065e881" targetNamespace="http://schemas.microsoft.com/office/2006/metadata/properties" ma:root="true" ma:fieldsID="5526a8dd258971b812d8a9a6237f285e" ns2:_="">
    <xsd:import namespace="4ead3e30-d430-4bd6-8c58-30b78065e88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ad3e30-d430-4bd6-8c58-30b78065e8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4EB233-2322-4ED2-9716-0F72C1D665B6}"/>
</file>

<file path=customXml/itemProps2.xml><?xml version="1.0" encoding="utf-8"?>
<ds:datastoreItem xmlns:ds="http://schemas.openxmlformats.org/officeDocument/2006/customXml" ds:itemID="{12FE2F67-7D8E-4591-AB12-6EC83EED77E2}"/>
</file>

<file path=customXml/itemProps3.xml><?xml version="1.0" encoding="utf-8"?>
<ds:datastoreItem xmlns:ds="http://schemas.openxmlformats.org/officeDocument/2006/customXml" ds:itemID="{808B2AD1-03BE-4657-B56C-4F3E45C37EDC}"/>
</file>

<file path=docProps/app.xml><?xml version="1.0" encoding="utf-8"?>
<Properties xmlns="http://schemas.openxmlformats.org/officeDocument/2006/extended-properties" xmlns:vt="http://schemas.openxmlformats.org/officeDocument/2006/docPropsVTypes">
  <Template/>
  <TotalTime>590</TotalTime>
  <Words>276</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7</vt:i4>
      </vt:variant>
    </vt:vector>
  </HeadingPairs>
  <TitlesOfParts>
    <vt:vector size="14" baseType="lpstr">
      <vt:lpstr>Arial</vt:lpstr>
      <vt:lpstr>Garamond</vt:lpstr>
      <vt:lpstr>Wingdings</vt:lpstr>
      <vt:lpstr>Edge</vt:lpstr>
      <vt:lpstr>1_Edge</vt:lpstr>
      <vt:lpstr>2_Edge</vt:lpstr>
      <vt:lpstr>3_Edge</vt:lpstr>
      <vt:lpstr>Enum Types</vt:lpstr>
      <vt:lpstr>Enum</vt:lpstr>
      <vt:lpstr>Enum</vt:lpstr>
      <vt:lpstr>When to use</vt:lpstr>
      <vt:lpstr>Relationship (write in alphabetical order)</vt:lpstr>
      <vt:lpstr>Gender  (write in alphabetical order)</vt:lpstr>
      <vt:lpstr>Checking an Enum</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Enum Types</dc:title>
  <dc:creator>Dale Parsons</dc:creator>
  <cp:lastModifiedBy>Dale Parsons</cp:lastModifiedBy>
  <cp:revision>7</cp:revision>
  <dcterms:created xsi:type="dcterms:W3CDTF">2017-07-28T03:55:06Z</dcterms:created>
  <dcterms:modified xsi:type="dcterms:W3CDTF">2020-03-03T03:24:08Z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0x0101006619E6B9A30AEE4596B9377FBCE2DE87</vt:lpwstr>
  </property>
</Properties>
</file>