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3" r:id="rId3"/>
    <p:sldId id="277" r:id="rId4"/>
    <p:sldId id="278" r:id="rId5"/>
    <p:sldId id="279" r:id="rId6"/>
    <p:sldId id="280" r:id="rId7"/>
    <p:sldId id="281" r:id="rId8"/>
    <p:sldId id="282" r:id="rId9"/>
    <p:sldId id="256" r:id="rId10"/>
    <p:sldId id="257" r:id="rId11"/>
    <p:sldId id="283" r:id="rId12"/>
    <p:sldId id="284" r:id="rId13"/>
    <p:sldId id="295" r:id="rId14"/>
    <p:sldId id="296" r:id="rId15"/>
    <p:sldId id="297" r:id="rId16"/>
    <p:sldId id="298" r:id="rId17"/>
    <p:sldId id="299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08CD4-F76D-4046-B8A8-8D511F89E3A5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2D0E9-87C1-4753-B135-4557D926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EE05915-8B16-4268-B0C1-AADDE41FFC66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9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1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8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748B8-34B4-4C7F-96EF-AA6C6F2F6E9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8FD4-2C60-46A4-9482-80A0867C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collections/interfaces/colle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Lists, Sets,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6" y="1645921"/>
            <a:ext cx="11452648" cy="35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99" y="752564"/>
            <a:ext cx="6692900" cy="84138"/>
          </a:xfrm>
          <a:custGeom>
            <a:avLst/>
            <a:gdLst/>
            <a:ahLst/>
            <a:cxnLst/>
            <a:rect l="l" t="t" r="r" b="b"/>
            <a:pathLst>
              <a:path w="5354320" h="67309">
                <a:moveTo>
                  <a:pt x="0" y="0"/>
                </a:moveTo>
                <a:lnTo>
                  <a:pt x="5354138" y="0"/>
                </a:lnTo>
                <a:lnTo>
                  <a:pt x="5354138" y="66822"/>
                </a:lnTo>
                <a:lnTo>
                  <a:pt x="0" y="6682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321" y="1068991"/>
            <a:ext cx="131445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56" dirty="0"/>
              <a:t>S</a:t>
            </a:r>
            <a:r>
              <a:rPr spc="38" dirty="0"/>
              <a:t>e</a:t>
            </a:r>
            <a:r>
              <a:rPr spc="25" dirty="0"/>
              <a:t>t</a:t>
            </a:r>
            <a:r>
              <a:rPr spc="338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71750" y="2282145"/>
            <a:ext cx="6700838" cy="1751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746919">
              <a:lnSpc>
                <a:spcPct val="117200"/>
              </a:lnSpc>
            </a:pPr>
            <a:r>
              <a:rPr sz="1813" spc="19" dirty="0">
                <a:latin typeface="Arial"/>
                <a:cs typeface="Arial"/>
              </a:rPr>
              <a:t>A </a:t>
            </a:r>
            <a:r>
              <a:rPr sz="1813" spc="13" dirty="0">
                <a:latin typeface="Arial"/>
                <a:cs typeface="Arial"/>
              </a:rPr>
              <a:t>set organizes </a:t>
            </a:r>
            <a:r>
              <a:rPr sz="1813" spc="6" dirty="0">
                <a:latin typeface="Arial"/>
                <a:cs typeface="Arial"/>
              </a:rPr>
              <a:t>its </a:t>
            </a:r>
            <a:r>
              <a:rPr sz="1813" spc="13" dirty="0">
                <a:latin typeface="Arial"/>
                <a:cs typeface="Arial"/>
              </a:rPr>
              <a:t>values </a:t>
            </a:r>
            <a:r>
              <a:rPr sz="1813" spc="6" dirty="0">
                <a:latin typeface="Arial"/>
                <a:cs typeface="Arial"/>
              </a:rPr>
              <a:t>in </a:t>
            </a:r>
            <a:r>
              <a:rPr sz="1813" spc="13" dirty="0">
                <a:latin typeface="Arial"/>
                <a:cs typeface="Arial"/>
              </a:rPr>
              <a:t>an order </a:t>
            </a:r>
            <a:r>
              <a:rPr sz="1813" spc="6" dirty="0">
                <a:latin typeface="Arial"/>
                <a:cs typeface="Arial"/>
              </a:rPr>
              <a:t>that is </a:t>
            </a:r>
            <a:r>
              <a:rPr sz="1813" spc="13" dirty="0">
                <a:latin typeface="Arial"/>
                <a:cs typeface="Arial"/>
              </a:rPr>
              <a:t>optimized</a:t>
            </a:r>
            <a:r>
              <a:rPr sz="1813" spc="-50" dirty="0">
                <a:latin typeface="Arial"/>
                <a:cs typeface="Arial"/>
              </a:rPr>
              <a:t> </a:t>
            </a:r>
            <a:r>
              <a:rPr sz="1813" spc="6" dirty="0">
                <a:latin typeface="Arial"/>
                <a:cs typeface="Arial"/>
              </a:rPr>
              <a:t>for  efficiency.</a:t>
            </a:r>
            <a:endParaRPr sz="1813" dirty="0">
              <a:latin typeface="Arial"/>
              <a:cs typeface="Arial"/>
            </a:endParaRPr>
          </a:p>
          <a:p>
            <a:pPr marL="15875">
              <a:spcBef>
                <a:spcPts val="781"/>
              </a:spcBef>
            </a:pPr>
            <a:r>
              <a:rPr sz="1813" spc="13" dirty="0">
                <a:latin typeface="Arial"/>
                <a:cs typeface="Arial"/>
              </a:rPr>
              <a:t>May not be the order </a:t>
            </a:r>
            <a:r>
              <a:rPr sz="1813" spc="6" dirty="0">
                <a:latin typeface="Arial"/>
                <a:cs typeface="Arial"/>
              </a:rPr>
              <a:t>in </a:t>
            </a:r>
            <a:r>
              <a:rPr sz="1813" spc="13" dirty="0">
                <a:latin typeface="Arial"/>
                <a:cs typeface="Arial"/>
              </a:rPr>
              <a:t>which you add</a:t>
            </a:r>
            <a:r>
              <a:rPr sz="1813" spc="-75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elements.</a:t>
            </a:r>
            <a:endParaRPr sz="1813" dirty="0">
              <a:latin typeface="Arial"/>
              <a:cs typeface="Arial"/>
            </a:endParaRPr>
          </a:p>
          <a:p>
            <a:pPr marL="15875" marR="6350">
              <a:lnSpc>
                <a:spcPct val="117200"/>
              </a:lnSpc>
              <a:spcBef>
                <a:spcPts val="494"/>
              </a:spcBef>
            </a:pPr>
            <a:r>
              <a:rPr sz="1813" spc="13" dirty="0">
                <a:latin typeface="Arial"/>
                <a:cs typeface="Arial"/>
              </a:rPr>
              <a:t>Inserting and removing elements </a:t>
            </a:r>
            <a:r>
              <a:rPr sz="1813" spc="6" dirty="0">
                <a:latin typeface="Arial"/>
                <a:cs typeface="Arial"/>
              </a:rPr>
              <a:t>is </a:t>
            </a:r>
            <a:r>
              <a:rPr sz="1813" spc="13" dirty="0">
                <a:latin typeface="Arial"/>
                <a:cs typeface="Arial"/>
              </a:rPr>
              <a:t>more </a:t>
            </a:r>
            <a:r>
              <a:rPr sz="1813" spc="6" dirty="0">
                <a:latin typeface="Arial"/>
                <a:cs typeface="Arial"/>
              </a:rPr>
              <a:t>efficient </a:t>
            </a:r>
            <a:r>
              <a:rPr sz="1813" spc="13" dirty="0">
                <a:latin typeface="Arial"/>
                <a:cs typeface="Arial"/>
              </a:rPr>
              <a:t>with a set</a:t>
            </a:r>
            <a:r>
              <a:rPr sz="1813" spc="-38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than  with a</a:t>
            </a:r>
            <a:r>
              <a:rPr sz="1813" spc="-113" dirty="0">
                <a:latin typeface="Arial"/>
                <a:cs typeface="Arial"/>
              </a:rPr>
              <a:t> </a:t>
            </a:r>
            <a:r>
              <a:rPr sz="1813" spc="6" dirty="0">
                <a:latin typeface="Arial"/>
                <a:cs typeface="Arial"/>
              </a:rPr>
              <a:t>list.</a:t>
            </a:r>
            <a:endParaRPr sz="181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2530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99" y="751539"/>
            <a:ext cx="6692900" cy="84138"/>
          </a:xfrm>
          <a:custGeom>
            <a:avLst/>
            <a:gdLst/>
            <a:ahLst/>
            <a:cxnLst/>
            <a:rect l="l" t="t" r="r" b="b"/>
            <a:pathLst>
              <a:path w="5354320" h="67309">
                <a:moveTo>
                  <a:pt x="0" y="0"/>
                </a:moveTo>
                <a:lnTo>
                  <a:pt x="5354138" y="0"/>
                </a:lnTo>
                <a:lnTo>
                  <a:pt x="5354138" y="66822"/>
                </a:lnTo>
                <a:lnTo>
                  <a:pt x="0" y="6682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04" y="990933"/>
            <a:ext cx="131445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56" dirty="0"/>
              <a:t>S</a:t>
            </a:r>
            <a:r>
              <a:rPr spc="38" dirty="0"/>
              <a:t>e</a:t>
            </a:r>
            <a:r>
              <a:rPr spc="25" dirty="0"/>
              <a:t>t</a:t>
            </a:r>
            <a:r>
              <a:rPr spc="338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71750" y="2305617"/>
            <a:ext cx="6727031" cy="27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3" dirty="0">
                <a:latin typeface="Arial"/>
                <a:cs typeface="Arial"/>
              </a:rPr>
              <a:t>The </a:t>
            </a:r>
            <a:r>
              <a:rPr sz="1813" spc="13" dirty="0">
                <a:latin typeface="Courier" charset="0"/>
                <a:cs typeface="Courier" charset="0"/>
              </a:rPr>
              <a:t>Set</a:t>
            </a:r>
            <a:r>
              <a:rPr sz="1813" spc="-619" dirty="0">
                <a:latin typeface="Courier" charset="0"/>
                <a:cs typeface="Courier" charset="0"/>
              </a:rPr>
              <a:t> </a:t>
            </a:r>
            <a:r>
              <a:rPr sz="1813" spc="13" dirty="0">
                <a:latin typeface="Arial"/>
                <a:cs typeface="Arial"/>
              </a:rPr>
              <a:t>interface has the same methods as the </a:t>
            </a:r>
            <a:r>
              <a:rPr sz="1813" spc="13" dirty="0">
                <a:latin typeface="Courier" charset="0"/>
                <a:cs typeface="Courier" charset="0"/>
              </a:rPr>
              <a:t>Collection</a:t>
            </a:r>
            <a:endParaRPr sz="1813" dirty="0">
              <a:latin typeface="Courier" charset="0"/>
              <a:cs typeface="Courier" charset="0"/>
            </a:endParaRPr>
          </a:p>
          <a:p>
            <a:pPr marL="15875">
              <a:spcBef>
                <a:spcPts val="369"/>
              </a:spcBef>
            </a:pPr>
            <a:r>
              <a:rPr sz="1813" spc="6" dirty="0">
                <a:latin typeface="Arial"/>
                <a:cs typeface="Arial"/>
              </a:rPr>
              <a:t>interface.</a:t>
            </a:r>
            <a:endParaRPr sz="1813" dirty="0">
              <a:latin typeface="Arial"/>
              <a:cs typeface="Arial"/>
            </a:endParaRPr>
          </a:p>
          <a:p>
            <a:pPr marL="15875" marR="3386138">
              <a:lnSpc>
                <a:spcPts val="3038"/>
              </a:lnSpc>
              <a:spcBef>
                <a:spcPts val="163"/>
              </a:spcBef>
            </a:pPr>
            <a:r>
              <a:rPr sz="1813" spc="19" dirty="0">
                <a:latin typeface="Arial"/>
                <a:cs typeface="Arial"/>
              </a:rPr>
              <a:t>A </a:t>
            </a:r>
            <a:r>
              <a:rPr sz="1813" spc="13" dirty="0">
                <a:latin typeface="Arial"/>
                <a:cs typeface="Arial"/>
              </a:rPr>
              <a:t>set does not admit</a:t>
            </a:r>
            <a:r>
              <a:rPr sz="1813" spc="-125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duplicates.  Two implementing</a:t>
            </a:r>
            <a:r>
              <a:rPr sz="1813" spc="-81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classes</a:t>
            </a:r>
            <a:endParaRPr sz="1813" dirty="0">
              <a:latin typeface="Arial"/>
              <a:cs typeface="Arial"/>
            </a:endParaRPr>
          </a:p>
          <a:p>
            <a:pPr marL="436563">
              <a:spcBef>
                <a:spcPts val="975"/>
              </a:spcBef>
            </a:pPr>
            <a:r>
              <a:rPr sz="1375" spc="19" dirty="0">
                <a:latin typeface="Courier" charset="0"/>
                <a:cs typeface="Courier" charset="0"/>
              </a:rPr>
              <a:t>HashSet</a:t>
            </a:r>
            <a:r>
              <a:rPr sz="1375" spc="-500" dirty="0">
                <a:latin typeface="Courier" charset="0"/>
                <a:cs typeface="Courier" charset="0"/>
              </a:rPr>
              <a:t> </a:t>
            </a:r>
            <a:r>
              <a:rPr sz="1375" spc="13" dirty="0">
                <a:latin typeface="Arial"/>
                <a:cs typeface="Arial"/>
              </a:rPr>
              <a:t>based on hash table</a:t>
            </a:r>
            <a:endParaRPr sz="1375" dirty="0">
              <a:latin typeface="Arial"/>
              <a:cs typeface="Arial"/>
            </a:endParaRPr>
          </a:p>
          <a:p>
            <a:pPr marL="436563">
              <a:spcBef>
                <a:spcPts val="650"/>
              </a:spcBef>
            </a:pPr>
            <a:r>
              <a:rPr sz="1375" spc="19" dirty="0">
                <a:latin typeface="Courier" charset="0"/>
                <a:cs typeface="Courier" charset="0"/>
              </a:rPr>
              <a:t>TreeSet</a:t>
            </a:r>
            <a:r>
              <a:rPr sz="1375" spc="-494" dirty="0">
                <a:latin typeface="Courier" charset="0"/>
                <a:cs typeface="Courier" charset="0"/>
              </a:rPr>
              <a:t> </a:t>
            </a:r>
            <a:r>
              <a:rPr sz="1375" spc="13" dirty="0">
                <a:latin typeface="Arial"/>
                <a:cs typeface="Arial"/>
              </a:rPr>
              <a:t>based on binary search tree</a:t>
            </a:r>
            <a:endParaRPr sz="1375" dirty="0">
              <a:latin typeface="Arial"/>
              <a:cs typeface="Arial"/>
            </a:endParaRPr>
          </a:p>
          <a:p>
            <a:pPr marL="15875" marR="6350">
              <a:lnSpc>
                <a:spcPct val="117200"/>
              </a:lnSpc>
              <a:spcBef>
                <a:spcPts val="744"/>
              </a:spcBef>
            </a:pPr>
            <a:r>
              <a:rPr sz="1813" spc="19" dirty="0">
                <a:latin typeface="Arial"/>
                <a:cs typeface="Arial"/>
              </a:rPr>
              <a:t>A </a:t>
            </a:r>
            <a:r>
              <a:rPr sz="1813" spc="13" dirty="0">
                <a:latin typeface="Arial"/>
                <a:cs typeface="Arial"/>
              </a:rPr>
              <a:t>Set implementation arranges the elements so </a:t>
            </a:r>
            <a:r>
              <a:rPr sz="1813" spc="6" dirty="0">
                <a:latin typeface="Arial"/>
                <a:cs typeface="Arial"/>
              </a:rPr>
              <a:t>that it </a:t>
            </a:r>
            <a:r>
              <a:rPr sz="1813" spc="13" dirty="0">
                <a:latin typeface="Arial"/>
                <a:cs typeface="Arial"/>
              </a:rPr>
              <a:t>can</a:t>
            </a:r>
            <a:r>
              <a:rPr sz="1813" spc="-63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locate  them</a:t>
            </a:r>
            <a:r>
              <a:rPr sz="1813" spc="-63" dirty="0">
                <a:latin typeface="Arial"/>
                <a:cs typeface="Arial"/>
              </a:rPr>
              <a:t> </a:t>
            </a:r>
            <a:r>
              <a:rPr sz="1813" spc="6" dirty="0">
                <a:latin typeface="Arial"/>
                <a:cs typeface="Arial"/>
              </a:rPr>
              <a:t>quickly.</a:t>
            </a:r>
            <a:endParaRPr sz="181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53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99" y="745877"/>
            <a:ext cx="6692900" cy="84138"/>
          </a:xfrm>
          <a:custGeom>
            <a:avLst/>
            <a:gdLst/>
            <a:ahLst/>
            <a:cxnLst/>
            <a:rect l="l" t="t" r="r" b="b"/>
            <a:pathLst>
              <a:path w="5354320" h="67309">
                <a:moveTo>
                  <a:pt x="0" y="0"/>
                </a:moveTo>
                <a:lnTo>
                  <a:pt x="5354138" y="0"/>
                </a:lnTo>
                <a:lnTo>
                  <a:pt x="5354138" y="66822"/>
                </a:lnTo>
                <a:lnTo>
                  <a:pt x="0" y="6682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413" y="470336"/>
            <a:ext cx="131445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406" dirty="0"/>
              <a:t>M</a:t>
            </a:r>
            <a:r>
              <a:rPr spc="142" dirty="0"/>
              <a:t>a</a:t>
            </a:r>
            <a:r>
              <a:rPr spc="206" dirty="0"/>
              <a:t>p</a:t>
            </a:r>
            <a:r>
              <a:rPr spc="338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477973" y="1121754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/>
          <p:nvPr/>
        </p:nvSpPr>
        <p:spPr>
          <a:xfrm>
            <a:off x="2477973" y="1821301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 txBox="1"/>
          <p:nvPr/>
        </p:nvSpPr>
        <p:spPr>
          <a:xfrm>
            <a:off x="2666677" y="948464"/>
            <a:ext cx="6298406" cy="103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45244">
              <a:lnSpc>
                <a:spcPct val="117200"/>
              </a:lnSpc>
            </a:pPr>
            <a:r>
              <a:rPr sz="1813" spc="19" dirty="0">
                <a:latin typeface="Arial"/>
                <a:cs typeface="Arial"/>
              </a:rPr>
              <a:t>A map </a:t>
            </a:r>
            <a:r>
              <a:rPr sz="1813" spc="13" dirty="0">
                <a:latin typeface="Arial"/>
                <a:cs typeface="Arial"/>
              </a:rPr>
              <a:t>allows you </a:t>
            </a:r>
            <a:r>
              <a:rPr sz="1813" spc="6" dirty="0">
                <a:latin typeface="Arial"/>
                <a:cs typeface="Arial"/>
              </a:rPr>
              <a:t>to </a:t>
            </a:r>
            <a:r>
              <a:rPr sz="1813" spc="13" dirty="0">
                <a:latin typeface="Arial"/>
                <a:cs typeface="Arial"/>
              </a:rPr>
              <a:t>associate elements from a </a:t>
            </a:r>
            <a:r>
              <a:rPr sz="1813" b="1" spc="13" dirty="0">
                <a:latin typeface="Arial"/>
                <a:cs typeface="Arial"/>
              </a:rPr>
              <a:t>key set</a:t>
            </a:r>
            <a:r>
              <a:rPr sz="1813" b="1" spc="-106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with  elements from a </a:t>
            </a:r>
            <a:r>
              <a:rPr sz="1813" b="1" spc="13" dirty="0">
                <a:latin typeface="Arial"/>
                <a:cs typeface="Arial"/>
              </a:rPr>
              <a:t>value</a:t>
            </a:r>
            <a:r>
              <a:rPr sz="1813" b="1" spc="-100" dirty="0">
                <a:latin typeface="Arial"/>
                <a:cs typeface="Arial"/>
              </a:rPr>
              <a:t> </a:t>
            </a:r>
            <a:r>
              <a:rPr sz="1813" b="1" spc="13" dirty="0">
                <a:latin typeface="Arial"/>
                <a:cs typeface="Arial"/>
              </a:rPr>
              <a:t>collection</a:t>
            </a:r>
            <a:r>
              <a:rPr sz="1813" spc="13" dirty="0">
                <a:latin typeface="Arial"/>
                <a:cs typeface="Arial"/>
              </a:rPr>
              <a:t>.</a:t>
            </a:r>
            <a:endParaRPr sz="1813" dirty="0">
              <a:latin typeface="Arial"/>
              <a:cs typeface="Arial"/>
            </a:endParaRPr>
          </a:p>
          <a:p>
            <a:pPr marL="15875">
              <a:spcBef>
                <a:spcPts val="781"/>
              </a:spcBef>
            </a:pPr>
            <a:r>
              <a:rPr sz="1813" spc="13" dirty="0">
                <a:latin typeface="Arial"/>
                <a:cs typeface="Arial"/>
              </a:rPr>
              <a:t>Use a </a:t>
            </a:r>
            <a:r>
              <a:rPr sz="1813" spc="19" dirty="0">
                <a:latin typeface="Arial"/>
                <a:cs typeface="Arial"/>
              </a:rPr>
              <a:t>map </a:t>
            </a:r>
            <a:r>
              <a:rPr sz="1813" spc="13" dirty="0">
                <a:latin typeface="Arial"/>
                <a:cs typeface="Arial"/>
              </a:rPr>
              <a:t>when you want </a:t>
            </a:r>
            <a:r>
              <a:rPr sz="1813" spc="6" dirty="0">
                <a:latin typeface="Arial"/>
                <a:cs typeface="Arial"/>
              </a:rPr>
              <a:t>to </a:t>
            </a:r>
            <a:r>
              <a:rPr sz="1813" spc="13" dirty="0">
                <a:latin typeface="Arial"/>
                <a:cs typeface="Arial"/>
              </a:rPr>
              <a:t>look up objects by using a</a:t>
            </a:r>
            <a:r>
              <a:rPr sz="1813" spc="-94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key.</a:t>
            </a:r>
            <a:endParaRPr sz="1813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6839" y="2029475"/>
            <a:ext cx="3738070" cy="2025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8" name="object 8"/>
          <p:cNvSpPr/>
          <p:nvPr/>
        </p:nvSpPr>
        <p:spPr>
          <a:xfrm>
            <a:off x="2477973" y="4974479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/>
          <p:nvPr/>
        </p:nvSpPr>
        <p:spPr>
          <a:xfrm>
            <a:off x="2477973" y="6060342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0" name="object 10"/>
          <p:cNvSpPr txBox="1"/>
          <p:nvPr/>
        </p:nvSpPr>
        <p:spPr>
          <a:xfrm>
            <a:off x="2666677" y="4284886"/>
            <a:ext cx="5941219" cy="195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238"/>
            <a:r>
              <a:rPr sz="1813" b="1" spc="13" dirty="0">
                <a:latin typeface="Arial"/>
                <a:cs typeface="Arial"/>
              </a:rPr>
              <a:t>Figure 10 </a:t>
            </a:r>
            <a:r>
              <a:rPr sz="1813" spc="19" dirty="0">
                <a:latin typeface="Arial"/>
                <a:cs typeface="Arial"/>
              </a:rPr>
              <a:t>A</a:t>
            </a:r>
            <a:r>
              <a:rPr sz="1813" spc="-113" dirty="0">
                <a:latin typeface="Arial"/>
                <a:cs typeface="Arial"/>
              </a:rPr>
              <a:t> </a:t>
            </a:r>
            <a:r>
              <a:rPr sz="1813" spc="19" dirty="0">
                <a:latin typeface="Arial"/>
                <a:cs typeface="Arial"/>
              </a:rPr>
              <a:t>Map</a:t>
            </a:r>
            <a:endParaRPr sz="1813" dirty="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1938" dirty="0">
              <a:latin typeface="Times New Roman"/>
              <a:cs typeface="Times New Roman"/>
            </a:endParaRPr>
          </a:p>
          <a:p>
            <a:pPr marL="15875"/>
            <a:r>
              <a:rPr sz="1813" spc="13" dirty="0">
                <a:latin typeface="Arial"/>
                <a:cs typeface="Arial"/>
              </a:rPr>
              <a:t>Two implementations </a:t>
            </a:r>
            <a:r>
              <a:rPr sz="1813" spc="6" dirty="0">
                <a:latin typeface="Arial"/>
                <a:cs typeface="Arial"/>
              </a:rPr>
              <a:t>of </a:t>
            </a:r>
            <a:r>
              <a:rPr sz="1813" spc="13" dirty="0">
                <a:latin typeface="Arial"/>
                <a:cs typeface="Arial"/>
              </a:rPr>
              <a:t>the </a:t>
            </a:r>
            <a:r>
              <a:rPr sz="1813" spc="13" dirty="0">
                <a:latin typeface="Courier" charset="0"/>
                <a:cs typeface="Courier" charset="0"/>
              </a:rPr>
              <a:t>Map</a:t>
            </a:r>
            <a:r>
              <a:rPr sz="1813" spc="-600" dirty="0">
                <a:latin typeface="Courier" charset="0"/>
                <a:cs typeface="Courier" charset="0"/>
              </a:rPr>
              <a:t> </a:t>
            </a:r>
            <a:r>
              <a:rPr sz="1813" spc="6" dirty="0">
                <a:latin typeface="Arial"/>
                <a:cs typeface="Arial"/>
              </a:rPr>
              <a:t>interface:</a:t>
            </a:r>
            <a:endParaRPr sz="1813" dirty="0">
              <a:latin typeface="Arial"/>
              <a:cs typeface="Arial"/>
            </a:endParaRPr>
          </a:p>
          <a:p>
            <a:pPr marL="436563" marR="4739481">
              <a:lnSpc>
                <a:spcPct val="139500"/>
              </a:lnSpc>
              <a:spcBef>
                <a:spcPts val="569"/>
              </a:spcBef>
            </a:pPr>
            <a:r>
              <a:rPr sz="1375" spc="19" dirty="0">
                <a:latin typeface="Courier" charset="0"/>
                <a:cs typeface="Courier" charset="0"/>
              </a:rPr>
              <a:t>HashMap  TreeMap</a:t>
            </a:r>
            <a:endParaRPr sz="1375" dirty="0">
              <a:latin typeface="Courier" charset="0"/>
              <a:cs typeface="Courier" charset="0"/>
            </a:endParaRPr>
          </a:p>
          <a:p>
            <a:pPr marL="15875">
              <a:spcBef>
                <a:spcPts val="1200"/>
              </a:spcBef>
            </a:pPr>
            <a:r>
              <a:rPr sz="1813" spc="13" dirty="0">
                <a:latin typeface="Arial"/>
                <a:cs typeface="Arial"/>
              </a:rPr>
              <a:t>Store the reference </a:t>
            </a:r>
            <a:r>
              <a:rPr sz="1813" spc="6" dirty="0">
                <a:latin typeface="Arial"/>
                <a:cs typeface="Arial"/>
              </a:rPr>
              <a:t>to </a:t>
            </a:r>
            <a:r>
              <a:rPr sz="1813" spc="13" dirty="0">
                <a:latin typeface="Arial"/>
                <a:cs typeface="Arial"/>
              </a:rPr>
              <a:t>the </a:t>
            </a:r>
            <a:r>
              <a:rPr sz="1813" spc="19" dirty="0">
                <a:latin typeface="Arial"/>
                <a:cs typeface="Arial"/>
              </a:rPr>
              <a:t>map </a:t>
            </a:r>
            <a:r>
              <a:rPr sz="1813" spc="13" dirty="0">
                <a:latin typeface="Arial"/>
                <a:cs typeface="Arial"/>
              </a:rPr>
              <a:t>object </a:t>
            </a:r>
            <a:r>
              <a:rPr sz="1813" spc="6" dirty="0">
                <a:latin typeface="Arial"/>
                <a:cs typeface="Arial"/>
              </a:rPr>
              <a:t>in </a:t>
            </a:r>
            <a:r>
              <a:rPr sz="1813" spc="13" dirty="0">
                <a:latin typeface="Arial"/>
                <a:cs typeface="Arial"/>
              </a:rPr>
              <a:t>a </a:t>
            </a:r>
            <a:r>
              <a:rPr sz="1813" spc="13" dirty="0">
                <a:latin typeface="Courier" charset="0"/>
                <a:cs typeface="Courier" charset="0"/>
              </a:rPr>
              <a:t>Map</a:t>
            </a:r>
            <a:r>
              <a:rPr sz="1813" spc="-688" dirty="0">
                <a:latin typeface="Courier" charset="0"/>
                <a:cs typeface="Courier" charset="0"/>
              </a:rPr>
              <a:t> </a:t>
            </a:r>
            <a:r>
              <a:rPr sz="1813" spc="13" dirty="0">
                <a:latin typeface="Arial"/>
                <a:cs typeface="Arial"/>
              </a:rPr>
              <a:t>reference:</a:t>
            </a:r>
            <a:endParaRPr sz="1813" dirty="0">
              <a:latin typeface="Arial"/>
              <a:cs typeface="Arial"/>
            </a:endParaRPr>
          </a:p>
        </p:txBody>
      </p:sp>
      <p:sp>
        <p:nvSpPr>
          <p:cNvPr id="11" name="object 2"/>
          <p:cNvSpPr/>
          <p:nvPr/>
        </p:nvSpPr>
        <p:spPr>
          <a:xfrm>
            <a:off x="2650204" y="6267515"/>
            <a:ext cx="6672263" cy="303213"/>
          </a:xfrm>
          <a:custGeom>
            <a:avLst/>
            <a:gdLst/>
            <a:ahLst/>
            <a:cxnLst/>
            <a:rect l="l" t="t" r="r" b="b"/>
            <a:pathLst>
              <a:path w="5337810" h="242570">
                <a:moveTo>
                  <a:pt x="5337432" y="0"/>
                </a:moveTo>
                <a:lnTo>
                  <a:pt x="5337432" y="241988"/>
                </a:lnTo>
                <a:lnTo>
                  <a:pt x="0" y="241988"/>
                </a:lnTo>
                <a:lnTo>
                  <a:pt x="0" y="0"/>
                </a:lnTo>
              </a:path>
            </a:pathLst>
          </a:custGeom>
          <a:ln w="835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2" name="object 3"/>
          <p:cNvSpPr txBox="1"/>
          <p:nvPr/>
        </p:nvSpPr>
        <p:spPr>
          <a:xfrm>
            <a:off x="2705459" y="6349458"/>
            <a:ext cx="310673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750" spc="13" dirty="0">
                <a:latin typeface="Courier" charset="0"/>
                <a:cs typeface="Courier" charset="0"/>
              </a:rPr>
              <a:t>Map&lt;String, Color&gt; favoriteColors = new</a:t>
            </a:r>
            <a:r>
              <a:rPr sz="750" spc="-63" dirty="0">
                <a:latin typeface="Courier" charset="0"/>
                <a:cs typeface="Courier" charset="0"/>
              </a:rPr>
              <a:t> </a:t>
            </a:r>
            <a:r>
              <a:rPr sz="750" spc="13" dirty="0">
                <a:latin typeface="Courier" charset="0"/>
                <a:cs typeface="Courier" charset="0"/>
              </a:rPr>
              <a:t>HashMap&lt;&gt;();</a:t>
            </a:r>
            <a:endParaRPr sz="75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05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99" y="745415"/>
            <a:ext cx="6692900" cy="84138"/>
          </a:xfrm>
          <a:custGeom>
            <a:avLst/>
            <a:gdLst/>
            <a:ahLst/>
            <a:cxnLst/>
            <a:rect l="l" t="t" r="r" b="b"/>
            <a:pathLst>
              <a:path w="5354320" h="67309">
                <a:moveTo>
                  <a:pt x="0" y="0"/>
                </a:moveTo>
                <a:lnTo>
                  <a:pt x="5354138" y="0"/>
                </a:lnTo>
                <a:lnTo>
                  <a:pt x="5354138" y="66822"/>
                </a:lnTo>
                <a:lnTo>
                  <a:pt x="0" y="6682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750" y="800431"/>
            <a:ext cx="131445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406" dirty="0"/>
              <a:t>M</a:t>
            </a:r>
            <a:r>
              <a:rPr spc="142" dirty="0"/>
              <a:t>a</a:t>
            </a:r>
            <a:r>
              <a:rPr spc="206" dirty="0"/>
              <a:t>p</a:t>
            </a:r>
            <a:r>
              <a:rPr spc="338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477973" y="1131732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 txBox="1"/>
          <p:nvPr/>
        </p:nvSpPr>
        <p:spPr>
          <a:xfrm>
            <a:off x="2666676" y="1005953"/>
            <a:ext cx="4510880" cy="278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3" dirty="0">
                <a:latin typeface="Arial"/>
                <a:cs typeface="Arial"/>
              </a:rPr>
              <a:t>Use the </a:t>
            </a:r>
            <a:r>
              <a:rPr sz="1813" spc="13" dirty="0">
                <a:latin typeface="Courier" charset="0"/>
                <a:cs typeface="Courier" charset="0"/>
              </a:rPr>
              <a:t>put</a:t>
            </a:r>
            <a:r>
              <a:rPr sz="1813" spc="-656" dirty="0">
                <a:latin typeface="Courier" charset="0"/>
                <a:cs typeface="Courier" charset="0"/>
              </a:rPr>
              <a:t> </a:t>
            </a:r>
            <a:r>
              <a:rPr sz="1813" spc="13" dirty="0">
                <a:latin typeface="Arial"/>
                <a:cs typeface="Arial"/>
              </a:rPr>
              <a:t>method </a:t>
            </a:r>
            <a:r>
              <a:rPr sz="1813" spc="6" dirty="0">
                <a:latin typeface="Arial"/>
                <a:cs typeface="Arial"/>
              </a:rPr>
              <a:t>to </a:t>
            </a:r>
            <a:r>
              <a:rPr sz="1813" spc="13" dirty="0">
                <a:latin typeface="Arial"/>
                <a:cs typeface="Arial"/>
              </a:rPr>
              <a:t>add an association:</a:t>
            </a:r>
            <a:endParaRPr sz="1813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2012" y="1392756"/>
            <a:ext cx="6672263" cy="207414"/>
          </a:xfrm>
          <a:prstGeom prst="rect">
            <a:avLst/>
          </a:prstGeom>
          <a:ln w="8352">
            <a:solidFill>
              <a:srgbClr val="CCCCCC"/>
            </a:solidFill>
          </a:ln>
        </p:spPr>
        <p:txBody>
          <a:bodyPr vert="horz" wrap="square" lIns="0" tIns="5319" rIns="0" bIns="0" rtlCol="0">
            <a:spAutoFit/>
          </a:bodyPr>
          <a:lstStyle/>
          <a:p>
            <a:pPr>
              <a:spcBef>
                <a:spcPts val="41"/>
              </a:spcBef>
            </a:pPr>
            <a:endParaRPr sz="563" dirty="0">
              <a:latin typeface="Times New Roman"/>
              <a:cs typeface="Times New Roman"/>
            </a:endParaRPr>
          </a:p>
          <a:p>
            <a:pPr marL="65881"/>
            <a:r>
              <a:rPr sz="750" spc="13" dirty="0">
                <a:latin typeface="Courier" charset="0"/>
                <a:cs typeface="Courier" charset="0"/>
              </a:rPr>
              <a:t>favoriteColors.put("Juliet",</a:t>
            </a:r>
            <a:r>
              <a:rPr sz="750" spc="-69" dirty="0">
                <a:latin typeface="Courier" charset="0"/>
                <a:cs typeface="Courier" charset="0"/>
              </a:rPr>
              <a:t> </a:t>
            </a:r>
            <a:r>
              <a:rPr sz="750" spc="13" dirty="0">
                <a:latin typeface="Courier" charset="0"/>
                <a:cs typeface="Courier" charset="0"/>
              </a:rPr>
              <a:t>Color.RED);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7973" y="1914806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8" name="object 8"/>
          <p:cNvSpPr txBox="1"/>
          <p:nvPr/>
        </p:nvSpPr>
        <p:spPr>
          <a:xfrm>
            <a:off x="2666676" y="1789027"/>
            <a:ext cx="6454775" cy="622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3" dirty="0">
                <a:latin typeface="Arial"/>
                <a:cs typeface="Arial"/>
              </a:rPr>
              <a:t>You can change the value </a:t>
            </a:r>
            <a:r>
              <a:rPr sz="1813" spc="6" dirty="0">
                <a:latin typeface="Arial"/>
                <a:cs typeface="Arial"/>
              </a:rPr>
              <a:t>of </a:t>
            </a:r>
            <a:r>
              <a:rPr sz="1813" spc="13" dirty="0">
                <a:latin typeface="Arial"/>
                <a:cs typeface="Arial"/>
              </a:rPr>
              <a:t>an </a:t>
            </a:r>
            <a:r>
              <a:rPr sz="1813" spc="6" dirty="0">
                <a:latin typeface="Arial"/>
                <a:cs typeface="Arial"/>
              </a:rPr>
              <a:t>existing </a:t>
            </a:r>
            <a:r>
              <a:rPr sz="1813" spc="13" dirty="0">
                <a:latin typeface="Arial"/>
                <a:cs typeface="Arial"/>
              </a:rPr>
              <a:t>association by</a:t>
            </a:r>
            <a:r>
              <a:rPr sz="1813" spc="6" dirty="0">
                <a:latin typeface="Arial"/>
                <a:cs typeface="Arial"/>
              </a:rPr>
              <a:t> calling</a:t>
            </a:r>
            <a:endParaRPr sz="1813" dirty="0">
              <a:latin typeface="Arial"/>
              <a:cs typeface="Arial"/>
            </a:endParaRPr>
          </a:p>
          <a:p>
            <a:pPr marL="15875">
              <a:spcBef>
                <a:spcPts val="456"/>
              </a:spcBef>
            </a:pPr>
            <a:r>
              <a:rPr sz="1813" spc="13" dirty="0">
                <a:latin typeface="Courier" charset="0"/>
                <a:cs typeface="Courier" charset="0"/>
              </a:rPr>
              <a:t>put</a:t>
            </a:r>
            <a:r>
              <a:rPr sz="1813" spc="-688" dirty="0">
                <a:latin typeface="Courier" charset="0"/>
                <a:cs typeface="Courier" charset="0"/>
              </a:rPr>
              <a:t> </a:t>
            </a:r>
            <a:r>
              <a:rPr sz="1813" spc="13" dirty="0">
                <a:latin typeface="Arial"/>
                <a:cs typeface="Arial"/>
              </a:rPr>
              <a:t>again:</a:t>
            </a:r>
            <a:endParaRPr sz="1813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2012" y="2520383"/>
            <a:ext cx="6672263" cy="207414"/>
          </a:xfrm>
          <a:prstGeom prst="rect">
            <a:avLst/>
          </a:prstGeom>
          <a:ln w="8352">
            <a:solidFill>
              <a:srgbClr val="CCCCCC"/>
            </a:solidFill>
          </a:ln>
        </p:spPr>
        <p:txBody>
          <a:bodyPr vert="horz" wrap="square" lIns="0" tIns="5319" rIns="0" bIns="0" rtlCol="0">
            <a:spAutoFit/>
          </a:bodyPr>
          <a:lstStyle/>
          <a:p>
            <a:pPr>
              <a:spcBef>
                <a:spcPts val="41"/>
              </a:spcBef>
            </a:pPr>
            <a:endParaRPr sz="563" dirty="0">
              <a:latin typeface="Times New Roman"/>
              <a:cs typeface="Times New Roman"/>
            </a:endParaRPr>
          </a:p>
          <a:p>
            <a:pPr marL="65881"/>
            <a:r>
              <a:rPr sz="750" spc="13" dirty="0">
                <a:latin typeface="Courier" charset="0"/>
                <a:cs typeface="Courier" charset="0"/>
              </a:rPr>
              <a:t>favoriteColors.put("Juliet",</a:t>
            </a:r>
            <a:r>
              <a:rPr sz="750" spc="-69" dirty="0">
                <a:latin typeface="Courier" charset="0"/>
                <a:cs typeface="Courier" charset="0"/>
              </a:rPr>
              <a:t> </a:t>
            </a:r>
            <a:r>
              <a:rPr sz="750" spc="13" dirty="0">
                <a:latin typeface="Courier" charset="0"/>
                <a:cs typeface="Courier" charset="0"/>
              </a:rPr>
              <a:t>Color.BLUE);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7973" y="3052873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1" name="object 11"/>
          <p:cNvSpPr txBox="1"/>
          <p:nvPr/>
        </p:nvSpPr>
        <p:spPr>
          <a:xfrm>
            <a:off x="2666676" y="2927095"/>
            <a:ext cx="5927725" cy="278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3" dirty="0">
                <a:latin typeface="Arial"/>
                <a:cs typeface="Arial"/>
              </a:rPr>
              <a:t>The </a:t>
            </a:r>
            <a:r>
              <a:rPr sz="1813" spc="13" dirty="0">
                <a:latin typeface="Courier" charset="0"/>
                <a:cs typeface="Courier" charset="0"/>
              </a:rPr>
              <a:t>get</a:t>
            </a:r>
            <a:r>
              <a:rPr sz="1813" spc="-675" dirty="0">
                <a:latin typeface="Courier" charset="0"/>
                <a:cs typeface="Courier" charset="0"/>
              </a:rPr>
              <a:t> </a:t>
            </a:r>
            <a:r>
              <a:rPr sz="1813" spc="13" dirty="0">
                <a:latin typeface="Arial"/>
                <a:cs typeface="Arial"/>
              </a:rPr>
              <a:t>method returns the value associated with a key:</a:t>
            </a:r>
            <a:endParaRPr sz="1813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2012" y="3324339"/>
            <a:ext cx="6672263" cy="207414"/>
          </a:xfrm>
          <a:prstGeom prst="rect">
            <a:avLst/>
          </a:prstGeom>
          <a:ln w="8352">
            <a:solidFill>
              <a:srgbClr val="CCCCCC"/>
            </a:solidFill>
          </a:ln>
        </p:spPr>
        <p:txBody>
          <a:bodyPr vert="horz" wrap="square" lIns="0" tIns="5319" rIns="0" bIns="0" rtlCol="0">
            <a:spAutoFit/>
          </a:bodyPr>
          <a:lstStyle/>
          <a:p>
            <a:pPr>
              <a:spcBef>
                <a:spcPts val="41"/>
              </a:spcBef>
            </a:pPr>
            <a:endParaRPr sz="563" dirty="0">
              <a:latin typeface="Times New Roman"/>
              <a:cs typeface="Times New Roman"/>
            </a:endParaRPr>
          </a:p>
          <a:p>
            <a:pPr marL="65881"/>
            <a:r>
              <a:rPr sz="750" spc="13" dirty="0">
                <a:latin typeface="Courier" charset="0"/>
                <a:cs typeface="Courier" charset="0"/>
              </a:rPr>
              <a:t>Color julietsFavoriteColor =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13" dirty="0">
                <a:latin typeface="Courier" charset="0"/>
                <a:cs typeface="Courier" charset="0"/>
              </a:rPr>
              <a:t>favoriteColors.get("Juliet");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77973" y="3856829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4" name="object 14"/>
          <p:cNvSpPr/>
          <p:nvPr/>
        </p:nvSpPr>
        <p:spPr>
          <a:xfrm>
            <a:off x="2477973" y="4587698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5" name="object 15"/>
          <p:cNvSpPr txBox="1"/>
          <p:nvPr/>
        </p:nvSpPr>
        <p:spPr>
          <a:xfrm>
            <a:off x="2666676" y="3731050"/>
            <a:ext cx="6713538" cy="102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6" dirty="0">
                <a:latin typeface="Arial"/>
                <a:cs typeface="Arial"/>
              </a:rPr>
              <a:t>If </a:t>
            </a:r>
            <a:r>
              <a:rPr sz="1813" spc="13" dirty="0">
                <a:latin typeface="Arial"/>
                <a:cs typeface="Arial"/>
              </a:rPr>
              <a:t>you ask </a:t>
            </a:r>
            <a:r>
              <a:rPr sz="1813" spc="6" dirty="0">
                <a:latin typeface="Arial"/>
                <a:cs typeface="Arial"/>
              </a:rPr>
              <a:t>for </a:t>
            </a:r>
            <a:r>
              <a:rPr sz="1813" spc="13" dirty="0">
                <a:latin typeface="Arial"/>
                <a:cs typeface="Arial"/>
              </a:rPr>
              <a:t>a key </a:t>
            </a:r>
            <a:r>
              <a:rPr sz="1813" spc="6" dirty="0">
                <a:latin typeface="Arial"/>
                <a:cs typeface="Arial"/>
              </a:rPr>
              <a:t>that isn't </a:t>
            </a:r>
            <a:r>
              <a:rPr sz="1813" spc="13" dirty="0">
                <a:latin typeface="Arial"/>
                <a:cs typeface="Arial"/>
              </a:rPr>
              <a:t>associated with any values, the</a:t>
            </a:r>
            <a:r>
              <a:rPr sz="1813" spc="-38" dirty="0">
                <a:latin typeface="Arial"/>
                <a:cs typeface="Arial"/>
              </a:rPr>
              <a:t> </a:t>
            </a:r>
            <a:r>
              <a:rPr sz="1813" spc="13" dirty="0">
                <a:latin typeface="Courier" charset="0"/>
                <a:cs typeface="Courier" charset="0"/>
              </a:rPr>
              <a:t>get</a:t>
            </a:r>
            <a:endParaRPr sz="1813" dirty="0">
              <a:latin typeface="Courier" charset="0"/>
              <a:cs typeface="Courier" charset="0"/>
            </a:endParaRPr>
          </a:p>
          <a:p>
            <a:pPr marL="15875">
              <a:spcBef>
                <a:spcPts val="456"/>
              </a:spcBef>
            </a:pPr>
            <a:r>
              <a:rPr sz="1813" spc="13" dirty="0">
                <a:latin typeface="Arial"/>
                <a:cs typeface="Arial"/>
              </a:rPr>
              <a:t>method returns</a:t>
            </a:r>
            <a:r>
              <a:rPr sz="1813" spc="-94" dirty="0">
                <a:latin typeface="Arial"/>
                <a:cs typeface="Arial"/>
              </a:rPr>
              <a:t> </a:t>
            </a:r>
            <a:r>
              <a:rPr sz="1813" spc="13" dirty="0">
                <a:latin typeface="Courier" charset="0"/>
                <a:cs typeface="Courier" charset="0"/>
              </a:rPr>
              <a:t>null</a:t>
            </a:r>
            <a:r>
              <a:rPr sz="1813" spc="13" dirty="0">
                <a:latin typeface="Arial"/>
                <a:cs typeface="Arial"/>
              </a:rPr>
              <a:t>.</a:t>
            </a:r>
            <a:endParaRPr sz="1813" dirty="0">
              <a:latin typeface="Arial"/>
              <a:cs typeface="Arial"/>
            </a:endParaRPr>
          </a:p>
          <a:p>
            <a:pPr marL="15875">
              <a:spcBef>
                <a:spcPts val="950"/>
              </a:spcBef>
            </a:pPr>
            <a:r>
              <a:rPr sz="1813" spc="13" dirty="0">
                <a:latin typeface="Arial"/>
                <a:cs typeface="Arial"/>
              </a:rPr>
              <a:t>To remove an association, </a:t>
            </a:r>
            <a:r>
              <a:rPr sz="1813" spc="6" dirty="0">
                <a:latin typeface="Arial"/>
                <a:cs typeface="Arial"/>
              </a:rPr>
              <a:t>call </a:t>
            </a:r>
            <a:r>
              <a:rPr sz="1813" spc="13" dirty="0">
                <a:latin typeface="Arial"/>
                <a:cs typeface="Arial"/>
              </a:rPr>
              <a:t>the </a:t>
            </a:r>
            <a:r>
              <a:rPr sz="1813" spc="13" dirty="0">
                <a:latin typeface="Courier" charset="0"/>
                <a:cs typeface="Courier" charset="0"/>
              </a:rPr>
              <a:t>remove</a:t>
            </a:r>
            <a:r>
              <a:rPr sz="1813" spc="-644" dirty="0">
                <a:latin typeface="Courier" charset="0"/>
                <a:cs typeface="Courier" charset="0"/>
              </a:rPr>
              <a:t> </a:t>
            </a:r>
            <a:r>
              <a:rPr sz="1813" spc="13" dirty="0">
                <a:latin typeface="Arial"/>
                <a:cs typeface="Arial"/>
              </a:rPr>
              <a:t>method with the key:</a:t>
            </a:r>
            <a:endParaRPr sz="1813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2012" y="4859164"/>
            <a:ext cx="6672263" cy="207414"/>
          </a:xfrm>
          <a:prstGeom prst="rect">
            <a:avLst/>
          </a:prstGeom>
          <a:ln w="8352">
            <a:solidFill>
              <a:srgbClr val="CCCCCC"/>
            </a:solidFill>
          </a:ln>
        </p:spPr>
        <p:txBody>
          <a:bodyPr vert="horz" wrap="square" lIns="0" tIns="5319" rIns="0" bIns="0" rtlCol="0">
            <a:spAutoFit/>
          </a:bodyPr>
          <a:lstStyle/>
          <a:p>
            <a:pPr>
              <a:spcBef>
                <a:spcPts val="41"/>
              </a:spcBef>
            </a:pPr>
            <a:endParaRPr sz="563" dirty="0">
              <a:latin typeface="Times New Roman"/>
              <a:cs typeface="Times New Roman"/>
            </a:endParaRPr>
          </a:p>
          <a:p>
            <a:pPr marL="65881"/>
            <a:r>
              <a:rPr sz="750" spc="13" dirty="0">
                <a:latin typeface="Courier" charset="0"/>
                <a:cs typeface="Courier" charset="0"/>
              </a:rPr>
              <a:t>favoriteColors.remove("Juliet");</a:t>
            </a:r>
            <a:endParaRPr sz="75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728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50" y="946328"/>
            <a:ext cx="131445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69" dirty="0"/>
              <a:t>Working </a:t>
            </a:r>
            <a:r>
              <a:rPr spc="119" dirty="0"/>
              <a:t>with</a:t>
            </a:r>
            <a:r>
              <a:rPr spc="-206" dirty="0"/>
              <a:t> </a:t>
            </a:r>
            <a:r>
              <a:rPr spc="275" dirty="0"/>
              <a:t>Maps</a:t>
            </a:r>
          </a:p>
        </p:txBody>
      </p:sp>
      <p:sp>
        <p:nvSpPr>
          <p:cNvPr id="3" name="object 3"/>
          <p:cNvSpPr/>
          <p:nvPr/>
        </p:nvSpPr>
        <p:spPr>
          <a:xfrm>
            <a:off x="2530216" y="1037541"/>
            <a:ext cx="6669540" cy="491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14714255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99" y="743364"/>
            <a:ext cx="6692900" cy="84138"/>
          </a:xfrm>
          <a:custGeom>
            <a:avLst/>
            <a:gdLst/>
            <a:ahLst/>
            <a:cxnLst/>
            <a:rect l="l" t="t" r="r" b="b"/>
            <a:pathLst>
              <a:path w="5354320" h="67309">
                <a:moveTo>
                  <a:pt x="0" y="0"/>
                </a:moveTo>
                <a:lnTo>
                  <a:pt x="5354138" y="0"/>
                </a:lnTo>
                <a:lnTo>
                  <a:pt x="5354138" y="66822"/>
                </a:lnTo>
                <a:lnTo>
                  <a:pt x="0" y="6682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/>
          <p:nvPr/>
        </p:nvSpPr>
        <p:spPr>
          <a:xfrm>
            <a:off x="2477973" y="1119239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4" name="object 4"/>
          <p:cNvSpPr/>
          <p:nvPr/>
        </p:nvSpPr>
        <p:spPr>
          <a:xfrm>
            <a:off x="2477973" y="1505556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/>
          <p:nvPr/>
        </p:nvSpPr>
        <p:spPr>
          <a:xfrm>
            <a:off x="2477973" y="1891873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2477973" y="2278189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7" name="object 7"/>
          <p:cNvSpPr/>
          <p:nvPr/>
        </p:nvSpPr>
        <p:spPr>
          <a:xfrm>
            <a:off x="2477973" y="2998617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8" name="object 8"/>
          <p:cNvSpPr txBox="1"/>
          <p:nvPr/>
        </p:nvSpPr>
        <p:spPr>
          <a:xfrm>
            <a:off x="2315924" y="308508"/>
            <a:ext cx="6681788" cy="2887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38" b="1" spc="250" dirty="0">
                <a:latin typeface="Trebuchet MS"/>
                <a:cs typeface="Trebuchet MS"/>
              </a:rPr>
              <a:t>Map</a:t>
            </a:r>
            <a:endParaRPr sz="2438" dirty="0">
              <a:latin typeface="Trebuchet MS"/>
              <a:cs typeface="Trebuchet MS"/>
            </a:endParaRPr>
          </a:p>
          <a:p>
            <a:pPr marL="365919" marR="819150">
              <a:lnSpc>
                <a:spcPct val="139900"/>
              </a:lnSpc>
              <a:spcBef>
                <a:spcPts val="1600"/>
              </a:spcBef>
            </a:pPr>
            <a:r>
              <a:rPr sz="1813" spc="13" dirty="0">
                <a:latin typeface="Arial"/>
                <a:cs typeface="Arial"/>
              </a:rPr>
              <a:t>Sometimes you want </a:t>
            </a:r>
            <a:r>
              <a:rPr sz="1813" spc="6" dirty="0">
                <a:latin typeface="Arial"/>
                <a:cs typeface="Arial"/>
              </a:rPr>
              <a:t>to </a:t>
            </a:r>
            <a:r>
              <a:rPr sz="1813" spc="13" dirty="0">
                <a:latin typeface="Arial"/>
                <a:cs typeface="Arial"/>
              </a:rPr>
              <a:t>enumerate </a:t>
            </a:r>
            <a:r>
              <a:rPr sz="1813" spc="6" dirty="0">
                <a:latin typeface="Arial"/>
                <a:cs typeface="Arial"/>
              </a:rPr>
              <a:t>all </a:t>
            </a:r>
            <a:r>
              <a:rPr sz="1813" spc="13" dirty="0">
                <a:latin typeface="Arial"/>
                <a:cs typeface="Arial"/>
              </a:rPr>
              <a:t>keys </a:t>
            </a:r>
            <a:r>
              <a:rPr sz="1813" spc="6" dirty="0">
                <a:latin typeface="Arial"/>
                <a:cs typeface="Arial"/>
              </a:rPr>
              <a:t>in </a:t>
            </a:r>
            <a:r>
              <a:rPr sz="1813" spc="13" dirty="0">
                <a:latin typeface="Arial"/>
                <a:cs typeface="Arial"/>
              </a:rPr>
              <a:t>a map.  The </a:t>
            </a:r>
            <a:r>
              <a:rPr sz="1813" spc="13" dirty="0">
                <a:latin typeface="Courier" charset="0"/>
                <a:cs typeface="Courier" charset="0"/>
              </a:rPr>
              <a:t>keySet</a:t>
            </a:r>
            <a:r>
              <a:rPr sz="1813" spc="-663" dirty="0">
                <a:latin typeface="Courier" charset="0"/>
                <a:cs typeface="Courier" charset="0"/>
              </a:rPr>
              <a:t> </a:t>
            </a:r>
            <a:r>
              <a:rPr sz="1813" spc="13" dirty="0">
                <a:latin typeface="Arial"/>
                <a:cs typeface="Arial"/>
              </a:rPr>
              <a:t>method yields the set </a:t>
            </a:r>
            <a:r>
              <a:rPr sz="1813" spc="6" dirty="0">
                <a:latin typeface="Arial"/>
                <a:cs typeface="Arial"/>
              </a:rPr>
              <a:t>of </a:t>
            </a:r>
            <a:r>
              <a:rPr sz="1813" spc="13" dirty="0">
                <a:latin typeface="Arial"/>
                <a:cs typeface="Arial"/>
              </a:rPr>
              <a:t>keys.</a:t>
            </a:r>
            <a:endParaRPr sz="1813" dirty="0">
              <a:latin typeface="Arial"/>
              <a:cs typeface="Arial"/>
            </a:endParaRPr>
          </a:p>
          <a:p>
            <a:pPr marL="365919">
              <a:spcBef>
                <a:spcPts val="863"/>
              </a:spcBef>
            </a:pPr>
            <a:r>
              <a:rPr sz="1813" spc="13" dirty="0">
                <a:latin typeface="Arial"/>
                <a:cs typeface="Arial"/>
              </a:rPr>
              <a:t>Ask the key set </a:t>
            </a:r>
            <a:r>
              <a:rPr sz="1813" spc="6" dirty="0">
                <a:latin typeface="Arial"/>
                <a:cs typeface="Arial"/>
              </a:rPr>
              <a:t>for </a:t>
            </a:r>
            <a:r>
              <a:rPr sz="1813" spc="13" dirty="0">
                <a:latin typeface="Arial"/>
                <a:cs typeface="Arial"/>
              </a:rPr>
              <a:t>an </a:t>
            </a:r>
            <a:r>
              <a:rPr sz="1813" spc="6" dirty="0">
                <a:latin typeface="Arial"/>
                <a:cs typeface="Arial"/>
              </a:rPr>
              <a:t>iterator </a:t>
            </a:r>
            <a:r>
              <a:rPr sz="1813" spc="13" dirty="0">
                <a:latin typeface="Arial"/>
                <a:cs typeface="Arial"/>
              </a:rPr>
              <a:t>and get </a:t>
            </a:r>
            <a:r>
              <a:rPr sz="1813" spc="6" dirty="0">
                <a:latin typeface="Arial"/>
                <a:cs typeface="Arial"/>
              </a:rPr>
              <a:t>all</a:t>
            </a:r>
            <a:r>
              <a:rPr sz="1813" spc="-50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keys.</a:t>
            </a:r>
            <a:endParaRPr sz="1813" dirty="0">
              <a:latin typeface="Arial"/>
              <a:cs typeface="Arial"/>
            </a:endParaRPr>
          </a:p>
          <a:p>
            <a:pPr marL="365919">
              <a:spcBef>
                <a:spcPts val="863"/>
              </a:spcBef>
            </a:pPr>
            <a:r>
              <a:rPr sz="1813" spc="13" dirty="0">
                <a:latin typeface="Arial"/>
                <a:cs typeface="Arial"/>
              </a:rPr>
              <a:t>For each key, you can </a:t>
            </a:r>
            <a:r>
              <a:rPr sz="1813" spc="6" dirty="0">
                <a:latin typeface="Arial"/>
                <a:cs typeface="Arial"/>
              </a:rPr>
              <a:t>find </a:t>
            </a:r>
            <a:r>
              <a:rPr sz="1813" spc="13" dirty="0">
                <a:latin typeface="Arial"/>
                <a:cs typeface="Arial"/>
              </a:rPr>
              <a:t>the associated value with the</a:t>
            </a:r>
            <a:r>
              <a:rPr sz="1813" spc="-75" dirty="0">
                <a:latin typeface="Arial"/>
                <a:cs typeface="Arial"/>
              </a:rPr>
              <a:t> </a:t>
            </a:r>
            <a:r>
              <a:rPr sz="1813" spc="13" dirty="0">
                <a:latin typeface="Courier" charset="0"/>
                <a:cs typeface="Courier" charset="0"/>
              </a:rPr>
              <a:t>get</a:t>
            </a:r>
            <a:endParaRPr sz="1813" dirty="0">
              <a:latin typeface="Courier" charset="0"/>
              <a:cs typeface="Courier" charset="0"/>
            </a:endParaRPr>
          </a:p>
          <a:p>
            <a:pPr marL="365919">
              <a:spcBef>
                <a:spcPts val="369"/>
              </a:spcBef>
            </a:pPr>
            <a:r>
              <a:rPr sz="1813" spc="13" dirty="0">
                <a:latin typeface="Arial"/>
                <a:cs typeface="Arial"/>
              </a:rPr>
              <a:t>method.</a:t>
            </a:r>
            <a:endParaRPr sz="1813" dirty="0">
              <a:latin typeface="Arial"/>
              <a:cs typeface="Arial"/>
            </a:endParaRPr>
          </a:p>
          <a:p>
            <a:pPr marL="365919">
              <a:spcBef>
                <a:spcPts val="950"/>
              </a:spcBef>
            </a:pPr>
            <a:r>
              <a:rPr sz="1813" spc="13" dirty="0">
                <a:latin typeface="Arial"/>
                <a:cs typeface="Arial"/>
              </a:rPr>
              <a:t>To </a:t>
            </a:r>
            <a:r>
              <a:rPr sz="1813" spc="6" dirty="0">
                <a:latin typeface="Arial"/>
                <a:cs typeface="Arial"/>
              </a:rPr>
              <a:t>print all </a:t>
            </a:r>
            <a:r>
              <a:rPr sz="1813" spc="13" dirty="0">
                <a:latin typeface="Arial"/>
                <a:cs typeface="Arial"/>
              </a:rPr>
              <a:t>key/value pairs </a:t>
            </a:r>
            <a:r>
              <a:rPr sz="1813" spc="6" dirty="0">
                <a:latin typeface="Arial"/>
                <a:cs typeface="Arial"/>
              </a:rPr>
              <a:t>in </a:t>
            </a:r>
            <a:r>
              <a:rPr sz="1813" spc="13" dirty="0">
                <a:latin typeface="Arial"/>
                <a:cs typeface="Arial"/>
              </a:rPr>
              <a:t>a </a:t>
            </a:r>
            <a:r>
              <a:rPr sz="1813" spc="19" dirty="0">
                <a:latin typeface="Arial"/>
                <a:cs typeface="Arial"/>
              </a:rPr>
              <a:t>map</a:t>
            </a:r>
            <a:r>
              <a:rPr sz="1813" spc="-69" dirty="0">
                <a:latin typeface="Arial"/>
                <a:cs typeface="Arial"/>
              </a:rPr>
              <a:t> </a:t>
            </a:r>
            <a:r>
              <a:rPr sz="1813" spc="6" dirty="0">
                <a:latin typeface="Courier" charset="0"/>
                <a:cs typeface="Courier" charset="0"/>
              </a:rPr>
              <a:t>m</a:t>
            </a:r>
            <a:r>
              <a:rPr sz="1813" spc="6" dirty="0">
                <a:latin typeface="Arial"/>
                <a:cs typeface="Arial"/>
              </a:rPr>
              <a:t>:</a:t>
            </a:r>
            <a:endParaRPr sz="1813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2012" y="3270082"/>
            <a:ext cx="6672263" cy="1065292"/>
          </a:xfrm>
          <a:prstGeom prst="rect">
            <a:avLst/>
          </a:prstGeom>
          <a:ln w="8352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65881" marR="3879850">
              <a:lnSpc>
                <a:spcPct val="103200"/>
              </a:lnSpc>
              <a:spcBef>
                <a:spcPts val="500"/>
              </a:spcBef>
            </a:pPr>
            <a:r>
              <a:rPr sz="1063" spc="25" dirty="0">
                <a:latin typeface="Courier" charset="0"/>
                <a:cs typeface="Courier" charset="0"/>
              </a:rPr>
              <a:t>Set&lt;String&gt; keySet =</a:t>
            </a:r>
            <a:r>
              <a:rPr sz="1063" spc="-81" dirty="0">
                <a:latin typeface="Courier" charset="0"/>
                <a:cs typeface="Courier" charset="0"/>
              </a:rPr>
              <a:t> </a:t>
            </a:r>
            <a:r>
              <a:rPr sz="1063" spc="25" dirty="0">
                <a:latin typeface="Courier" charset="0"/>
                <a:cs typeface="Courier" charset="0"/>
              </a:rPr>
              <a:t>m.keySet();  for (String key :</a:t>
            </a:r>
            <a:r>
              <a:rPr sz="1063" spc="-94" dirty="0">
                <a:latin typeface="Courier" charset="0"/>
                <a:cs typeface="Courier" charset="0"/>
              </a:rPr>
              <a:t> </a:t>
            </a:r>
            <a:r>
              <a:rPr sz="1063" spc="25" dirty="0">
                <a:latin typeface="Courier" charset="0"/>
                <a:cs typeface="Courier" charset="0"/>
              </a:rPr>
              <a:t>keySet)</a:t>
            </a:r>
            <a:endParaRPr sz="1063" dirty="0">
              <a:latin typeface="Courier" charset="0"/>
              <a:cs typeface="Courier" charset="0"/>
            </a:endParaRPr>
          </a:p>
          <a:p>
            <a:pPr marL="65881">
              <a:spcBef>
                <a:spcPts val="38"/>
              </a:spcBef>
            </a:pPr>
            <a:r>
              <a:rPr sz="1063" spc="25" dirty="0">
                <a:latin typeface="Courier" charset="0"/>
                <a:cs typeface="Courier" charset="0"/>
              </a:rPr>
              <a:t>{</a:t>
            </a:r>
            <a:endParaRPr sz="1063" dirty="0">
              <a:latin typeface="Courier" charset="0"/>
              <a:cs typeface="Courier" charset="0"/>
            </a:endParaRPr>
          </a:p>
          <a:p>
            <a:pPr marL="404019" marR="2949575">
              <a:lnSpc>
                <a:spcPct val="103200"/>
              </a:lnSpc>
            </a:pPr>
            <a:r>
              <a:rPr sz="1063" spc="25" dirty="0">
                <a:latin typeface="Courier" charset="0"/>
                <a:cs typeface="Courier" charset="0"/>
              </a:rPr>
              <a:t>Color value = m.get(key);  System.out.println(key + "-&gt;" +</a:t>
            </a:r>
            <a:r>
              <a:rPr sz="1063" spc="-81" dirty="0">
                <a:latin typeface="Courier" charset="0"/>
                <a:cs typeface="Courier" charset="0"/>
              </a:rPr>
              <a:t> </a:t>
            </a:r>
            <a:r>
              <a:rPr sz="1063" spc="25" dirty="0">
                <a:latin typeface="Courier" charset="0"/>
                <a:cs typeface="Courier" charset="0"/>
              </a:rPr>
              <a:t>value);</a:t>
            </a:r>
            <a:endParaRPr sz="1063" dirty="0">
              <a:latin typeface="Courier" charset="0"/>
              <a:cs typeface="Courier" charset="0"/>
            </a:endParaRPr>
          </a:p>
          <a:p>
            <a:pPr marL="65881">
              <a:spcBef>
                <a:spcPts val="38"/>
              </a:spcBef>
            </a:pPr>
            <a:r>
              <a:rPr sz="1063" spc="25" dirty="0">
                <a:latin typeface="Courier" charset="0"/>
                <a:cs typeface="Courier" charset="0"/>
              </a:rPr>
              <a:t>}</a:t>
            </a:r>
            <a:endParaRPr sz="1063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22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/>
        </p:nvSpPr>
        <p:spPr>
          <a:xfrm>
            <a:off x="2897495" y="1735576"/>
            <a:ext cx="4756150" cy="191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1211"/>
              </a:lnSpc>
            </a:pPr>
            <a:r>
              <a:rPr sz="1063" dirty="0">
                <a:latin typeface="Courier New"/>
                <a:cs typeface="Courier New"/>
              </a:rPr>
              <a:t>/**</a:t>
            </a:r>
            <a:endParaRPr sz="1063">
              <a:latin typeface="Courier New"/>
              <a:cs typeface="Courier New"/>
            </a:endParaRPr>
          </a:p>
          <a:p>
            <a:pPr marL="259556">
              <a:lnSpc>
                <a:spcPts val="1506"/>
              </a:lnSpc>
            </a:pPr>
            <a:r>
              <a:rPr sz="1313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a map that maps names to</a:t>
            </a:r>
            <a:r>
              <a:rPr sz="1313" spc="-63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313" dirty="0">
                <a:solidFill>
                  <a:srgbClr val="0073FF"/>
                </a:solidFill>
                <a:latin typeface="Times New Roman"/>
                <a:cs typeface="Times New Roman"/>
              </a:rPr>
              <a:t>colors.</a:t>
            </a:r>
            <a:endParaRPr sz="1313">
              <a:latin typeface="Times New Roman"/>
              <a:cs typeface="Times New Roman"/>
            </a:endParaRPr>
          </a:p>
          <a:p>
            <a:pPr marL="15875">
              <a:lnSpc>
                <a:spcPts val="1250"/>
              </a:lnSpc>
            </a:pPr>
            <a:r>
              <a:rPr sz="1063" dirty="0">
                <a:latin typeface="Courier New"/>
                <a:cs typeface="Courier New"/>
              </a:rPr>
              <a:t>*/</a:t>
            </a:r>
            <a:endParaRPr sz="1063">
              <a:latin typeface="Courier New"/>
              <a:cs typeface="Courier New"/>
            </a:endParaRPr>
          </a:p>
          <a:p>
            <a:pPr marL="15875">
              <a:lnSpc>
                <a:spcPts val="1231"/>
              </a:lnSpc>
            </a:pPr>
            <a:r>
              <a:rPr sz="1063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1063" spc="-63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63" dirty="0">
                <a:latin typeface="Courier New"/>
                <a:cs typeface="Courier New"/>
              </a:rPr>
              <a:t>MapDemo</a:t>
            </a:r>
            <a:endParaRPr sz="1063">
              <a:latin typeface="Courier New"/>
              <a:cs typeface="Courier New"/>
            </a:endParaRPr>
          </a:p>
          <a:p>
            <a:pPr marL="15875">
              <a:lnSpc>
                <a:spcPts val="1231"/>
              </a:lnSpc>
            </a:pPr>
            <a:r>
              <a:rPr sz="1063" dirty="0">
                <a:latin typeface="Courier New"/>
                <a:cs typeface="Courier New"/>
              </a:rPr>
              <a:t>{</a:t>
            </a:r>
            <a:endParaRPr sz="1063">
              <a:latin typeface="Courier New"/>
              <a:cs typeface="Courier New"/>
            </a:endParaRPr>
          </a:p>
          <a:p>
            <a:pPr marL="259556">
              <a:lnSpc>
                <a:spcPts val="1231"/>
              </a:lnSpc>
            </a:pPr>
            <a:r>
              <a:rPr sz="1063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1063" dirty="0">
                <a:latin typeface="Courier New"/>
                <a:cs typeface="Courier New"/>
              </a:rPr>
              <a:t>main(String[] args)</a:t>
            </a:r>
            <a:endParaRPr sz="1063">
              <a:latin typeface="Courier New"/>
              <a:cs typeface="Courier New"/>
            </a:endParaRPr>
          </a:p>
          <a:p>
            <a:pPr marL="259556">
              <a:lnSpc>
                <a:spcPts val="1231"/>
              </a:lnSpc>
            </a:pPr>
            <a:r>
              <a:rPr sz="1063" dirty="0">
                <a:latin typeface="Courier New"/>
                <a:cs typeface="Courier New"/>
              </a:rPr>
              <a:t>{</a:t>
            </a:r>
            <a:endParaRPr sz="1063">
              <a:latin typeface="Courier New"/>
              <a:cs typeface="Courier New"/>
            </a:endParaRPr>
          </a:p>
          <a:p>
            <a:pPr marL="504031" marR="6350">
              <a:lnSpc>
                <a:spcPts val="1238"/>
              </a:lnSpc>
              <a:spcBef>
                <a:spcPts val="50"/>
              </a:spcBef>
            </a:pPr>
            <a:r>
              <a:rPr sz="1063" dirty="0">
                <a:latin typeface="Courier New"/>
                <a:cs typeface="Courier New"/>
              </a:rPr>
              <a:t>Map&lt;String, Color&gt; favoriteColors = </a:t>
            </a:r>
            <a:r>
              <a:rPr sz="1063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1063" dirty="0">
                <a:latin typeface="Courier New"/>
                <a:cs typeface="Courier New"/>
              </a:rPr>
              <a:t>HashMap&lt;&gt;();  favoriteColors.put(</a:t>
            </a:r>
            <a:r>
              <a:rPr sz="1063" dirty="0">
                <a:solidFill>
                  <a:srgbClr val="1F9060"/>
                </a:solidFill>
                <a:latin typeface="Courier New"/>
                <a:cs typeface="Courier New"/>
              </a:rPr>
              <a:t>"Juliet"</a:t>
            </a:r>
            <a:r>
              <a:rPr sz="1063" dirty="0">
                <a:latin typeface="Courier New"/>
                <a:cs typeface="Courier New"/>
              </a:rPr>
              <a:t>, Color.BLUE);  favoriteColors.put(</a:t>
            </a:r>
            <a:r>
              <a:rPr sz="1063" dirty="0">
                <a:solidFill>
                  <a:srgbClr val="1F9060"/>
                </a:solidFill>
                <a:latin typeface="Courier New"/>
                <a:cs typeface="Courier New"/>
              </a:rPr>
              <a:t>"Romeo"</a:t>
            </a:r>
            <a:r>
              <a:rPr sz="1063" dirty="0">
                <a:latin typeface="Courier New"/>
                <a:cs typeface="Courier New"/>
              </a:rPr>
              <a:t>, Color.GREEN);  favoriteColors.put(</a:t>
            </a:r>
            <a:r>
              <a:rPr sz="1063" dirty="0">
                <a:solidFill>
                  <a:srgbClr val="1F9060"/>
                </a:solidFill>
                <a:latin typeface="Courier New"/>
                <a:cs typeface="Courier New"/>
              </a:rPr>
              <a:t>"Adam"</a:t>
            </a:r>
            <a:r>
              <a:rPr sz="1063" dirty="0">
                <a:latin typeface="Courier New"/>
                <a:cs typeface="Courier New"/>
              </a:rPr>
              <a:t>, Color.RED);  favoriteColors.put(</a:t>
            </a:r>
            <a:r>
              <a:rPr sz="1063" dirty="0">
                <a:solidFill>
                  <a:srgbClr val="1F9060"/>
                </a:solidFill>
                <a:latin typeface="Courier New"/>
                <a:cs typeface="Courier New"/>
              </a:rPr>
              <a:t>"Eve"</a:t>
            </a:r>
            <a:r>
              <a:rPr sz="1063" dirty="0">
                <a:latin typeface="Courier New"/>
                <a:cs typeface="Courier New"/>
              </a:rPr>
              <a:t>, Color.BLUE);</a:t>
            </a:r>
            <a:endParaRPr sz="1063">
              <a:latin typeface="Courier New"/>
              <a:cs typeface="Courier New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3386213" y="3792023"/>
            <a:ext cx="2616994" cy="202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063" dirty="0">
                <a:latin typeface="Courier New"/>
                <a:cs typeface="Courier New"/>
              </a:rPr>
              <a:t>//</a:t>
            </a:r>
            <a:r>
              <a:rPr sz="1063" spc="-394" dirty="0">
                <a:latin typeface="Courier New"/>
                <a:cs typeface="Courier New"/>
              </a:rPr>
              <a:t> </a:t>
            </a:r>
            <a:r>
              <a:rPr sz="1313" dirty="0">
                <a:solidFill>
                  <a:srgbClr val="0073FF"/>
                </a:solidFill>
                <a:latin typeface="Times New Roman"/>
                <a:cs typeface="Times New Roman"/>
              </a:rPr>
              <a:t>Print all keys and values in the map</a:t>
            </a:r>
            <a:endParaRPr sz="1313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3386100" y="4156651"/>
            <a:ext cx="369728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ts val="1238"/>
              </a:lnSpc>
            </a:pPr>
            <a:r>
              <a:rPr sz="1063" dirty="0">
                <a:latin typeface="Courier New"/>
                <a:cs typeface="Courier New"/>
              </a:rPr>
              <a:t>Set&lt;String&gt; keySet = favoriteColors.keySet();  </a:t>
            </a:r>
            <a:r>
              <a:rPr sz="1063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1063" dirty="0">
                <a:latin typeface="Courier New"/>
                <a:cs typeface="Courier New"/>
              </a:rPr>
              <a:t>(String key :</a:t>
            </a:r>
            <a:r>
              <a:rPr sz="1063" spc="-50" dirty="0">
                <a:latin typeface="Courier New"/>
                <a:cs typeface="Courier New"/>
              </a:rPr>
              <a:t> </a:t>
            </a:r>
            <a:r>
              <a:rPr sz="1063" dirty="0">
                <a:latin typeface="Courier New"/>
                <a:cs typeface="Courier New"/>
              </a:rPr>
              <a:t>keySet)</a:t>
            </a:r>
            <a:endParaRPr sz="1063">
              <a:latin typeface="Courier New"/>
              <a:cs typeface="Courier New"/>
            </a:endParaRPr>
          </a:p>
          <a:p>
            <a:pPr marL="15875">
              <a:lnSpc>
                <a:spcPts val="1175"/>
              </a:lnSpc>
            </a:pPr>
            <a:r>
              <a:rPr sz="1063" dirty="0">
                <a:latin typeface="Courier New"/>
                <a:cs typeface="Courier New"/>
              </a:rPr>
              <a:t>{</a:t>
            </a:r>
            <a:endParaRPr sz="1063">
              <a:latin typeface="Courier New"/>
              <a:cs typeface="Courier New"/>
            </a:endParaRPr>
          </a:p>
          <a:p>
            <a:pPr marL="259556" marR="169069">
              <a:lnSpc>
                <a:spcPts val="1238"/>
              </a:lnSpc>
              <a:spcBef>
                <a:spcPts val="50"/>
              </a:spcBef>
            </a:pPr>
            <a:r>
              <a:rPr sz="1063" dirty="0">
                <a:latin typeface="Courier New"/>
                <a:cs typeface="Courier New"/>
              </a:rPr>
              <a:t>Color value = favoriteColors.get(key);  System.out.println(key + </a:t>
            </a:r>
            <a:r>
              <a:rPr sz="1063" dirty="0">
                <a:solidFill>
                  <a:srgbClr val="1F9060"/>
                </a:solidFill>
                <a:latin typeface="Courier New"/>
                <a:cs typeface="Courier New"/>
              </a:rPr>
              <a:t>" : " </a:t>
            </a:r>
            <a:r>
              <a:rPr sz="1063" dirty="0">
                <a:latin typeface="Courier New"/>
                <a:cs typeface="Courier New"/>
              </a:rPr>
              <a:t>+ value);</a:t>
            </a:r>
            <a:endParaRPr sz="1063">
              <a:latin typeface="Courier New"/>
              <a:cs typeface="Courier New"/>
            </a:endParaRPr>
          </a:p>
          <a:p>
            <a:pPr marL="15875">
              <a:lnSpc>
                <a:spcPts val="1200"/>
              </a:lnSpc>
            </a:pPr>
            <a:r>
              <a:rPr sz="1063" dirty="0">
                <a:latin typeface="Courier New"/>
                <a:cs typeface="Courier New"/>
              </a:rPr>
              <a:t>}</a:t>
            </a:r>
            <a:endParaRPr sz="1063">
              <a:latin typeface="Courier New"/>
              <a:cs typeface="Courier New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3141855" y="5087132"/>
            <a:ext cx="113506" cy="163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063" dirty="0">
                <a:latin typeface="Courier New"/>
                <a:cs typeface="Courier New"/>
              </a:rPr>
              <a:t>}</a:t>
            </a:r>
            <a:endParaRPr sz="1063">
              <a:latin typeface="Courier New"/>
              <a:cs typeface="Courier New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2571750" y="952501"/>
            <a:ext cx="2393950" cy="4430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313" indent="-244475">
              <a:lnSpc>
                <a:spcPts val="1256"/>
              </a:lnSpc>
              <a:buClr>
                <a:srgbClr val="0073FF"/>
              </a:buClr>
              <a:buFont typeface="Courier New"/>
              <a:buAutoNum type="arabicPlain"/>
              <a:tabLst>
                <a:tab pos="342106" algn="l"/>
              </a:tabLst>
            </a:pPr>
            <a:r>
              <a:rPr sz="1063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63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63" dirty="0">
                <a:latin typeface="Courier New"/>
                <a:cs typeface="Courier New"/>
              </a:rPr>
              <a:t>java.awt.Color;</a:t>
            </a:r>
            <a:endParaRPr sz="1063">
              <a:latin typeface="Courier New"/>
              <a:cs typeface="Courier New"/>
            </a:endParaRPr>
          </a:p>
          <a:p>
            <a:pPr marL="341313" indent="-244475">
              <a:lnSpc>
                <a:spcPts val="1231"/>
              </a:lnSpc>
              <a:buClr>
                <a:srgbClr val="0073FF"/>
              </a:buClr>
              <a:buFont typeface="Courier New"/>
              <a:buAutoNum type="arabicPlain"/>
              <a:tabLst>
                <a:tab pos="342106" algn="l"/>
              </a:tabLst>
            </a:pPr>
            <a:r>
              <a:rPr sz="1063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63" spc="-38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63" dirty="0">
                <a:latin typeface="Courier New"/>
                <a:cs typeface="Courier New"/>
              </a:rPr>
              <a:t>java.util.HashMap;</a:t>
            </a:r>
            <a:endParaRPr sz="1063">
              <a:latin typeface="Courier New"/>
              <a:cs typeface="Courier New"/>
            </a:endParaRPr>
          </a:p>
          <a:p>
            <a:pPr marL="341313" indent="-244475">
              <a:lnSpc>
                <a:spcPts val="1231"/>
              </a:lnSpc>
              <a:buClr>
                <a:srgbClr val="0073FF"/>
              </a:buClr>
              <a:buFont typeface="Courier New"/>
              <a:buAutoNum type="arabicPlain"/>
              <a:tabLst>
                <a:tab pos="342106" algn="l"/>
              </a:tabLst>
            </a:pPr>
            <a:r>
              <a:rPr sz="1063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63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63" dirty="0">
                <a:latin typeface="Courier New"/>
                <a:cs typeface="Courier New"/>
              </a:rPr>
              <a:t>java.util.Map;</a:t>
            </a:r>
            <a:endParaRPr sz="1063">
              <a:latin typeface="Courier New"/>
              <a:cs typeface="Courier New"/>
            </a:endParaRPr>
          </a:p>
          <a:p>
            <a:pPr marL="341313" indent="-244475">
              <a:lnSpc>
                <a:spcPts val="1231"/>
              </a:lnSpc>
              <a:buClr>
                <a:srgbClr val="0073FF"/>
              </a:buClr>
              <a:buFont typeface="Courier New"/>
              <a:buAutoNum type="arabicPlain"/>
              <a:tabLst>
                <a:tab pos="342106" algn="l"/>
              </a:tabLst>
            </a:pPr>
            <a:r>
              <a:rPr sz="1063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63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63" dirty="0">
                <a:latin typeface="Courier New"/>
                <a:cs typeface="Courier New"/>
              </a:rPr>
              <a:t>java.util.Set;</a:t>
            </a:r>
            <a:endParaRPr sz="1063">
              <a:latin typeface="Courier New"/>
              <a:cs typeface="Courier New"/>
            </a:endParaRPr>
          </a:p>
          <a:p>
            <a:pPr marR="2107406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1063">
              <a:latin typeface="Courier New"/>
              <a:cs typeface="Courier New"/>
            </a:endParaRPr>
          </a:p>
          <a:p>
            <a:pPr marR="2107406" algn="ctr">
              <a:lnSpc>
                <a:spcPts val="1256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1063">
              <a:latin typeface="Courier New"/>
              <a:cs typeface="Courier New"/>
            </a:endParaRPr>
          </a:p>
          <a:p>
            <a:pPr marR="2107406" algn="ctr">
              <a:spcBef>
                <a:spcPts val="119"/>
              </a:spcBef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1063">
              <a:latin typeface="Courier New"/>
              <a:cs typeface="Courier New"/>
            </a:endParaRPr>
          </a:p>
          <a:p>
            <a:pPr marR="2107406" algn="ctr">
              <a:lnSpc>
                <a:spcPts val="1256"/>
              </a:lnSpc>
              <a:spcBef>
                <a:spcPts val="38"/>
              </a:spcBef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1063">
              <a:latin typeface="Courier New"/>
              <a:cs typeface="Courier New"/>
            </a:endParaRPr>
          </a:p>
          <a:p>
            <a:pPr marR="2107406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56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spcBef>
                <a:spcPts val="119"/>
              </a:spcBef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56"/>
              </a:lnSpc>
              <a:spcBef>
                <a:spcPts val="38"/>
              </a:spcBef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1063">
              <a:latin typeface="Courier New"/>
              <a:cs typeface="Courier New"/>
            </a:endParaRPr>
          </a:p>
          <a:p>
            <a:pPr marR="2189163" algn="ctr">
              <a:lnSpc>
                <a:spcPts val="1231"/>
              </a:lnSpc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1063">
              <a:latin typeface="Courier New"/>
              <a:cs typeface="Courier New"/>
            </a:endParaRPr>
          </a:p>
          <a:p>
            <a:pPr marL="15875">
              <a:lnSpc>
                <a:spcPts val="1256"/>
              </a:lnSpc>
              <a:tabLst>
                <a:tab pos="341313" algn="l"/>
              </a:tabLst>
            </a:pPr>
            <a:r>
              <a:rPr sz="1063" b="1" dirty="0">
                <a:solidFill>
                  <a:srgbClr val="0073FF"/>
                </a:solidFill>
                <a:latin typeface="Courier New"/>
                <a:cs typeface="Courier New"/>
              </a:rPr>
              <a:t>28	</a:t>
            </a:r>
            <a:r>
              <a:rPr sz="1063" dirty="0">
                <a:latin typeface="Courier New"/>
                <a:cs typeface="Courier New"/>
              </a:rPr>
              <a:t>}</a:t>
            </a:r>
            <a:endParaRPr sz="1063">
              <a:latin typeface="Courier New"/>
              <a:cs typeface="Courier New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2476294" y="5863473"/>
            <a:ext cx="6672263" cy="802481"/>
          </a:xfrm>
          <a:custGeom>
            <a:avLst/>
            <a:gdLst/>
            <a:ahLst/>
            <a:cxnLst/>
            <a:rect l="l" t="t" r="r" b="b"/>
            <a:pathLst>
              <a:path w="5337810" h="641985">
                <a:moveTo>
                  <a:pt x="5337432" y="0"/>
                </a:moveTo>
                <a:lnTo>
                  <a:pt x="5337432" y="641806"/>
                </a:lnTo>
                <a:lnTo>
                  <a:pt x="0" y="641806"/>
                </a:lnTo>
                <a:lnTo>
                  <a:pt x="0" y="0"/>
                </a:lnTo>
              </a:path>
            </a:pathLst>
          </a:custGeom>
          <a:ln w="835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4" name="object 3"/>
          <p:cNvSpPr txBox="1"/>
          <p:nvPr/>
        </p:nvSpPr>
        <p:spPr>
          <a:xfrm>
            <a:off x="2531549" y="5920035"/>
            <a:ext cx="3244850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03200"/>
              </a:lnSpc>
            </a:pPr>
            <a:r>
              <a:rPr sz="1063" spc="25" dirty="0">
                <a:latin typeface="Courier" charset="0"/>
                <a:cs typeface="Courier" charset="0"/>
              </a:rPr>
              <a:t>Juliet :</a:t>
            </a:r>
            <a:r>
              <a:rPr sz="1063" spc="-81" dirty="0">
                <a:latin typeface="Courier" charset="0"/>
                <a:cs typeface="Courier" charset="0"/>
              </a:rPr>
              <a:t> </a:t>
            </a:r>
            <a:r>
              <a:rPr sz="1063" spc="25" dirty="0">
                <a:latin typeface="Courier" charset="0"/>
                <a:cs typeface="Courier" charset="0"/>
              </a:rPr>
              <a:t>java.awt.Color[r=0,g=0,b=255]  Adam : java.awt.Color[r=255,g=0,b=0]  Eve : java.awt.Color[r=0,g=0,b=255]  Romeo :</a:t>
            </a:r>
            <a:r>
              <a:rPr sz="1063" spc="-81" dirty="0">
                <a:latin typeface="Courier" charset="0"/>
                <a:cs typeface="Courier" charset="0"/>
              </a:rPr>
              <a:t> </a:t>
            </a:r>
            <a:r>
              <a:rPr sz="1063" spc="25" dirty="0">
                <a:latin typeface="Courier" charset="0"/>
                <a:cs typeface="Courier" charset="0"/>
              </a:rPr>
              <a:t>java.awt.Color[r=0,g=255,b=0]</a:t>
            </a:r>
            <a:endParaRPr sz="1063" dirty="0">
              <a:latin typeface="Courier" charset="0"/>
              <a:cs typeface="Courier" charset="0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2476294" y="5422177"/>
            <a:ext cx="133111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500" b="1" spc="19" dirty="0">
                <a:latin typeface="Arial"/>
                <a:cs typeface="Arial"/>
              </a:rPr>
              <a:t>Program</a:t>
            </a:r>
            <a:r>
              <a:rPr sz="1500" b="1" spc="-113" dirty="0">
                <a:latin typeface="Arial"/>
                <a:cs typeface="Arial"/>
              </a:rPr>
              <a:t> </a:t>
            </a:r>
            <a:r>
              <a:rPr sz="1500" b="1" spc="19" dirty="0">
                <a:latin typeface="Arial"/>
                <a:cs typeface="Arial"/>
              </a:rPr>
              <a:t>Run:</a:t>
            </a:r>
            <a:endParaRPr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036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398494" y="333487"/>
            <a:ext cx="9395012" cy="64196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java.util</a:t>
            </a:r>
            <a:r>
              <a:rPr lang="en-US" altLang="en-US" sz="1600" dirty="0"/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public class Test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public static void main(String[]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//map to hold student grades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Map&lt;String, Integer&gt; </a:t>
            </a:r>
            <a:r>
              <a:rPr lang="en-US" altLang="en-US" sz="1600" dirty="0" err="1"/>
              <a:t>theMap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HashMap</a:t>
            </a:r>
            <a:r>
              <a:rPr lang="en-US" altLang="en-US" sz="1600" dirty="0"/>
              <a:t>&lt;String, Integer&gt;();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theMap.put</a:t>
            </a:r>
            <a:r>
              <a:rPr lang="en-US" altLang="en-US" sz="1600" dirty="0"/>
              <a:t>("</a:t>
            </a:r>
            <a:r>
              <a:rPr lang="en-US" altLang="en-US" sz="1600" dirty="0" err="1"/>
              <a:t>Korth</a:t>
            </a:r>
            <a:r>
              <a:rPr lang="en-US" altLang="en-US" sz="1600" dirty="0"/>
              <a:t>, Evan", 100);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theMap.put</a:t>
            </a:r>
            <a:r>
              <a:rPr lang="en-US" altLang="en-US" sz="1600" dirty="0"/>
              <a:t>("Plant, Robert", 90);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theMap.put</a:t>
            </a:r>
            <a:r>
              <a:rPr lang="en-US" altLang="en-US" sz="1600" dirty="0"/>
              <a:t>("Coyne, Wayne", 92);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theMap.put</a:t>
            </a:r>
            <a:r>
              <a:rPr lang="en-US" altLang="en-US" sz="1600" dirty="0"/>
              <a:t>("</a:t>
            </a:r>
            <a:r>
              <a:rPr lang="en-US" altLang="en-US" sz="1600" dirty="0" err="1"/>
              <a:t>Franti</a:t>
            </a:r>
            <a:r>
              <a:rPr lang="en-US" altLang="en-US" sz="1600" dirty="0"/>
              <a:t>, Michael", 98);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theMap.put</a:t>
            </a:r>
            <a:r>
              <a:rPr lang="en-US" altLang="en-US" sz="1600" dirty="0"/>
              <a:t>("Lennon, John", 88);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</a:t>
            </a:r>
            <a:r>
              <a:rPr lang="en-US" altLang="en-US" sz="1600" dirty="0" err="1"/>
              <a:t>theMap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("--------------------------------------");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</a:t>
            </a:r>
            <a:r>
              <a:rPr lang="en-US" altLang="en-US" sz="1600" dirty="0" err="1"/>
              <a:t>theMap.get</a:t>
            </a:r>
            <a:r>
              <a:rPr lang="en-US" altLang="en-US" sz="1600" dirty="0"/>
              <a:t>("</a:t>
            </a:r>
            <a:r>
              <a:rPr lang="en-US" altLang="en-US" sz="1600" dirty="0" err="1"/>
              <a:t>Korth</a:t>
            </a:r>
            <a:r>
              <a:rPr lang="en-US" altLang="en-US" sz="1600" dirty="0"/>
              <a:t>, Evan"));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</a:t>
            </a:r>
            <a:r>
              <a:rPr lang="en-US" altLang="en-US" sz="1600" dirty="0" err="1"/>
              <a:t>theMap.get</a:t>
            </a:r>
            <a:r>
              <a:rPr lang="en-US" altLang="en-US" sz="1600" dirty="0"/>
              <a:t>("</a:t>
            </a:r>
            <a:r>
              <a:rPr lang="en-US" altLang="en-US" sz="1600" dirty="0" err="1"/>
              <a:t>Franti</a:t>
            </a:r>
            <a:r>
              <a:rPr lang="en-US" altLang="en-US" sz="1600" dirty="0"/>
              <a:t>, Michael"));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4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Utilities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Collections class provides a number of static methods for fundamental algorithms</a:t>
            </a:r>
          </a:p>
          <a:p>
            <a:r>
              <a:rPr lang="en-US" altLang="en-US" dirty="0"/>
              <a:t>Most operate on Lists, some on all Collections</a:t>
            </a:r>
          </a:p>
          <a:p>
            <a:pPr lvl="1"/>
            <a:r>
              <a:rPr lang="en-US" altLang="en-US" dirty="0"/>
              <a:t>Sort, Search, Shuffle</a:t>
            </a:r>
          </a:p>
          <a:p>
            <a:pPr lvl="1"/>
            <a:r>
              <a:rPr lang="en-US" altLang="en-US" dirty="0"/>
              <a:t>Reverse, fill, copy</a:t>
            </a:r>
          </a:p>
          <a:p>
            <a:pPr lvl="1"/>
            <a:r>
              <a:rPr lang="en-US" altLang="en-US" dirty="0"/>
              <a:t>Min, max</a:t>
            </a:r>
            <a:endParaRPr lang="en-US" altLang="en-US" sz="1600" dirty="0"/>
          </a:p>
          <a:p>
            <a:r>
              <a:rPr lang="en-US" altLang="en-US" dirty="0"/>
              <a:t>Wrappers</a:t>
            </a:r>
          </a:p>
          <a:p>
            <a:pPr lvl="1"/>
            <a:r>
              <a:rPr lang="en-US" altLang="en-US" dirty="0"/>
              <a:t>synchronized Collections, Lists, Sets,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unmodifiable Collections, Lists, Sets, </a:t>
            </a:r>
            <a:r>
              <a:rPr lang="en-US" altLang="en-US" dirty="0" err="1"/>
              <a:t>etc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0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tx1"/>
                </a:solidFill>
                <a:latin typeface="Verdana" panose="020B0604030504040204" pitchFamily="34" charset="0"/>
              </a:rPr>
              <a:t>Collection</a:t>
            </a:r>
            <a:r>
              <a:rPr lang="en-US" altLang="en-US" smtClean="0"/>
              <a:t> interface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80010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Much of the elegance of the Collections Framework arises from the intelligent use of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Collection</a:t>
            </a:r>
            <a:r>
              <a:rPr lang="en-US" altLang="en-US" sz="2400"/>
              <a:t> interface specifies (among many other operations):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boolean add(E 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boolean contains(Object 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boolean remove(Object 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boolean isEmpty()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int size()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Object[] toArray()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Iterator&lt;E&gt; iterator()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You should learn </a:t>
            </a:r>
            <a:r>
              <a:rPr lang="en-US" altLang="en-US" sz="2400" i="1"/>
              <a:t>all</a:t>
            </a:r>
            <a:r>
              <a:rPr lang="en-US" altLang="en-US" sz="2400"/>
              <a:t> the methods of the</a:t>
            </a:r>
            <a:r>
              <a:rPr lang="en-US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 Collection </a:t>
            </a:r>
            <a:r>
              <a:rPr lang="en-US" altLang="en-US" sz="2400"/>
              <a:t>interface--all are important</a:t>
            </a:r>
          </a:p>
        </p:txBody>
      </p:sp>
    </p:spTree>
    <p:extLst>
      <p:ext uri="{BB962C8B-B14F-4D97-AF65-F5344CB8AC3E}">
        <p14:creationId xmlns:p14="http://schemas.microsoft.com/office/powerpoint/2010/main" val="18232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docs.oracle.com/javase/tutorial/collections/interfaces/collection.html</a:t>
            </a:r>
            <a:endParaRPr lang="en-US" sz="2400" dirty="0" smtClean="0"/>
          </a:p>
          <a:p>
            <a:endParaRPr lang="en-NZ" dirty="0" smtClean="0"/>
          </a:p>
          <a:p>
            <a:r>
              <a:rPr lang="en-NZ" dirty="0" smtClean="0"/>
              <a:t>Chapter 16 Head First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99" y="1129834"/>
            <a:ext cx="6692900" cy="84138"/>
          </a:xfrm>
          <a:custGeom>
            <a:avLst/>
            <a:gdLst/>
            <a:ahLst/>
            <a:cxnLst/>
            <a:rect l="l" t="t" r="r" b="b"/>
            <a:pathLst>
              <a:path w="5354320" h="67309">
                <a:moveTo>
                  <a:pt x="0" y="0"/>
                </a:moveTo>
                <a:lnTo>
                  <a:pt x="5354138" y="0"/>
                </a:lnTo>
                <a:lnTo>
                  <a:pt x="5354138" y="66822"/>
                </a:lnTo>
                <a:lnTo>
                  <a:pt x="0" y="6682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5924" y="525787"/>
            <a:ext cx="6397770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 marR="6350">
              <a:lnSpc>
                <a:spcPts val="2875"/>
              </a:lnSpc>
            </a:pPr>
            <a:r>
              <a:rPr spc="131" dirty="0" smtClean="0"/>
              <a:t>Collections  </a:t>
            </a:r>
            <a:r>
              <a:rPr spc="131" dirty="0"/>
              <a:t>Framework</a:t>
            </a:r>
          </a:p>
        </p:txBody>
      </p:sp>
      <p:sp>
        <p:nvSpPr>
          <p:cNvPr id="6" name="object 6"/>
          <p:cNvSpPr/>
          <p:nvPr/>
        </p:nvSpPr>
        <p:spPr>
          <a:xfrm>
            <a:off x="2926935" y="2925684"/>
            <a:ext cx="52388" cy="52388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81" y="41763"/>
                </a:moveTo>
                <a:lnTo>
                  <a:pt x="11744" y="40462"/>
                </a:lnTo>
                <a:lnTo>
                  <a:pt x="5219" y="36553"/>
                </a:lnTo>
                <a:lnTo>
                  <a:pt x="1304" y="30029"/>
                </a:lnTo>
                <a:lnTo>
                  <a:pt x="0" y="20881"/>
                </a:lnTo>
                <a:lnTo>
                  <a:pt x="1304" y="11734"/>
                </a:lnTo>
                <a:lnTo>
                  <a:pt x="5219" y="5210"/>
                </a:lnTo>
                <a:lnTo>
                  <a:pt x="11744" y="1301"/>
                </a:lnTo>
                <a:lnTo>
                  <a:pt x="20881" y="0"/>
                </a:lnTo>
                <a:lnTo>
                  <a:pt x="30019" y="1301"/>
                </a:lnTo>
                <a:lnTo>
                  <a:pt x="36544" y="5210"/>
                </a:lnTo>
                <a:lnTo>
                  <a:pt x="40459" y="11734"/>
                </a:lnTo>
                <a:lnTo>
                  <a:pt x="41763" y="20881"/>
                </a:lnTo>
                <a:lnTo>
                  <a:pt x="40459" y="30029"/>
                </a:lnTo>
                <a:lnTo>
                  <a:pt x="36544" y="36553"/>
                </a:lnTo>
                <a:lnTo>
                  <a:pt x="30019" y="40462"/>
                </a:lnTo>
                <a:lnTo>
                  <a:pt x="20881" y="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7" name="object 7"/>
          <p:cNvSpPr txBox="1"/>
          <p:nvPr/>
        </p:nvSpPr>
        <p:spPr>
          <a:xfrm>
            <a:off x="2666676" y="1332421"/>
            <a:ext cx="6427788" cy="1465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188" marR="148431" indent="-214313">
              <a:lnSpc>
                <a:spcPct val="117200"/>
              </a:lnSpc>
              <a:buFont typeface="Wingdings" charset="2"/>
              <a:buChar char="§"/>
            </a:pPr>
            <a:r>
              <a:rPr sz="1500" spc="19" dirty="0">
                <a:latin typeface="Arial"/>
                <a:cs typeface="Arial"/>
              </a:rPr>
              <a:t>A </a:t>
            </a:r>
            <a:r>
              <a:rPr sz="1500" spc="6" dirty="0">
                <a:latin typeface="Arial"/>
                <a:cs typeface="Arial"/>
              </a:rPr>
              <a:t>collection </a:t>
            </a:r>
            <a:r>
              <a:rPr sz="1500" spc="13" dirty="0">
                <a:latin typeface="Arial"/>
                <a:cs typeface="Arial"/>
              </a:rPr>
              <a:t>groups together elements and allows them </a:t>
            </a:r>
            <a:r>
              <a:rPr sz="1500" spc="6" dirty="0">
                <a:latin typeface="Arial"/>
                <a:cs typeface="Arial"/>
              </a:rPr>
              <a:t>to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3" dirty="0">
                <a:latin typeface="Arial"/>
                <a:cs typeface="Arial"/>
              </a:rPr>
              <a:t>be  retrieved</a:t>
            </a:r>
            <a:r>
              <a:rPr sz="1500" spc="-94" dirty="0">
                <a:latin typeface="Arial"/>
                <a:cs typeface="Arial"/>
              </a:rPr>
              <a:t> </a:t>
            </a:r>
            <a:r>
              <a:rPr sz="1500" spc="6" dirty="0">
                <a:latin typeface="Arial"/>
                <a:cs typeface="Arial"/>
              </a:rPr>
              <a:t>later.</a:t>
            </a:r>
            <a:endParaRPr sz="1500" dirty="0">
              <a:latin typeface="Arial"/>
              <a:cs typeface="Arial"/>
            </a:endParaRPr>
          </a:p>
          <a:p>
            <a:pPr marL="230188" marR="6350" indent="-214313">
              <a:lnSpc>
                <a:spcPct val="117200"/>
              </a:lnSpc>
              <a:spcBef>
                <a:spcPts val="406"/>
              </a:spcBef>
              <a:buFont typeface="Wingdings" charset="2"/>
              <a:buChar char="§"/>
            </a:pPr>
            <a:r>
              <a:rPr sz="1500" spc="13" dirty="0">
                <a:latin typeface="Arial"/>
                <a:cs typeface="Arial"/>
              </a:rPr>
              <a:t>Java </a:t>
            </a:r>
            <a:r>
              <a:rPr sz="1500" spc="6" dirty="0">
                <a:latin typeface="Arial"/>
                <a:cs typeface="Arial"/>
              </a:rPr>
              <a:t>collections </a:t>
            </a:r>
            <a:r>
              <a:rPr sz="1500" spc="13" dirty="0">
                <a:latin typeface="Arial"/>
                <a:cs typeface="Arial"/>
              </a:rPr>
              <a:t>framework: a hierarchy </a:t>
            </a:r>
            <a:r>
              <a:rPr sz="1500" spc="6" dirty="0">
                <a:latin typeface="Arial"/>
                <a:cs typeface="Arial"/>
              </a:rPr>
              <a:t>of </a:t>
            </a:r>
            <a:r>
              <a:rPr sz="1500" spc="13" dirty="0">
                <a:latin typeface="Arial"/>
                <a:cs typeface="Arial"/>
              </a:rPr>
              <a:t>interface types</a:t>
            </a:r>
            <a:r>
              <a:rPr sz="1500" spc="-19" dirty="0">
                <a:latin typeface="Arial"/>
                <a:cs typeface="Arial"/>
              </a:rPr>
              <a:t> </a:t>
            </a:r>
            <a:r>
              <a:rPr sz="1500" spc="13" dirty="0">
                <a:latin typeface="Arial"/>
                <a:cs typeface="Arial"/>
              </a:rPr>
              <a:t>and  classes </a:t>
            </a:r>
            <a:r>
              <a:rPr sz="1500" spc="6" dirty="0">
                <a:latin typeface="Arial"/>
                <a:cs typeface="Arial"/>
              </a:rPr>
              <a:t>for collecting</a:t>
            </a:r>
            <a:r>
              <a:rPr sz="1500" spc="-44" dirty="0">
                <a:latin typeface="Arial"/>
                <a:cs typeface="Arial"/>
              </a:rPr>
              <a:t> </a:t>
            </a:r>
            <a:r>
              <a:rPr sz="1500" spc="13" dirty="0">
                <a:latin typeface="Arial"/>
                <a:cs typeface="Arial"/>
              </a:rPr>
              <a:t>objects.</a:t>
            </a:r>
            <a:endParaRPr sz="1500" dirty="0">
              <a:latin typeface="Arial"/>
              <a:cs typeface="Arial"/>
            </a:endParaRPr>
          </a:p>
          <a:p>
            <a:pPr marL="650875" indent="-214313">
              <a:spcBef>
                <a:spcPts val="1138"/>
              </a:spcBef>
              <a:buFont typeface="Wingdings" charset="2"/>
              <a:buChar char="§"/>
            </a:pPr>
            <a:r>
              <a:rPr sz="1250" spc="19" dirty="0">
                <a:latin typeface="Arial"/>
                <a:cs typeface="Arial"/>
              </a:rPr>
              <a:t>Each </a:t>
            </a:r>
            <a:r>
              <a:rPr sz="1250" spc="13" dirty="0">
                <a:latin typeface="Arial"/>
                <a:cs typeface="Arial"/>
              </a:rPr>
              <a:t>interface type </a:t>
            </a:r>
            <a:r>
              <a:rPr sz="1250" spc="6" dirty="0">
                <a:latin typeface="Arial"/>
                <a:cs typeface="Arial"/>
              </a:rPr>
              <a:t>is </a:t>
            </a:r>
            <a:r>
              <a:rPr sz="1250" spc="13" dirty="0">
                <a:latin typeface="Arial"/>
                <a:cs typeface="Arial"/>
              </a:rPr>
              <a:t>implemented by one or </a:t>
            </a:r>
            <a:r>
              <a:rPr sz="1250" spc="19" dirty="0">
                <a:latin typeface="Arial"/>
                <a:cs typeface="Arial"/>
              </a:rPr>
              <a:t>more</a:t>
            </a:r>
            <a:r>
              <a:rPr sz="1250" spc="-19" dirty="0">
                <a:latin typeface="Arial"/>
                <a:cs typeface="Arial"/>
              </a:rPr>
              <a:t> </a:t>
            </a:r>
            <a:r>
              <a:rPr sz="1250" spc="13" dirty="0">
                <a:latin typeface="Arial"/>
                <a:cs typeface="Arial"/>
              </a:rPr>
              <a:t>classes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2666677" y="2935156"/>
            <a:ext cx="6726319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8" name="object 6"/>
          <p:cNvSpPr txBox="1"/>
          <p:nvPr/>
        </p:nvSpPr>
        <p:spPr>
          <a:xfrm>
            <a:off x="2551791" y="5810250"/>
            <a:ext cx="555031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188" indent="-214313">
              <a:buFont typeface="Wingdings" charset="2"/>
              <a:buChar char="§"/>
            </a:pPr>
            <a:r>
              <a:rPr sz="1500" spc="13" dirty="0">
                <a:latin typeface="Arial"/>
                <a:cs typeface="Arial"/>
              </a:rPr>
              <a:t>The </a:t>
            </a:r>
            <a:r>
              <a:rPr sz="1500" spc="13" dirty="0">
                <a:latin typeface="Courier" charset="0"/>
                <a:cs typeface="Courier" charset="0"/>
              </a:rPr>
              <a:t>Collection</a:t>
            </a:r>
            <a:r>
              <a:rPr sz="1500" spc="-650" dirty="0">
                <a:latin typeface="Courier" charset="0"/>
                <a:cs typeface="Courier" charset="0"/>
              </a:rPr>
              <a:t> </a:t>
            </a:r>
            <a:r>
              <a:rPr sz="1500" spc="13" dirty="0">
                <a:latin typeface="Arial"/>
                <a:cs typeface="Arial"/>
              </a:rPr>
              <a:t>interface </a:t>
            </a:r>
            <a:r>
              <a:rPr sz="1500" spc="6" dirty="0">
                <a:latin typeface="Arial"/>
                <a:cs typeface="Arial"/>
              </a:rPr>
              <a:t>is at </a:t>
            </a:r>
            <a:r>
              <a:rPr sz="1500" spc="13" dirty="0">
                <a:latin typeface="Arial"/>
                <a:cs typeface="Arial"/>
              </a:rPr>
              <a:t>the root</a:t>
            </a:r>
            <a:endParaRPr sz="1500" dirty="0">
              <a:latin typeface="Arial"/>
              <a:cs typeface="Arial"/>
            </a:endParaRPr>
          </a:p>
          <a:p>
            <a:pPr marL="650875" marR="54769" indent="-214313">
              <a:lnSpc>
                <a:spcPct val="139500"/>
              </a:lnSpc>
              <a:spcBef>
                <a:spcPts val="569"/>
              </a:spcBef>
              <a:buFont typeface="Wingdings" charset="2"/>
              <a:buChar char="§"/>
            </a:pPr>
            <a:r>
              <a:rPr sz="1250" spc="6" dirty="0">
                <a:latin typeface="Arial"/>
                <a:cs typeface="Arial"/>
              </a:rPr>
              <a:t>All </a:t>
            </a:r>
            <a:r>
              <a:rPr sz="1250" spc="19" dirty="0">
                <a:latin typeface="Courier" charset="0"/>
                <a:cs typeface="Courier" charset="0"/>
              </a:rPr>
              <a:t>Collection</a:t>
            </a:r>
            <a:r>
              <a:rPr sz="1250" spc="-488" dirty="0">
                <a:latin typeface="Courier" charset="0"/>
                <a:cs typeface="Courier" charset="0"/>
              </a:rPr>
              <a:t> </a:t>
            </a:r>
            <a:r>
              <a:rPr sz="1250" spc="13" dirty="0">
                <a:latin typeface="Arial"/>
                <a:cs typeface="Arial"/>
              </a:rPr>
              <a:t>class implement this interface  </a:t>
            </a:r>
            <a:endParaRPr lang="en-US" sz="1250" spc="13" dirty="0">
              <a:latin typeface="Arial"/>
              <a:cs typeface="Arial"/>
            </a:endParaRPr>
          </a:p>
          <a:p>
            <a:pPr marL="650875" marR="54769" indent="-214313">
              <a:lnSpc>
                <a:spcPct val="139500"/>
              </a:lnSpc>
              <a:spcBef>
                <a:spcPts val="569"/>
              </a:spcBef>
              <a:buFont typeface="Wingdings" charset="2"/>
              <a:buChar char="§"/>
            </a:pPr>
            <a:r>
              <a:rPr sz="1250" spc="19" dirty="0">
                <a:latin typeface="Arial"/>
                <a:cs typeface="Arial"/>
              </a:rPr>
              <a:t>So </a:t>
            </a:r>
            <a:r>
              <a:rPr sz="1250" spc="6" dirty="0">
                <a:latin typeface="Arial"/>
                <a:cs typeface="Arial"/>
              </a:rPr>
              <a:t>all </a:t>
            </a:r>
            <a:r>
              <a:rPr sz="1250" spc="13" dirty="0">
                <a:latin typeface="Arial"/>
                <a:cs typeface="Arial"/>
              </a:rPr>
              <a:t>have a </a:t>
            </a:r>
            <a:r>
              <a:rPr sz="1250" spc="19" dirty="0">
                <a:latin typeface="Arial"/>
                <a:cs typeface="Arial"/>
              </a:rPr>
              <a:t>common </a:t>
            </a:r>
            <a:r>
              <a:rPr sz="1250" spc="13" dirty="0">
                <a:latin typeface="Arial"/>
                <a:cs typeface="Arial"/>
              </a:rPr>
              <a:t>set of</a:t>
            </a:r>
            <a:r>
              <a:rPr sz="1250" spc="-56" dirty="0">
                <a:latin typeface="Arial"/>
                <a:cs typeface="Arial"/>
              </a:rPr>
              <a:t> </a:t>
            </a:r>
            <a:r>
              <a:rPr sz="1250" spc="13" dirty="0">
                <a:latin typeface="Arial"/>
                <a:cs typeface="Arial"/>
              </a:rPr>
              <a:t>methods</a:t>
            </a:r>
            <a:endParaRPr sz="12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740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99" y="1129212"/>
            <a:ext cx="6692900" cy="84138"/>
          </a:xfrm>
          <a:custGeom>
            <a:avLst/>
            <a:gdLst/>
            <a:ahLst/>
            <a:cxnLst/>
            <a:rect l="l" t="t" r="r" b="b"/>
            <a:pathLst>
              <a:path w="5354320" h="67309">
                <a:moveTo>
                  <a:pt x="0" y="0"/>
                </a:moveTo>
                <a:lnTo>
                  <a:pt x="5354138" y="0"/>
                </a:lnTo>
                <a:lnTo>
                  <a:pt x="5354138" y="66822"/>
                </a:lnTo>
                <a:lnTo>
                  <a:pt x="0" y="6682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5924" y="497176"/>
            <a:ext cx="4991099" cy="4278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 marR="6350">
              <a:lnSpc>
                <a:spcPts val="2875"/>
              </a:lnSpc>
            </a:pPr>
            <a:r>
              <a:rPr lang="en-NZ" spc="213" dirty="0" smtClean="0"/>
              <a:t>List</a:t>
            </a:r>
            <a:endParaRPr spc="131" dirty="0"/>
          </a:p>
        </p:txBody>
      </p:sp>
      <p:sp>
        <p:nvSpPr>
          <p:cNvPr id="4" name="object 4"/>
          <p:cNvSpPr/>
          <p:nvPr/>
        </p:nvSpPr>
        <p:spPr>
          <a:xfrm>
            <a:off x="2477973" y="1515529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/>
          <p:nvPr/>
        </p:nvSpPr>
        <p:spPr>
          <a:xfrm>
            <a:off x="2477973" y="1891404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2477973" y="2277722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7" name="object 7"/>
          <p:cNvSpPr/>
          <p:nvPr/>
        </p:nvSpPr>
        <p:spPr>
          <a:xfrm>
            <a:off x="2926935" y="2684919"/>
            <a:ext cx="52388" cy="52388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81" y="41763"/>
                </a:moveTo>
                <a:lnTo>
                  <a:pt x="11744" y="40462"/>
                </a:lnTo>
                <a:lnTo>
                  <a:pt x="5219" y="36553"/>
                </a:lnTo>
                <a:lnTo>
                  <a:pt x="1304" y="30029"/>
                </a:lnTo>
                <a:lnTo>
                  <a:pt x="0" y="20881"/>
                </a:lnTo>
                <a:lnTo>
                  <a:pt x="1304" y="11734"/>
                </a:lnTo>
                <a:lnTo>
                  <a:pt x="5219" y="5210"/>
                </a:lnTo>
                <a:lnTo>
                  <a:pt x="11744" y="1301"/>
                </a:lnTo>
                <a:lnTo>
                  <a:pt x="20881" y="0"/>
                </a:lnTo>
                <a:lnTo>
                  <a:pt x="30019" y="1301"/>
                </a:lnTo>
                <a:lnTo>
                  <a:pt x="36544" y="5210"/>
                </a:lnTo>
                <a:lnTo>
                  <a:pt x="40459" y="11734"/>
                </a:lnTo>
                <a:lnTo>
                  <a:pt x="41763" y="20881"/>
                </a:lnTo>
                <a:lnTo>
                  <a:pt x="40459" y="30029"/>
                </a:lnTo>
                <a:lnTo>
                  <a:pt x="36544" y="36553"/>
                </a:lnTo>
                <a:lnTo>
                  <a:pt x="30019" y="40462"/>
                </a:lnTo>
                <a:lnTo>
                  <a:pt x="20881" y="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8" name="object 8"/>
          <p:cNvSpPr/>
          <p:nvPr/>
        </p:nvSpPr>
        <p:spPr>
          <a:xfrm>
            <a:off x="2926935" y="2977266"/>
            <a:ext cx="52388" cy="52388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81" y="41763"/>
                </a:moveTo>
                <a:lnTo>
                  <a:pt x="11744" y="40462"/>
                </a:lnTo>
                <a:lnTo>
                  <a:pt x="5219" y="36553"/>
                </a:lnTo>
                <a:lnTo>
                  <a:pt x="1304" y="30029"/>
                </a:lnTo>
                <a:lnTo>
                  <a:pt x="0" y="20881"/>
                </a:lnTo>
                <a:lnTo>
                  <a:pt x="1304" y="11734"/>
                </a:lnTo>
                <a:lnTo>
                  <a:pt x="5219" y="5210"/>
                </a:lnTo>
                <a:lnTo>
                  <a:pt x="11744" y="1301"/>
                </a:lnTo>
                <a:lnTo>
                  <a:pt x="20881" y="0"/>
                </a:lnTo>
                <a:lnTo>
                  <a:pt x="30019" y="1301"/>
                </a:lnTo>
                <a:lnTo>
                  <a:pt x="36544" y="5210"/>
                </a:lnTo>
                <a:lnTo>
                  <a:pt x="40459" y="11734"/>
                </a:lnTo>
                <a:lnTo>
                  <a:pt x="41763" y="20881"/>
                </a:lnTo>
                <a:lnTo>
                  <a:pt x="40459" y="30029"/>
                </a:lnTo>
                <a:lnTo>
                  <a:pt x="36544" y="36553"/>
                </a:lnTo>
                <a:lnTo>
                  <a:pt x="30019" y="40462"/>
                </a:lnTo>
                <a:lnTo>
                  <a:pt x="20881" y="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2666677" y="1389752"/>
            <a:ext cx="6349206" cy="1705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3" dirty="0">
                <a:latin typeface="Courier" charset="0"/>
                <a:cs typeface="Courier" charset="0"/>
              </a:rPr>
              <a:t>List</a:t>
            </a:r>
            <a:r>
              <a:rPr sz="1813" spc="-688" dirty="0">
                <a:latin typeface="Courier" charset="0"/>
                <a:cs typeface="Courier" charset="0"/>
              </a:rPr>
              <a:t> </a:t>
            </a:r>
            <a:r>
              <a:rPr sz="1813" spc="13" dirty="0">
                <a:latin typeface="Arial"/>
                <a:cs typeface="Arial"/>
              </a:rPr>
              <a:t>interface</a:t>
            </a:r>
            <a:endParaRPr sz="1813" dirty="0">
              <a:latin typeface="Arial"/>
              <a:cs typeface="Arial"/>
            </a:endParaRPr>
          </a:p>
          <a:p>
            <a:pPr marL="15875" marR="6350">
              <a:lnSpc>
                <a:spcPts val="3038"/>
              </a:lnSpc>
              <a:spcBef>
                <a:spcPts val="163"/>
              </a:spcBef>
            </a:pPr>
            <a:r>
              <a:rPr sz="1813" spc="19" dirty="0">
                <a:latin typeface="Arial"/>
                <a:cs typeface="Arial"/>
              </a:rPr>
              <a:t>A </a:t>
            </a:r>
            <a:r>
              <a:rPr sz="1813" spc="6" dirty="0">
                <a:latin typeface="Arial"/>
                <a:cs typeface="Arial"/>
              </a:rPr>
              <a:t>list is </a:t>
            </a:r>
            <a:r>
              <a:rPr sz="1813" spc="13" dirty="0">
                <a:latin typeface="Arial"/>
                <a:cs typeface="Arial"/>
              </a:rPr>
              <a:t>a </a:t>
            </a:r>
            <a:r>
              <a:rPr sz="1813" spc="6" dirty="0">
                <a:latin typeface="Arial"/>
                <a:cs typeface="Arial"/>
              </a:rPr>
              <a:t>collection that </a:t>
            </a:r>
            <a:r>
              <a:rPr sz="1813" spc="13" dirty="0">
                <a:latin typeface="Arial"/>
                <a:cs typeface="Arial"/>
              </a:rPr>
              <a:t>remembers the order </a:t>
            </a:r>
            <a:r>
              <a:rPr sz="1813" spc="6" dirty="0">
                <a:latin typeface="Arial"/>
                <a:cs typeface="Arial"/>
              </a:rPr>
              <a:t>of its </a:t>
            </a:r>
            <a:r>
              <a:rPr sz="1813" spc="13" dirty="0">
                <a:latin typeface="Arial"/>
                <a:cs typeface="Arial"/>
              </a:rPr>
              <a:t>elements.  Two implementing</a:t>
            </a:r>
            <a:r>
              <a:rPr sz="1813" spc="-81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classes</a:t>
            </a:r>
            <a:endParaRPr sz="1813" dirty="0">
              <a:latin typeface="Arial"/>
              <a:cs typeface="Arial"/>
            </a:endParaRPr>
          </a:p>
          <a:p>
            <a:pPr marL="436563" marR="4824411">
              <a:lnSpc>
                <a:spcPct val="139500"/>
              </a:lnSpc>
              <a:spcBef>
                <a:spcPts val="325"/>
              </a:spcBef>
            </a:pPr>
            <a:r>
              <a:rPr sz="1375" spc="19" dirty="0">
                <a:latin typeface="Courier" charset="0"/>
                <a:cs typeface="Courier" charset="0"/>
              </a:rPr>
              <a:t>ArrayList  LinkedList</a:t>
            </a:r>
            <a:endParaRPr sz="1375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6840" y="3219830"/>
            <a:ext cx="2662586" cy="203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1" name="object 11"/>
          <p:cNvSpPr txBox="1"/>
          <p:nvPr/>
        </p:nvSpPr>
        <p:spPr>
          <a:xfrm>
            <a:off x="2900453" y="5451296"/>
            <a:ext cx="2566986" cy="278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9" dirty="0" smtClean="0">
                <a:latin typeface="Arial"/>
                <a:cs typeface="Arial"/>
              </a:rPr>
              <a:t>A </a:t>
            </a:r>
            <a:r>
              <a:rPr sz="1813" spc="6" dirty="0">
                <a:latin typeface="Arial"/>
                <a:cs typeface="Arial"/>
              </a:rPr>
              <a:t>List of</a:t>
            </a:r>
            <a:r>
              <a:rPr sz="1813" spc="-81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Books</a:t>
            </a:r>
            <a:endParaRPr sz="181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2803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99" y="1128821"/>
            <a:ext cx="6692900" cy="84138"/>
          </a:xfrm>
          <a:custGeom>
            <a:avLst/>
            <a:gdLst/>
            <a:ahLst/>
            <a:cxnLst/>
            <a:rect l="l" t="t" r="r" b="b"/>
            <a:pathLst>
              <a:path w="5354320" h="67309">
                <a:moveTo>
                  <a:pt x="0" y="0"/>
                </a:moveTo>
                <a:lnTo>
                  <a:pt x="5354138" y="0"/>
                </a:lnTo>
                <a:lnTo>
                  <a:pt x="5354138" y="66822"/>
                </a:lnTo>
                <a:lnTo>
                  <a:pt x="0" y="6682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5924" y="496786"/>
            <a:ext cx="4991099" cy="4278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 marR="6350">
              <a:lnSpc>
                <a:spcPts val="2875"/>
              </a:lnSpc>
            </a:pPr>
            <a:r>
              <a:rPr lang="en-NZ" spc="213" dirty="0" smtClean="0"/>
              <a:t>Set</a:t>
            </a:r>
            <a:endParaRPr spc="131" dirty="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2315924" y="1687391"/>
            <a:ext cx="13144500" cy="3224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3" dirty="0">
                <a:latin typeface="Courier" charset="0"/>
                <a:cs typeface="Courier" charset="0"/>
              </a:rPr>
              <a:t>Set</a:t>
            </a:r>
            <a:r>
              <a:rPr spc="-694" dirty="0">
                <a:latin typeface="Courier" charset="0"/>
                <a:cs typeface="Courier" charset="0"/>
              </a:rPr>
              <a:t> </a:t>
            </a:r>
            <a:r>
              <a:rPr spc="13" dirty="0"/>
              <a:t>interface</a:t>
            </a:r>
          </a:p>
          <a:p>
            <a:pPr marL="15875">
              <a:lnSpc>
                <a:spcPct val="100000"/>
              </a:lnSpc>
              <a:spcBef>
                <a:spcPts val="781"/>
              </a:spcBef>
            </a:pPr>
            <a:r>
              <a:rPr spc="19" dirty="0"/>
              <a:t>A </a:t>
            </a:r>
            <a:r>
              <a:rPr spc="13" dirty="0"/>
              <a:t>set </a:t>
            </a:r>
            <a:r>
              <a:rPr spc="6" dirty="0"/>
              <a:t>is </a:t>
            </a:r>
            <a:r>
              <a:rPr spc="13" dirty="0"/>
              <a:t>an </a:t>
            </a:r>
            <a:r>
              <a:rPr b="1" spc="13" dirty="0">
                <a:latin typeface="Arial"/>
                <a:cs typeface="Arial"/>
              </a:rPr>
              <a:t>unordered </a:t>
            </a:r>
            <a:r>
              <a:rPr spc="6" dirty="0"/>
              <a:t>collection of </a:t>
            </a:r>
            <a:r>
              <a:rPr b="1" spc="13" dirty="0">
                <a:latin typeface="Arial"/>
                <a:cs typeface="Arial"/>
              </a:rPr>
              <a:t>unique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13" dirty="0"/>
              <a:t>elements.</a:t>
            </a:r>
          </a:p>
          <a:p>
            <a:pPr marL="15875" marR="6350">
              <a:lnSpc>
                <a:spcPct val="117200"/>
              </a:lnSpc>
              <a:spcBef>
                <a:spcPts val="494"/>
              </a:spcBef>
            </a:pPr>
            <a:r>
              <a:rPr spc="13" dirty="0"/>
              <a:t>Arranges </a:t>
            </a:r>
            <a:r>
              <a:rPr spc="6" dirty="0"/>
              <a:t>its </a:t>
            </a:r>
            <a:r>
              <a:rPr spc="13" dirty="0"/>
              <a:t>elements so </a:t>
            </a:r>
            <a:r>
              <a:rPr spc="6" dirty="0"/>
              <a:t>that finding, </a:t>
            </a:r>
            <a:r>
              <a:rPr spc="13" dirty="0"/>
              <a:t>adding, and </a:t>
            </a:r>
            <a:r>
              <a:rPr spc="13" dirty="0" smtClean="0"/>
              <a:t>removing</a:t>
            </a:r>
            <a:r>
              <a:rPr lang="en-NZ" spc="13" dirty="0" smtClean="0"/>
              <a:t/>
            </a:r>
            <a:br>
              <a:rPr lang="en-NZ" spc="13" dirty="0" smtClean="0"/>
            </a:br>
            <a:r>
              <a:rPr spc="13" dirty="0" smtClean="0"/>
              <a:t>  </a:t>
            </a:r>
            <a:r>
              <a:rPr spc="13" dirty="0"/>
              <a:t>elements </a:t>
            </a:r>
            <a:r>
              <a:rPr spc="6" dirty="0"/>
              <a:t>is </a:t>
            </a:r>
            <a:r>
              <a:rPr spc="13" dirty="0"/>
              <a:t>more</a:t>
            </a:r>
            <a:r>
              <a:rPr spc="-38" dirty="0"/>
              <a:t> </a:t>
            </a:r>
            <a:r>
              <a:rPr spc="6" dirty="0"/>
              <a:t>efficient.</a:t>
            </a:r>
          </a:p>
          <a:p>
            <a:pPr marL="15875">
              <a:lnSpc>
                <a:spcPct val="100000"/>
              </a:lnSpc>
              <a:spcBef>
                <a:spcPts val="781"/>
              </a:spcBef>
            </a:pPr>
            <a:r>
              <a:rPr spc="13" dirty="0"/>
              <a:t>Two mechanisms </a:t>
            </a:r>
            <a:r>
              <a:rPr spc="6" dirty="0"/>
              <a:t>to </a:t>
            </a:r>
            <a:r>
              <a:rPr spc="13" dirty="0"/>
              <a:t>do</a:t>
            </a:r>
            <a:r>
              <a:rPr spc="-38" dirty="0"/>
              <a:t> </a:t>
            </a:r>
            <a:r>
              <a:rPr spc="6" dirty="0"/>
              <a:t>this</a:t>
            </a:r>
          </a:p>
          <a:p>
            <a:pPr marL="436563">
              <a:lnSpc>
                <a:spcPct val="100000"/>
              </a:lnSpc>
              <a:spcBef>
                <a:spcPts val="1138"/>
              </a:spcBef>
            </a:pPr>
            <a:r>
              <a:rPr sz="1375" spc="13" dirty="0">
                <a:latin typeface="Arial"/>
                <a:cs typeface="Arial"/>
              </a:rPr>
              <a:t>hash</a:t>
            </a:r>
            <a:r>
              <a:rPr sz="1375" spc="-88" dirty="0">
                <a:latin typeface="Arial"/>
                <a:cs typeface="Arial"/>
              </a:rPr>
              <a:t> </a:t>
            </a:r>
            <a:r>
              <a:rPr sz="1375" spc="13" dirty="0">
                <a:latin typeface="Arial"/>
                <a:cs typeface="Arial"/>
              </a:rPr>
              <a:t>tables</a:t>
            </a:r>
            <a:endParaRPr sz="1375" dirty="0">
              <a:latin typeface="Arial"/>
              <a:cs typeface="Arial"/>
            </a:endParaRPr>
          </a:p>
          <a:p>
            <a:pPr marL="436563">
              <a:lnSpc>
                <a:spcPct val="100000"/>
              </a:lnSpc>
              <a:spcBef>
                <a:spcPts val="650"/>
              </a:spcBef>
            </a:pPr>
            <a:r>
              <a:rPr sz="1375" spc="13" dirty="0">
                <a:latin typeface="Arial"/>
                <a:cs typeface="Arial"/>
              </a:rPr>
              <a:t>binary search</a:t>
            </a:r>
            <a:r>
              <a:rPr sz="1375" spc="-75" dirty="0">
                <a:latin typeface="Arial"/>
                <a:cs typeface="Arial"/>
              </a:rPr>
              <a:t> </a:t>
            </a:r>
            <a:r>
              <a:rPr sz="1375" spc="13" dirty="0">
                <a:latin typeface="Arial"/>
                <a:cs typeface="Arial"/>
              </a:rPr>
              <a:t>trees</a:t>
            </a:r>
            <a:endParaRPr sz="1375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68546" y="3830906"/>
            <a:ext cx="2840100" cy="216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2" name="object 12"/>
          <p:cNvSpPr txBox="1"/>
          <p:nvPr/>
        </p:nvSpPr>
        <p:spPr>
          <a:xfrm>
            <a:off x="2900453" y="6254861"/>
            <a:ext cx="2553494" cy="278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b="1" spc="13" dirty="0">
                <a:latin typeface="Arial"/>
                <a:cs typeface="Arial"/>
              </a:rPr>
              <a:t>Figure 3 </a:t>
            </a:r>
            <a:r>
              <a:rPr sz="1813" spc="19" dirty="0">
                <a:latin typeface="Arial"/>
                <a:cs typeface="Arial"/>
              </a:rPr>
              <a:t>A </a:t>
            </a:r>
            <a:r>
              <a:rPr sz="1813" spc="13" dirty="0">
                <a:latin typeface="Arial"/>
                <a:cs typeface="Arial"/>
              </a:rPr>
              <a:t>Set </a:t>
            </a:r>
            <a:r>
              <a:rPr sz="1813" spc="6" dirty="0">
                <a:latin typeface="Arial"/>
                <a:cs typeface="Arial"/>
              </a:rPr>
              <a:t>of</a:t>
            </a:r>
            <a:r>
              <a:rPr sz="1813" spc="-100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Books</a:t>
            </a:r>
            <a:endParaRPr sz="181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719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99" y="1128199"/>
            <a:ext cx="6692900" cy="84138"/>
          </a:xfrm>
          <a:custGeom>
            <a:avLst/>
            <a:gdLst/>
            <a:ahLst/>
            <a:cxnLst/>
            <a:rect l="l" t="t" r="r" b="b"/>
            <a:pathLst>
              <a:path w="5354320" h="67309">
                <a:moveTo>
                  <a:pt x="0" y="0"/>
                </a:moveTo>
                <a:lnTo>
                  <a:pt x="5354138" y="0"/>
                </a:lnTo>
                <a:lnTo>
                  <a:pt x="5354138" y="66822"/>
                </a:lnTo>
                <a:lnTo>
                  <a:pt x="0" y="6682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5924" y="496164"/>
            <a:ext cx="4991099" cy="4278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 marR="6350">
              <a:lnSpc>
                <a:spcPts val="2875"/>
              </a:lnSpc>
            </a:pPr>
            <a:r>
              <a:rPr lang="en-NZ" spc="213" dirty="0" smtClean="0"/>
              <a:t>Stack</a:t>
            </a:r>
            <a:endParaRPr spc="131" dirty="0"/>
          </a:p>
        </p:txBody>
      </p:sp>
      <p:sp>
        <p:nvSpPr>
          <p:cNvPr id="4" name="object 4"/>
          <p:cNvSpPr/>
          <p:nvPr/>
        </p:nvSpPr>
        <p:spPr>
          <a:xfrm>
            <a:off x="2477973" y="1504076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/>
          <p:nvPr/>
        </p:nvSpPr>
        <p:spPr>
          <a:xfrm>
            <a:off x="2926935" y="1900832"/>
            <a:ext cx="52388" cy="52388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20881" y="41763"/>
                </a:moveTo>
                <a:lnTo>
                  <a:pt x="11744" y="40462"/>
                </a:lnTo>
                <a:lnTo>
                  <a:pt x="5219" y="36553"/>
                </a:lnTo>
                <a:lnTo>
                  <a:pt x="1304" y="30029"/>
                </a:lnTo>
                <a:lnTo>
                  <a:pt x="0" y="20881"/>
                </a:lnTo>
                <a:lnTo>
                  <a:pt x="1304" y="11734"/>
                </a:lnTo>
                <a:lnTo>
                  <a:pt x="5219" y="5210"/>
                </a:lnTo>
                <a:lnTo>
                  <a:pt x="11744" y="1301"/>
                </a:lnTo>
                <a:lnTo>
                  <a:pt x="20881" y="0"/>
                </a:lnTo>
                <a:lnTo>
                  <a:pt x="30019" y="1301"/>
                </a:lnTo>
                <a:lnTo>
                  <a:pt x="36544" y="5210"/>
                </a:lnTo>
                <a:lnTo>
                  <a:pt x="40459" y="11734"/>
                </a:lnTo>
                <a:lnTo>
                  <a:pt x="41763" y="20881"/>
                </a:lnTo>
                <a:lnTo>
                  <a:pt x="40459" y="30029"/>
                </a:lnTo>
                <a:lnTo>
                  <a:pt x="36544" y="36553"/>
                </a:lnTo>
                <a:lnTo>
                  <a:pt x="30019" y="40462"/>
                </a:lnTo>
                <a:lnTo>
                  <a:pt x="20881" y="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2926935" y="2182739"/>
            <a:ext cx="52388" cy="52388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81" y="41763"/>
                </a:moveTo>
                <a:lnTo>
                  <a:pt x="11744" y="40462"/>
                </a:lnTo>
                <a:lnTo>
                  <a:pt x="5219" y="36553"/>
                </a:lnTo>
                <a:lnTo>
                  <a:pt x="1304" y="30029"/>
                </a:lnTo>
                <a:lnTo>
                  <a:pt x="0" y="20881"/>
                </a:lnTo>
                <a:lnTo>
                  <a:pt x="1304" y="11734"/>
                </a:lnTo>
                <a:lnTo>
                  <a:pt x="5219" y="5210"/>
                </a:lnTo>
                <a:lnTo>
                  <a:pt x="11744" y="1301"/>
                </a:lnTo>
                <a:lnTo>
                  <a:pt x="20881" y="0"/>
                </a:lnTo>
                <a:lnTo>
                  <a:pt x="30019" y="1301"/>
                </a:lnTo>
                <a:lnTo>
                  <a:pt x="36544" y="5210"/>
                </a:lnTo>
                <a:lnTo>
                  <a:pt x="40459" y="11734"/>
                </a:lnTo>
                <a:lnTo>
                  <a:pt x="41763" y="20881"/>
                </a:lnTo>
                <a:lnTo>
                  <a:pt x="40459" y="30029"/>
                </a:lnTo>
                <a:lnTo>
                  <a:pt x="36544" y="36553"/>
                </a:lnTo>
                <a:lnTo>
                  <a:pt x="30019" y="40462"/>
                </a:lnTo>
                <a:lnTo>
                  <a:pt x="20881" y="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7" name="object 7"/>
          <p:cNvSpPr txBox="1"/>
          <p:nvPr/>
        </p:nvSpPr>
        <p:spPr>
          <a:xfrm>
            <a:off x="2666676" y="1378298"/>
            <a:ext cx="3913188" cy="920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3" dirty="0">
                <a:latin typeface="Arial"/>
                <a:cs typeface="Arial"/>
              </a:rPr>
              <a:t>Stack</a:t>
            </a:r>
            <a:endParaRPr sz="1813">
              <a:latin typeface="Arial"/>
              <a:cs typeface="Arial"/>
            </a:endParaRPr>
          </a:p>
          <a:p>
            <a:pPr marL="436563">
              <a:spcBef>
                <a:spcPts val="1138"/>
              </a:spcBef>
            </a:pPr>
            <a:r>
              <a:rPr sz="1375" spc="19" dirty="0">
                <a:latin typeface="Arial"/>
                <a:cs typeface="Arial"/>
              </a:rPr>
              <a:t>Remembers </a:t>
            </a:r>
            <a:r>
              <a:rPr sz="1375" spc="13" dirty="0">
                <a:latin typeface="Arial"/>
                <a:cs typeface="Arial"/>
              </a:rPr>
              <a:t>the order of</a:t>
            </a:r>
            <a:r>
              <a:rPr sz="1375" spc="-75" dirty="0">
                <a:latin typeface="Arial"/>
                <a:cs typeface="Arial"/>
              </a:rPr>
              <a:t> </a:t>
            </a:r>
            <a:r>
              <a:rPr sz="1375" spc="13" dirty="0">
                <a:latin typeface="Arial"/>
                <a:cs typeface="Arial"/>
              </a:rPr>
              <a:t>elements</a:t>
            </a:r>
            <a:endParaRPr sz="1375">
              <a:latin typeface="Arial"/>
              <a:cs typeface="Arial"/>
            </a:endParaRPr>
          </a:p>
          <a:p>
            <a:pPr marL="436563">
              <a:spcBef>
                <a:spcPts val="569"/>
              </a:spcBef>
            </a:pPr>
            <a:r>
              <a:rPr sz="1375" spc="13" dirty="0">
                <a:latin typeface="Arial"/>
                <a:cs typeface="Arial"/>
              </a:rPr>
              <a:t>But you can only add and remove at the</a:t>
            </a:r>
            <a:r>
              <a:rPr sz="1375" spc="-25" dirty="0">
                <a:latin typeface="Arial"/>
                <a:cs typeface="Arial"/>
              </a:rPr>
              <a:t> </a:t>
            </a:r>
            <a:r>
              <a:rPr sz="1375" spc="13" dirty="0">
                <a:latin typeface="Arial"/>
                <a:cs typeface="Arial"/>
              </a:rPr>
              <a:t>top</a:t>
            </a:r>
            <a:endParaRPr sz="137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6839" y="2426255"/>
            <a:ext cx="1639315" cy="1628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2900453" y="4239128"/>
            <a:ext cx="2787650" cy="278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9" dirty="0" smtClean="0">
                <a:latin typeface="Arial"/>
                <a:cs typeface="Arial"/>
              </a:rPr>
              <a:t>A </a:t>
            </a:r>
            <a:r>
              <a:rPr sz="1813" spc="13" dirty="0">
                <a:latin typeface="Arial"/>
                <a:cs typeface="Arial"/>
              </a:rPr>
              <a:t>Stack </a:t>
            </a:r>
            <a:r>
              <a:rPr sz="1813" spc="6" dirty="0">
                <a:latin typeface="Arial"/>
                <a:cs typeface="Arial"/>
              </a:rPr>
              <a:t>of</a:t>
            </a:r>
            <a:r>
              <a:rPr sz="1813" spc="-94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Books</a:t>
            </a:r>
            <a:endParaRPr sz="181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9871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99" y="1127809"/>
            <a:ext cx="6692900" cy="84138"/>
          </a:xfrm>
          <a:custGeom>
            <a:avLst/>
            <a:gdLst/>
            <a:ahLst/>
            <a:cxnLst/>
            <a:rect l="l" t="t" r="r" b="b"/>
            <a:pathLst>
              <a:path w="5354320" h="67309">
                <a:moveTo>
                  <a:pt x="0" y="0"/>
                </a:moveTo>
                <a:lnTo>
                  <a:pt x="5354138" y="0"/>
                </a:lnTo>
                <a:lnTo>
                  <a:pt x="5354138" y="66822"/>
                </a:lnTo>
                <a:lnTo>
                  <a:pt x="0" y="6682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5924" y="495774"/>
            <a:ext cx="4991099" cy="4278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 marR="6350">
              <a:lnSpc>
                <a:spcPts val="2875"/>
              </a:lnSpc>
            </a:pPr>
            <a:r>
              <a:rPr lang="en-NZ" spc="213" dirty="0" smtClean="0"/>
              <a:t>Queue</a:t>
            </a:r>
            <a:endParaRPr spc="131" dirty="0"/>
          </a:p>
        </p:txBody>
      </p:sp>
      <p:sp>
        <p:nvSpPr>
          <p:cNvPr id="4" name="object 4"/>
          <p:cNvSpPr/>
          <p:nvPr/>
        </p:nvSpPr>
        <p:spPr>
          <a:xfrm>
            <a:off x="2477973" y="1503684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/>
          <p:nvPr/>
        </p:nvSpPr>
        <p:spPr>
          <a:xfrm>
            <a:off x="2926935" y="1900442"/>
            <a:ext cx="52388" cy="52388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20881" y="41763"/>
                </a:moveTo>
                <a:lnTo>
                  <a:pt x="11744" y="40462"/>
                </a:lnTo>
                <a:lnTo>
                  <a:pt x="5219" y="36553"/>
                </a:lnTo>
                <a:lnTo>
                  <a:pt x="1304" y="30029"/>
                </a:lnTo>
                <a:lnTo>
                  <a:pt x="0" y="20881"/>
                </a:lnTo>
                <a:lnTo>
                  <a:pt x="1304" y="11734"/>
                </a:lnTo>
                <a:lnTo>
                  <a:pt x="5219" y="5210"/>
                </a:lnTo>
                <a:lnTo>
                  <a:pt x="11744" y="1301"/>
                </a:lnTo>
                <a:lnTo>
                  <a:pt x="20881" y="0"/>
                </a:lnTo>
                <a:lnTo>
                  <a:pt x="30019" y="1301"/>
                </a:lnTo>
                <a:lnTo>
                  <a:pt x="36544" y="5210"/>
                </a:lnTo>
                <a:lnTo>
                  <a:pt x="40459" y="11734"/>
                </a:lnTo>
                <a:lnTo>
                  <a:pt x="41763" y="20881"/>
                </a:lnTo>
                <a:lnTo>
                  <a:pt x="40459" y="30029"/>
                </a:lnTo>
                <a:lnTo>
                  <a:pt x="36544" y="36553"/>
                </a:lnTo>
                <a:lnTo>
                  <a:pt x="30019" y="40462"/>
                </a:lnTo>
                <a:lnTo>
                  <a:pt x="20881" y="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2477973" y="2516461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7" name="object 7"/>
          <p:cNvSpPr txBox="1"/>
          <p:nvPr/>
        </p:nvSpPr>
        <p:spPr>
          <a:xfrm>
            <a:off x="2666676" y="1377907"/>
            <a:ext cx="6149975" cy="130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3" dirty="0">
                <a:latin typeface="Arial"/>
                <a:cs typeface="Arial"/>
              </a:rPr>
              <a:t>Queue</a:t>
            </a:r>
            <a:endParaRPr sz="1813">
              <a:latin typeface="Arial"/>
              <a:cs typeface="Arial"/>
            </a:endParaRPr>
          </a:p>
          <a:p>
            <a:pPr marL="436563" marR="6350">
              <a:lnSpc>
                <a:spcPct val="114599"/>
              </a:lnSpc>
              <a:spcBef>
                <a:spcPts val="900"/>
              </a:spcBef>
            </a:pPr>
            <a:r>
              <a:rPr sz="1375" spc="19" dirty="0">
                <a:latin typeface="Arial"/>
                <a:cs typeface="Arial"/>
              </a:rPr>
              <a:t>Add </a:t>
            </a:r>
            <a:r>
              <a:rPr sz="1375" spc="13" dirty="0">
                <a:latin typeface="Arial"/>
                <a:cs typeface="Arial"/>
              </a:rPr>
              <a:t>items to one end (the </a:t>
            </a:r>
            <a:r>
              <a:rPr sz="1375" spc="6" dirty="0">
                <a:latin typeface="Arial"/>
                <a:cs typeface="Arial"/>
              </a:rPr>
              <a:t>tail) </a:t>
            </a:r>
            <a:r>
              <a:rPr sz="1375" spc="13" dirty="0">
                <a:latin typeface="Arial"/>
                <a:cs typeface="Arial"/>
              </a:rPr>
              <a:t>and remove them from the other end (the  head)</a:t>
            </a:r>
            <a:endParaRPr sz="1375">
              <a:latin typeface="Arial"/>
              <a:cs typeface="Arial"/>
            </a:endParaRPr>
          </a:p>
          <a:p>
            <a:pPr marL="15875">
              <a:spcBef>
                <a:spcPts val="1118"/>
              </a:spcBef>
            </a:pPr>
            <a:r>
              <a:rPr sz="1813" spc="19" dirty="0">
                <a:latin typeface="Arial"/>
                <a:cs typeface="Arial"/>
              </a:rPr>
              <a:t>A </a:t>
            </a:r>
            <a:r>
              <a:rPr sz="1813" spc="13" dirty="0">
                <a:latin typeface="Arial"/>
                <a:cs typeface="Arial"/>
              </a:rPr>
              <a:t>queue </a:t>
            </a:r>
            <a:r>
              <a:rPr sz="1813" spc="6" dirty="0">
                <a:latin typeface="Arial"/>
                <a:cs typeface="Arial"/>
              </a:rPr>
              <a:t>of</a:t>
            </a:r>
            <a:r>
              <a:rPr sz="1813" spc="-100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people</a:t>
            </a:r>
            <a:endParaRPr sz="1813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6839" y="2708180"/>
            <a:ext cx="2443320" cy="174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/>
          <p:nvPr/>
        </p:nvSpPr>
        <p:spPr>
          <a:xfrm>
            <a:off x="2477973" y="4719509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0" name="object 10"/>
          <p:cNvSpPr/>
          <p:nvPr/>
        </p:nvSpPr>
        <p:spPr>
          <a:xfrm>
            <a:off x="2926935" y="5116266"/>
            <a:ext cx="52388" cy="52388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81" y="41763"/>
                </a:moveTo>
                <a:lnTo>
                  <a:pt x="11744" y="40462"/>
                </a:lnTo>
                <a:lnTo>
                  <a:pt x="5219" y="36553"/>
                </a:lnTo>
                <a:lnTo>
                  <a:pt x="1304" y="30029"/>
                </a:lnTo>
                <a:lnTo>
                  <a:pt x="0" y="20881"/>
                </a:lnTo>
                <a:lnTo>
                  <a:pt x="1304" y="11734"/>
                </a:lnTo>
                <a:lnTo>
                  <a:pt x="5219" y="5210"/>
                </a:lnTo>
                <a:lnTo>
                  <a:pt x="11744" y="1301"/>
                </a:lnTo>
                <a:lnTo>
                  <a:pt x="20881" y="0"/>
                </a:lnTo>
                <a:lnTo>
                  <a:pt x="30019" y="1301"/>
                </a:lnTo>
                <a:lnTo>
                  <a:pt x="36544" y="5210"/>
                </a:lnTo>
                <a:lnTo>
                  <a:pt x="40459" y="11734"/>
                </a:lnTo>
                <a:lnTo>
                  <a:pt x="41763" y="20881"/>
                </a:lnTo>
                <a:lnTo>
                  <a:pt x="40459" y="30029"/>
                </a:lnTo>
                <a:lnTo>
                  <a:pt x="36544" y="36553"/>
                </a:lnTo>
                <a:lnTo>
                  <a:pt x="30019" y="40462"/>
                </a:lnTo>
                <a:lnTo>
                  <a:pt x="20881" y="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1" name="object 11"/>
          <p:cNvSpPr/>
          <p:nvPr/>
        </p:nvSpPr>
        <p:spPr>
          <a:xfrm>
            <a:off x="2926935" y="5408614"/>
            <a:ext cx="52388" cy="52388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81" y="41763"/>
                </a:moveTo>
                <a:lnTo>
                  <a:pt x="11744" y="40462"/>
                </a:lnTo>
                <a:lnTo>
                  <a:pt x="5219" y="36553"/>
                </a:lnTo>
                <a:lnTo>
                  <a:pt x="1304" y="30029"/>
                </a:lnTo>
                <a:lnTo>
                  <a:pt x="0" y="20881"/>
                </a:lnTo>
                <a:lnTo>
                  <a:pt x="1304" y="11734"/>
                </a:lnTo>
                <a:lnTo>
                  <a:pt x="5219" y="5210"/>
                </a:lnTo>
                <a:lnTo>
                  <a:pt x="11744" y="1301"/>
                </a:lnTo>
                <a:lnTo>
                  <a:pt x="20881" y="0"/>
                </a:lnTo>
                <a:lnTo>
                  <a:pt x="30019" y="1301"/>
                </a:lnTo>
                <a:lnTo>
                  <a:pt x="36544" y="5210"/>
                </a:lnTo>
                <a:lnTo>
                  <a:pt x="40459" y="11734"/>
                </a:lnTo>
                <a:lnTo>
                  <a:pt x="41763" y="20881"/>
                </a:lnTo>
                <a:lnTo>
                  <a:pt x="40459" y="30029"/>
                </a:lnTo>
                <a:lnTo>
                  <a:pt x="36544" y="36553"/>
                </a:lnTo>
                <a:lnTo>
                  <a:pt x="30019" y="40462"/>
                </a:lnTo>
                <a:lnTo>
                  <a:pt x="20881" y="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2" name="object 12"/>
          <p:cNvSpPr txBox="1"/>
          <p:nvPr/>
        </p:nvSpPr>
        <p:spPr>
          <a:xfrm>
            <a:off x="2666677" y="4593731"/>
            <a:ext cx="6358731" cy="933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9" dirty="0">
                <a:latin typeface="Arial"/>
                <a:cs typeface="Arial"/>
              </a:rPr>
              <a:t>A </a:t>
            </a:r>
            <a:r>
              <a:rPr sz="1813" spc="6" dirty="0">
                <a:latin typeface="Arial"/>
                <a:cs typeface="Arial"/>
              </a:rPr>
              <a:t>priority</a:t>
            </a:r>
            <a:r>
              <a:rPr sz="1813" spc="-81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queue</a:t>
            </a:r>
            <a:endParaRPr sz="1813">
              <a:latin typeface="Arial"/>
              <a:cs typeface="Arial"/>
            </a:endParaRPr>
          </a:p>
          <a:p>
            <a:pPr marL="436563">
              <a:spcBef>
                <a:spcPts val="1138"/>
              </a:spcBef>
            </a:pPr>
            <a:r>
              <a:rPr sz="1375" spc="13" dirty="0">
                <a:latin typeface="Arial"/>
                <a:cs typeface="Arial"/>
              </a:rPr>
              <a:t>an unordered</a:t>
            </a:r>
            <a:r>
              <a:rPr sz="1375" spc="-63" dirty="0">
                <a:latin typeface="Arial"/>
                <a:cs typeface="Arial"/>
              </a:rPr>
              <a:t> </a:t>
            </a:r>
            <a:r>
              <a:rPr sz="1375" spc="13" dirty="0">
                <a:latin typeface="Arial"/>
                <a:cs typeface="Arial"/>
              </a:rPr>
              <a:t>collection</a:t>
            </a:r>
            <a:endParaRPr sz="1375">
              <a:latin typeface="Arial"/>
              <a:cs typeface="Arial"/>
            </a:endParaRPr>
          </a:p>
          <a:p>
            <a:pPr marL="436563">
              <a:spcBef>
                <a:spcPts val="650"/>
              </a:spcBef>
            </a:pPr>
            <a:r>
              <a:rPr sz="1375" spc="13" dirty="0">
                <a:latin typeface="Arial"/>
                <a:cs typeface="Arial"/>
              </a:rPr>
              <a:t>has an efficient operation for removing the element with the highest</a:t>
            </a:r>
            <a:r>
              <a:rPr sz="1375" spc="-13" dirty="0">
                <a:latin typeface="Arial"/>
                <a:cs typeface="Arial"/>
              </a:rPr>
              <a:t> </a:t>
            </a:r>
            <a:r>
              <a:rPr sz="1375" spc="13" dirty="0">
                <a:latin typeface="Arial"/>
                <a:cs typeface="Arial"/>
              </a:rPr>
              <a:t>priority</a:t>
            </a:r>
            <a:endParaRPr sz="137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7566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99" y="1127577"/>
            <a:ext cx="6692900" cy="84138"/>
          </a:xfrm>
          <a:custGeom>
            <a:avLst/>
            <a:gdLst/>
            <a:ahLst/>
            <a:cxnLst/>
            <a:rect l="l" t="t" r="r" b="b"/>
            <a:pathLst>
              <a:path w="5354320" h="67309">
                <a:moveTo>
                  <a:pt x="0" y="0"/>
                </a:moveTo>
                <a:lnTo>
                  <a:pt x="5354138" y="0"/>
                </a:lnTo>
                <a:lnTo>
                  <a:pt x="5354138" y="66822"/>
                </a:lnTo>
                <a:lnTo>
                  <a:pt x="0" y="6682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5924" y="495541"/>
            <a:ext cx="4991099" cy="4278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 marR="6350">
              <a:lnSpc>
                <a:spcPts val="2875"/>
              </a:lnSpc>
            </a:pPr>
            <a:r>
              <a:rPr lang="en-NZ" spc="213" dirty="0" smtClean="0"/>
              <a:t>Map</a:t>
            </a:r>
            <a:endParaRPr spc="131" dirty="0"/>
          </a:p>
        </p:txBody>
      </p:sp>
      <p:sp>
        <p:nvSpPr>
          <p:cNvPr id="4" name="object 4"/>
          <p:cNvSpPr/>
          <p:nvPr/>
        </p:nvSpPr>
        <p:spPr>
          <a:xfrm>
            <a:off x="2477973" y="1503453"/>
            <a:ext cx="73819" cy="73819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0"/>
                </a:moveTo>
                <a:lnTo>
                  <a:pt x="58469" y="0"/>
                </a:lnTo>
                <a:lnTo>
                  <a:pt x="58469" y="58469"/>
                </a:lnTo>
                <a:lnTo>
                  <a:pt x="0" y="58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/>
          <p:nvPr/>
        </p:nvSpPr>
        <p:spPr>
          <a:xfrm>
            <a:off x="2926935" y="1900210"/>
            <a:ext cx="52388" cy="52388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20881" y="41763"/>
                </a:moveTo>
                <a:lnTo>
                  <a:pt x="11744" y="40462"/>
                </a:lnTo>
                <a:lnTo>
                  <a:pt x="5219" y="36553"/>
                </a:lnTo>
                <a:lnTo>
                  <a:pt x="1304" y="30029"/>
                </a:lnTo>
                <a:lnTo>
                  <a:pt x="0" y="20881"/>
                </a:lnTo>
                <a:lnTo>
                  <a:pt x="1304" y="11734"/>
                </a:lnTo>
                <a:lnTo>
                  <a:pt x="5219" y="5210"/>
                </a:lnTo>
                <a:lnTo>
                  <a:pt x="11744" y="1301"/>
                </a:lnTo>
                <a:lnTo>
                  <a:pt x="20881" y="0"/>
                </a:lnTo>
                <a:lnTo>
                  <a:pt x="30019" y="1301"/>
                </a:lnTo>
                <a:lnTo>
                  <a:pt x="36544" y="5210"/>
                </a:lnTo>
                <a:lnTo>
                  <a:pt x="40459" y="11734"/>
                </a:lnTo>
                <a:lnTo>
                  <a:pt x="41763" y="20881"/>
                </a:lnTo>
                <a:lnTo>
                  <a:pt x="40459" y="30029"/>
                </a:lnTo>
                <a:lnTo>
                  <a:pt x="36544" y="36553"/>
                </a:lnTo>
                <a:lnTo>
                  <a:pt x="30019" y="40462"/>
                </a:lnTo>
                <a:lnTo>
                  <a:pt x="20881" y="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2926935" y="2182117"/>
            <a:ext cx="52388" cy="52388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81" y="41763"/>
                </a:moveTo>
                <a:lnTo>
                  <a:pt x="11744" y="40462"/>
                </a:lnTo>
                <a:lnTo>
                  <a:pt x="5219" y="36553"/>
                </a:lnTo>
                <a:lnTo>
                  <a:pt x="1304" y="30029"/>
                </a:lnTo>
                <a:lnTo>
                  <a:pt x="0" y="20881"/>
                </a:lnTo>
                <a:lnTo>
                  <a:pt x="1304" y="11734"/>
                </a:lnTo>
                <a:lnTo>
                  <a:pt x="5219" y="5210"/>
                </a:lnTo>
                <a:lnTo>
                  <a:pt x="11744" y="1301"/>
                </a:lnTo>
                <a:lnTo>
                  <a:pt x="20881" y="0"/>
                </a:lnTo>
                <a:lnTo>
                  <a:pt x="30019" y="1301"/>
                </a:lnTo>
                <a:lnTo>
                  <a:pt x="36544" y="5210"/>
                </a:lnTo>
                <a:lnTo>
                  <a:pt x="40459" y="11734"/>
                </a:lnTo>
                <a:lnTo>
                  <a:pt x="41763" y="20881"/>
                </a:lnTo>
                <a:lnTo>
                  <a:pt x="40459" y="30029"/>
                </a:lnTo>
                <a:lnTo>
                  <a:pt x="36544" y="36553"/>
                </a:lnTo>
                <a:lnTo>
                  <a:pt x="30019" y="40462"/>
                </a:lnTo>
                <a:lnTo>
                  <a:pt x="20881" y="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7" name="object 7"/>
          <p:cNvSpPr/>
          <p:nvPr/>
        </p:nvSpPr>
        <p:spPr>
          <a:xfrm>
            <a:off x="2926935" y="2464024"/>
            <a:ext cx="52388" cy="52388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81" y="41763"/>
                </a:moveTo>
                <a:lnTo>
                  <a:pt x="11744" y="40462"/>
                </a:lnTo>
                <a:lnTo>
                  <a:pt x="5219" y="36553"/>
                </a:lnTo>
                <a:lnTo>
                  <a:pt x="1304" y="30029"/>
                </a:lnTo>
                <a:lnTo>
                  <a:pt x="0" y="20881"/>
                </a:lnTo>
                <a:lnTo>
                  <a:pt x="1304" y="11734"/>
                </a:lnTo>
                <a:lnTo>
                  <a:pt x="5219" y="5210"/>
                </a:lnTo>
                <a:lnTo>
                  <a:pt x="11744" y="1301"/>
                </a:lnTo>
                <a:lnTo>
                  <a:pt x="20881" y="0"/>
                </a:lnTo>
                <a:lnTo>
                  <a:pt x="30019" y="1301"/>
                </a:lnTo>
                <a:lnTo>
                  <a:pt x="36544" y="5210"/>
                </a:lnTo>
                <a:lnTo>
                  <a:pt x="40459" y="11734"/>
                </a:lnTo>
                <a:lnTo>
                  <a:pt x="41763" y="20881"/>
                </a:lnTo>
                <a:lnTo>
                  <a:pt x="40459" y="30029"/>
                </a:lnTo>
                <a:lnTo>
                  <a:pt x="36544" y="36553"/>
                </a:lnTo>
                <a:lnTo>
                  <a:pt x="30019" y="40462"/>
                </a:lnTo>
                <a:lnTo>
                  <a:pt x="20881" y="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8" name="object 8"/>
          <p:cNvSpPr txBox="1"/>
          <p:nvPr/>
        </p:nvSpPr>
        <p:spPr>
          <a:xfrm>
            <a:off x="2666677" y="1377676"/>
            <a:ext cx="5980906" cy="1215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9" dirty="0">
                <a:latin typeface="Arial"/>
                <a:cs typeface="Arial"/>
              </a:rPr>
              <a:t>Map</a:t>
            </a:r>
            <a:endParaRPr sz="1813">
              <a:latin typeface="Arial"/>
              <a:cs typeface="Arial"/>
            </a:endParaRPr>
          </a:p>
          <a:p>
            <a:pPr marL="436563" marR="1447006">
              <a:lnSpc>
                <a:spcPct val="134500"/>
              </a:lnSpc>
              <a:spcBef>
                <a:spcPts val="569"/>
              </a:spcBef>
            </a:pPr>
            <a:r>
              <a:rPr sz="1375" spc="19" dirty="0">
                <a:latin typeface="Arial"/>
                <a:cs typeface="Arial"/>
              </a:rPr>
              <a:t>Keeps </a:t>
            </a:r>
            <a:r>
              <a:rPr sz="1375" spc="13" dirty="0">
                <a:latin typeface="Arial"/>
                <a:cs typeface="Arial"/>
              </a:rPr>
              <a:t>associations between key and value</a:t>
            </a:r>
            <a:r>
              <a:rPr sz="1375" spc="-25" dirty="0">
                <a:latin typeface="Arial"/>
                <a:cs typeface="Arial"/>
              </a:rPr>
              <a:t> </a:t>
            </a:r>
            <a:r>
              <a:rPr sz="1375" spc="13" dirty="0">
                <a:latin typeface="Arial"/>
                <a:cs typeface="Arial"/>
              </a:rPr>
              <a:t>objects.  Every key in the </a:t>
            </a:r>
            <a:r>
              <a:rPr sz="1375" spc="19" dirty="0">
                <a:latin typeface="Arial"/>
                <a:cs typeface="Arial"/>
              </a:rPr>
              <a:t>map </a:t>
            </a:r>
            <a:r>
              <a:rPr sz="1375" spc="13" dirty="0">
                <a:latin typeface="Arial"/>
                <a:cs typeface="Arial"/>
              </a:rPr>
              <a:t>has an associated</a:t>
            </a:r>
            <a:r>
              <a:rPr sz="1375" spc="-44" dirty="0">
                <a:latin typeface="Arial"/>
                <a:cs typeface="Arial"/>
              </a:rPr>
              <a:t> </a:t>
            </a:r>
            <a:r>
              <a:rPr sz="1375" spc="13" dirty="0">
                <a:latin typeface="Arial"/>
                <a:cs typeface="Arial"/>
              </a:rPr>
              <a:t>value.</a:t>
            </a:r>
            <a:endParaRPr sz="1375">
              <a:latin typeface="Arial"/>
              <a:cs typeface="Arial"/>
            </a:endParaRPr>
          </a:p>
          <a:p>
            <a:pPr marL="436563">
              <a:spcBef>
                <a:spcPts val="569"/>
              </a:spcBef>
            </a:pPr>
            <a:r>
              <a:rPr sz="1375" spc="19" dirty="0">
                <a:latin typeface="Arial"/>
                <a:cs typeface="Arial"/>
              </a:rPr>
              <a:t>The map </a:t>
            </a:r>
            <a:r>
              <a:rPr sz="1375" spc="13" dirty="0">
                <a:latin typeface="Arial"/>
                <a:cs typeface="Arial"/>
              </a:rPr>
              <a:t>stores the keys, values, and the associations between</a:t>
            </a:r>
            <a:r>
              <a:rPr sz="1375" spc="-6" dirty="0">
                <a:latin typeface="Arial"/>
                <a:cs typeface="Arial"/>
              </a:rPr>
              <a:t> </a:t>
            </a:r>
            <a:r>
              <a:rPr sz="1375" spc="13" dirty="0">
                <a:latin typeface="Arial"/>
                <a:cs typeface="Arial"/>
              </a:rPr>
              <a:t>them.</a:t>
            </a:r>
            <a:endParaRPr sz="1375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6839" y="2708180"/>
            <a:ext cx="3790283" cy="2056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0" name="object 10"/>
          <p:cNvSpPr txBox="1"/>
          <p:nvPr/>
        </p:nvSpPr>
        <p:spPr>
          <a:xfrm>
            <a:off x="2900452" y="4958935"/>
            <a:ext cx="4360068" cy="278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813" spc="19" dirty="0" smtClean="0">
                <a:latin typeface="Arial"/>
                <a:cs typeface="Arial"/>
              </a:rPr>
              <a:t>A </a:t>
            </a:r>
            <a:r>
              <a:rPr sz="1813" spc="19" dirty="0">
                <a:latin typeface="Arial"/>
                <a:cs typeface="Arial"/>
              </a:rPr>
              <a:t>Map </a:t>
            </a:r>
            <a:r>
              <a:rPr sz="1813" spc="13" dirty="0">
                <a:latin typeface="Arial"/>
                <a:cs typeface="Arial"/>
              </a:rPr>
              <a:t>from Bar Codes </a:t>
            </a:r>
            <a:r>
              <a:rPr sz="1813" spc="6" dirty="0">
                <a:latin typeface="Arial"/>
                <a:cs typeface="Arial"/>
              </a:rPr>
              <a:t>to</a:t>
            </a:r>
            <a:r>
              <a:rPr sz="1813" spc="-94" dirty="0">
                <a:latin typeface="Arial"/>
                <a:cs typeface="Arial"/>
              </a:rPr>
              <a:t> </a:t>
            </a:r>
            <a:r>
              <a:rPr sz="1813" spc="13" dirty="0">
                <a:latin typeface="Arial"/>
                <a:cs typeface="Arial"/>
              </a:rPr>
              <a:t>Books</a:t>
            </a:r>
            <a:endParaRPr sz="181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5289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2" y="215153"/>
            <a:ext cx="1118225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E14B6B-25E6-4B1C-87D5-F188D3980E59}"/>
</file>

<file path=customXml/itemProps2.xml><?xml version="1.0" encoding="utf-8"?>
<ds:datastoreItem xmlns:ds="http://schemas.openxmlformats.org/officeDocument/2006/customXml" ds:itemID="{09C852E2-7418-4186-8BCE-BC94F7AE04DA}"/>
</file>

<file path=customXml/itemProps3.xml><?xml version="1.0" encoding="utf-8"?>
<ds:datastoreItem xmlns:ds="http://schemas.openxmlformats.org/officeDocument/2006/customXml" ds:itemID="{9120DDF1-6534-4A75-A166-038100F1BA0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850</Words>
  <Application>Microsoft Office PowerPoint</Application>
  <PresentationFormat>Widescreen</PresentationFormat>
  <Paragraphs>178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Courier New</vt:lpstr>
      <vt:lpstr>Times New Roman</vt:lpstr>
      <vt:lpstr>Trebuchet MS</vt:lpstr>
      <vt:lpstr>Verdana</vt:lpstr>
      <vt:lpstr>Wingdings</vt:lpstr>
      <vt:lpstr>Office Theme</vt:lpstr>
      <vt:lpstr>Collections</vt:lpstr>
      <vt:lpstr>The Collection interface</vt:lpstr>
      <vt:lpstr>Collections  Framework</vt:lpstr>
      <vt:lpstr>List</vt:lpstr>
      <vt:lpstr>Set</vt:lpstr>
      <vt:lpstr>Stack</vt:lpstr>
      <vt:lpstr>Queue</vt:lpstr>
      <vt:lpstr>Map</vt:lpstr>
      <vt:lpstr>PowerPoint Presentation</vt:lpstr>
      <vt:lpstr>PowerPoint Presentation</vt:lpstr>
      <vt:lpstr>Sets</vt:lpstr>
      <vt:lpstr>Sets</vt:lpstr>
      <vt:lpstr>Maps</vt:lpstr>
      <vt:lpstr>Maps</vt:lpstr>
      <vt:lpstr>Working with Maps</vt:lpstr>
      <vt:lpstr>PowerPoint Presentation</vt:lpstr>
      <vt:lpstr>PowerPoint Presentation</vt:lpstr>
      <vt:lpstr>PowerPoint Presentation</vt:lpstr>
      <vt:lpstr>Utilities</vt:lpstr>
      <vt:lpstr>Reading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Dale Parsons</dc:creator>
  <cp:lastModifiedBy>Dale Parsons</cp:lastModifiedBy>
  <cp:revision>15</cp:revision>
  <dcterms:created xsi:type="dcterms:W3CDTF">2016-04-05T22:29:33Z</dcterms:created>
  <dcterms:modified xsi:type="dcterms:W3CDTF">2016-09-02T04:09:31Z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