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369" r:id="rId5"/>
    <p:sldId id="277" r:id="rId6"/>
    <p:sldId id="354" r:id="rId7"/>
    <p:sldId id="372" r:id="rId8"/>
    <p:sldId id="355" r:id="rId9"/>
    <p:sldId id="357" r:id="rId10"/>
    <p:sldId id="371" r:id="rId11"/>
    <p:sldId id="302" r:id="rId12"/>
    <p:sldId id="301" r:id="rId13"/>
    <p:sldId id="304" r:id="rId14"/>
    <p:sldId id="312" r:id="rId15"/>
    <p:sldId id="315" r:id="rId16"/>
    <p:sldId id="359" r:id="rId17"/>
    <p:sldId id="329" r:id="rId18"/>
    <p:sldId id="330" r:id="rId19"/>
    <p:sldId id="331" r:id="rId20"/>
    <p:sldId id="332" r:id="rId21"/>
    <p:sldId id="333" r:id="rId22"/>
    <p:sldId id="334" r:id="rId23"/>
    <p:sldId id="360" r:id="rId24"/>
    <p:sldId id="335" r:id="rId25"/>
    <p:sldId id="337" r:id="rId26"/>
    <p:sldId id="361" r:id="rId27"/>
    <p:sldId id="339" r:id="rId28"/>
    <p:sldId id="363" r:id="rId29"/>
    <p:sldId id="364" r:id="rId30"/>
    <p:sldId id="365" r:id="rId31"/>
    <p:sldId id="340" r:id="rId32"/>
    <p:sldId id="320" r:id="rId33"/>
    <p:sldId id="321" r:id="rId34"/>
    <p:sldId id="322" r:id="rId35"/>
    <p:sldId id="345" r:id="rId36"/>
    <p:sldId id="346" r:id="rId37"/>
    <p:sldId id="366" r:id="rId38"/>
    <p:sldId id="323" r:id="rId39"/>
    <p:sldId id="324" r:id="rId40"/>
    <p:sldId id="325" r:id="rId41"/>
    <p:sldId id="352" r:id="rId42"/>
    <p:sldId id="328" r:id="rId43"/>
    <p:sldId id="336" r:id="rId44"/>
    <p:sldId id="343" r:id="rId45"/>
    <p:sldId id="344" r:id="rId46"/>
    <p:sldId id="347" r:id="rId47"/>
    <p:sldId id="342" r:id="rId48"/>
    <p:sldId id="338" r:id="rId4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A4D37-2E9C-45B7-81A5-A3BD2FB01ADC}" v="392" dt="2020-02-19T02:56:45.245"/>
    <p1510:client id="{5B880EBE-F0F7-4C11-B4D9-E95CD77279E7}" v="56" dt="2020-02-19T00:18:19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7077" autoAdjust="0"/>
  </p:normalViewPr>
  <p:slideViewPr>
    <p:cSldViewPr>
      <p:cViewPr varScale="1">
        <p:scale>
          <a:sx n="66" d="100"/>
          <a:sy n="66" d="100"/>
        </p:scale>
        <p:origin x="191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Hasan" userId="54ed0ec9-0024-47fe-8683-fce5e8efb570" providerId="ADAL" clId="{3F2A4D37-2E9C-45B7-81A5-A3BD2FB01ADC}"/>
    <pc:docChg chg="custSel addSld delSld modSld">
      <pc:chgData name="Faisal Hasan" userId="54ed0ec9-0024-47fe-8683-fce5e8efb570" providerId="ADAL" clId="{3F2A4D37-2E9C-45B7-81A5-A3BD2FB01ADC}" dt="2020-02-19T02:56:45.245" v="516" actId="255"/>
      <pc:docMkLst>
        <pc:docMk/>
      </pc:docMkLst>
      <pc:sldChg chg="addSp delSp modSp add mod modAnim">
        <pc:chgData name="Faisal Hasan" userId="54ed0ec9-0024-47fe-8683-fce5e8efb570" providerId="ADAL" clId="{3F2A4D37-2E9C-45B7-81A5-A3BD2FB01ADC}" dt="2020-02-19T02:56:45.245" v="516" actId="255"/>
        <pc:sldMkLst>
          <pc:docMk/>
          <pc:sldMk cId="1254247484" sldId="372"/>
        </pc:sldMkLst>
        <pc:spChg chg="add del mod">
          <ac:chgData name="Faisal Hasan" userId="54ed0ec9-0024-47fe-8683-fce5e8efb570" providerId="ADAL" clId="{3F2A4D37-2E9C-45B7-81A5-A3BD2FB01ADC}" dt="2020-02-19T00:38:38.266" v="134"/>
          <ac:spMkLst>
            <pc:docMk/>
            <pc:sldMk cId="1254247484" sldId="372"/>
            <ac:spMk id="2" creationId="{9DDB373F-A47A-42EE-BEE7-FEE2D83BB45D}"/>
          </ac:spMkLst>
        </pc:spChg>
        <pc:spChg chg="mod">
          <ac:chgData name="Faisal Hasan" userId="54ed0ec9-0024-47fe-8683-fce5e8efb570" providerId="ADAL" clId="{3F2A4D37-2E9C-45B7-81A5-A3BD2FB01ADC}" dt="2020-02-19T00:37:25.036" v="102" actId="20577"/>
          <ac:spMkLst>
            <pc:docMk/>
            <pc:sldMk cId="1254247484" sldId="372"/>
            <ac:spMk id="6" creationId="{00000000-0000-0000-0000-000000000000}"/>
          </ac:spMkLst>
        </pc:spChg>
        <pc:spChg chg="add mod">
          <ac:chgData name="Faisal Hasan" userId="54ed0ec9-0024-47fe-8683-fce5e8efb570" providerId="ADAL" clId="{3F2A4D37-2E9C-45B7-81A5-A3BD2FB01ADC}" dt="2020-02-19T02:56:45.245" v="516" actId="255"/>
          <ac:spMkLst>
            <pc:docMk/>
            <pc:sldMk cId="1254247484" sldId="372"/>
            <ac:spMk id="7" creationId="{B3AEAD86-1E5F-4FD7-9A95-A1E12DDA3447}"/>
          </ac:spMkLst>
        </pc:spChg>
        <pc:picChg chg="mod">
          <ac:chgData name="Faisal Hasan" userId="54ed0ec9-0024-47fe-8683-fce5e8efb570" providerId="ADAL" clId="{3F2A4D37-2E9C-45B7-81A5-A3BD2FB01ADC}" dt="2020-02-19T00:23:51.411" v="40" actId="14100"/>
          <ac:picMkLst>
            <pc:docMk/>
            <pc:sldMk cId="1254247484" sldId="372"/>
            <ac:picMk id="5" creationId="{00000000-0000-0000-0000-000000000000}"/>
          </ac:picMkLst>
        </pc:picChg>
      </pc:sldChg>
      <pc:sldChg chg="add del">
        <pc:chgData name="Faisal Hasan" userId="54ed0ec9-0024-47fe-8683-fce5e8efb570" providerId="ADAL" clId="{3F2A4D37-2E9C-45B7-81A5-A3BD2FB01ADC}" dt="2020-02-19T00:22:48.683" v="33"/>
        <pc:sldMkLst>
          <pc:docMk/>
          <pc:sldMk cId="4108191656" sldId="3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A50C-E021-4A2E-9B0D-5F341FBEEA47}" type="datetimeFigureOut">
              <a:rPr lang="en-NZ" smtClean="0"/>
              <a:pPr/>
              <a:t>19/02/2020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1E828-03EA-4996-8178-58740A0BA93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626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A7C3-DFCF-4FF8-99E0-D4A7B885BC7F}" type="datetimeFigureOut">
              <a:rPr lang="en-NZ" smtClean="0"/>
              <a:pPr/>
              <a:t>19/02/2020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1B453-8A74-48EC-9816-27398752CE8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544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283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https://en.wikipedia.org/wiki/File:Unix_history-simple.svg</a:t>
            </a:r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1B453-8A74-48EC-9816-27398752CE88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00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2400" dirty="0"/>
              <a:t>GNU: recursive</a:t>
            </a:r>
            <a:r>
              <a:rPr lang="en-NZ" sz="2400" baseline="0" dirty="0"/>
              <a:t> acronym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Stallman:</a:t>
            </a:r>
            <a:r>
              <a:rPr lang="en-NZ" sz="2400" baseline="0" dirty="0"/>
              <a:t> Researcher turned activist</a:t>
            </a:r>
          </a:p>
          <a:p>
            <a:pPr marL="171450" indent="-171450">
              <a:buFontTx/>
              <a:buChar char="-"/>
            </a:pPr>
            <a:r>
              <a:rPr lang="en-NZ" sz="2400" baseline="0" dirty="0"/>
              <a:t>Hacking passcode system at MIT</a:t>
            </a:r>
          </a:p>
          <a:p>
            <a:pPr marL="171450" indent="-171450">
              <a:buFontTx/>
              <a:buChar char="-"/>
            </a:pPr>
            <a:r>
              <a:rPr lang="en-NZ" sz="2400" baseline="0" dirty="0"/>
              <a:t>Living in university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GNU Hurd: Micro kernel based on MACH kernel (Carnegie Mellon,</a:t>
            </a:r>
            <a:r>
              <a:rPr lang="en-NZ" sz="2400" baseline="0" dirty="0"/>
              <a:t> used by Mac OS X)</a:t>
            </a:r>
          </a:p>
          <a:p>
            <a:r>
              <a:rPr lang="en-NZ" sz="2400" baseline="0" dirty="0"/>
              <a:t>Name: 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time [to] explain the meaning of "Hurd". "Hurd" stands for "</a:t>
            </a:r>
            <a:r>
              <a:rPr lang="en-MY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Hird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Unix-Replacing Daemons". And, then, "</a:t>
            </a:r>
            <a:r>
              <a:rPr lang="en-MY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Hird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stands for "Hurd of Interfaces Representing Depth". We have here, to my knowledge, the first software to be named by a pair of mutually recursive acronyms. (https://en.wikipedia.org/wiki/GNU_Hurd)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To</a:t>
            </a:r>
            <a:r>
              <a:rPr lang="en-NZ" sz="2400" baseline="0" dirty="0"/>
              <a:t> clarify what a ‘kernel’ is, we need to have a 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1843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45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684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67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37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477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2400" dirty="0"/>
              <a:t>Alt + F7 therefore shows the </a:t>
            </a:r>
            <a:r>
              <a:rPr lang="en-MY" sz="2400" dirty="0" err="1"/>
              <a:t>bootlog</a:t>
            </a:r>
            <a:endParaRPr lang="en-MY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2400" dirty="0" err="1"/>
              <a:t>tty</a:t>
            </a:r>
            <a:r>
              <a:rPr lang="en-NZ" sz="2400" dirty="0"/>
              <a:t>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teletypewriter 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41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1368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971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519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2400" b="1" dirty="0" err="1"/>
              <a:t>PuTTY</a:t>
            </a:r>
            <a:r>
              <a:rPr lang="en-NZ" sz="2400" dirty="0"/>
              <a:t> (/ˈ</a:t>
            </a:r>
            <a:r>
              <a:rPr lang="en-NZ" sz="2400" dirty="0" err="1"/>
              <a:t>pʌti</a:t>
            </a:r>
            <a:r>
              <a:rPr lang="en-NZ" sz="2400" dirty="0"/>
              <a:t>/) is a free and open-source </a:t>
            </a:r>
            <a:r>
              <a:rPr lang="en-NZ" sz="2400" b="1" dirty="0"/>
              <a:t>terminal</a:t>
            </a:r>
            <a:r>
              <a:rPr lang="en-NZ" sz="2400" dirty="0"/>
              <a:t> emulator,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339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9093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2400" dirty="0"/>
              <a:t>user</a:t>
            </a:r>
            <a:r>
              <a:rPr lang="en-MY" sz="2400" baseline="0" dirty="0"/>
              <a:t> = root</a:t>
            </a:r>
          </a:p>
          <a:p>
            <a:r>
              <a:rPr lang="en-MY" sz="2400" baseline="0" dirty="0"/>
              <a:t>hostname = </a:t>
            </a:r>
            <a:r>
              <a:rPr lang="en-MY" sz="2400" baseline="0" dirty="0" err="1"/>
              <a:t>opstudent</a:t>
            </a:r>
            <a:r>
              <a:rPr lang="en-MY" sz="2400" baseline="0" dirty="0"/>
              <a:t>-host</a:t>
            </a:r>
          </a:p>
          <a:p>
            <a:r>
              <a:rPr lang="en-MY" sz="2400" baseline="0" dirty="0" err="1"/>
              <a:t>pwd</a:t>
            </a:r>
            <a:r>
              <a:rPr lang="en-MY" sz="2400" baseline="0" dirty="0"/>
              <a:t> = /</a:t>
            </a:r>
            <a:r>
              <a:rPr lang="en-MY" sz="2400" baseline="0" dirty="0" err="1"/>
              <a:t>etc</a:t>
            </a:r>
            <a:r>
              <a:rPr lang="en-MY" sz="2400" baseline="0" dirty="0"/>
              <a:t>/network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421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7967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0046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767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2736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6668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2975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21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498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6868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48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6200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6030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2201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907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752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1720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806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39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0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3670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40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5056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2400" dirty="0"/>
              <a:t>? Is a single character</a:t>
            </a:r>
          </a:p>
          <a:p>
            <a:r>
              <a:rPr lang="en-MY" sz="2400" dirty="0"/>
              <a:t>* Can mean any number of characters</a:t>
            </a:r>
          </a:p>
          <a:p>
            <a:r>
              <a:rPr lang="en-MY" sz="2400" dirty="0"/>
              <a:t>[] square brackets specifies a range: </a:t>
            </a:r>
          </a:p>
          <a:p>
            <a:r>
              <a:rPr lang="en-MY" sz="2400" dirty="0"/>
              <a:t>	m[</a:t>
            </a:r>
            <a:r>
              <a:rPr lang="en-MY" sz="2400" dirty="0" err="1"/>
              <a:t>a,o,u</a:t>
            </a:r>
            <a:r>
              <a:rPr lang="en-MY" sz="2400" dirty="0"/>
              <a:t>]m </a:t>
            </a:r>
            <a:r>
              <a:rPr lang="en-MY" sz="2400" dirty="0">
                <a:sym typeface="Wingdings" panose="05000000000000000000" pitchFamily="2" charset="2"/>
              </a:rPr>
              <a:t> mam, mom, mum</a:t>
            </a:r>
          </a:p>
          <a:p>
            <a:r>
              <a:rPr lang="en-MY" sz="2400" dirty="0">
                <a:sym typeface="Wingdings" panose="05000000000000000000" pitchFamily="2" charset="2"/>
              </a:rPr>
              <a:t>{}</a:t>
            </a:r>
            <a:r>
              <a:rPr lang="en-MY" sz="2400" baseline="0" dirty="0">
                <a:sym typeface="Wingdings" panose="05000000000000000000" pitchFamily="2" charset="2"/>
              </a:rPr>
              <a:t> curly braces are a list</a:t>
            </a:r>
          </a:p>
          <a:p>
            <a:r>
              <a:rPr lang="en-MY" sz="2400" baseline="0" dirty="0">
                <a:sym typeface="Wingdings" panose="05000000000000000000" pitchFamily="2" charset="2"/>
              </a:rPr>
              <a:t>\ escape , e.g., \\ for a backslash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41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8188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42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071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43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83729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44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44960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45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300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Kernel: only core functionality: architecture-dependent code, Interface for drivers (not drivers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themselves!)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system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hooks for applications (but not system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interface, 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or tools (e.g. shell) themselves), task scheduling, memory management, networking functionality. Kernel does not include even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etc.</a:t>
            </a:r>
            <a:endParaRPr lang="en-MY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Linux distributions includes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system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utilities (such as </a:t>
            </a:r>
            <a:r>
              <a:rPr lang="en-MY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mv, ls, date, bash etc)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&amp; management tools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c/</a:t>
            </a:r>
            <a:r>
              <a:rPr lang="en-MY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Compilers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Editors (vi)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various applications (such as OpenOffice, Firefox)</a:t>
            </a:r>
          </a:p>
          <a:p>
            <a:pPr marL="171450" indent="-171450">
              <a:buFontTx/>
              <a:buChar char="-"/>
            </a:pPr>
            <a:endParaRPr lang="en-MY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some distros?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Slackware, Gentoo, </a:t>
            </a:r>
            <a:r>
              <a:rPr lang="en-MY" sz="24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ArchLinux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MY" sz="24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AlpineLinux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Ubuntu, Android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758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Kernel: only core functionality: architecture-dependent code, Interface for drivers (not drivers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themselves!)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system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hooks for applications (but not system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interface, 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or tools (e.g. shell) themselves), task scheduling, memory management, networking functionality. Kernel does not include even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shell etc.</a:t>
            </a:r>
            <a:endParaRPr lang="en-MY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Linux distributions includes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system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utilities (such as </a:t>
            </a:r>
            <a:r>
              <a:rPr lang="en-MY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mv, ls, date, bash etc)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&amp; management tools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c/</a:t>
            </a:r>
            <a:r>
              <a:rPr lang="en-MY" sz="2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Compilers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Editors (vi) + </a:t>
            </a: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various applications (such as OpenOffice, Firefox)</a:t>
            </a:r>
          </a:p>
          <a:p>
            <a:pPr marL="171450" indent="-171450">
              <a:buFontTx/>
              <a:buChar char="-"/>
            </a:pPr>
            <a:endParaRPr lang="en-MY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MY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some distros?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Slackware, Gentoo, </a:t>
            </a:r>
            <a:r>
              <a:rPr lang="en-MY" sz="24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ArchLinux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MY" sz="24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AlpineLinux</a:t>
            </a:r>
            <a:r>
              <a:rPr lang="en-MY" sz="2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Ubuntu, Android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13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1B453-8A74-48EC-9816-27398752CE88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8812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1B453-8A74-48EC-9816-27398752CE88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93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http://www.doc.ic.ac.uk/~wjk/UnixIntro/Lecture1.html</a:t>
            </a:r>
          </a:p>
          <a:p>
            <a:endParaRPr lang="en-NZ" sz="22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1B453-8A74-48EC-9816-27398752CE88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99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B405-7157-47ED-83DC-1D713DC74C1B}" type="datetime1">
              <a:rPr lang="en-NZ" smtClean="0"/>
              <a:t>19/02/2020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946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57-24F6-4D24-97D4-2DABF2FFF3C3}" type="datetime1">
              <a:rPr lang="en-NZ" smtClean="0"/>
              <a:t>19/02/2020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567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3D89-A35B-4899-8762-0E427935871A}" type="datetime1">
              <a:rPr lang="en-NZ" smtClean="0"/>
              <a:t>19/02/2020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05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3588-8023-484B-BD03-A88D8141CC00}" type="datetime1">
              <a:rPr lang="en-NZ" smtClean="0"/>
              <a:t>19/02/2020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11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2D42-FB11-4A66-96B5-4DE432940F1A}" type="datetime1">
              <a:rPr lang="en-NZ" smtClean="0"/>
              <a:t>19/02/2020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864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D98E-D7B4-4872-8450-AD19AB1C084B}" type="datetime1">
              <a:rPr lang="en-NZ" smtClean="0"/>
              <a:t>19/02/2020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32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2CA8-C983-46DD-961C-F726E558914D}" type="datetime1">
              <a:rPr lang="en-NZ" smtClean="0"/>
              <a:t>19/02/2020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965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0D95-0653-4D23-94B1-A2ECBD0B86E3}" type="datetime1">
              <a:rPr lang="en-NZ" smtClean="0"/>
              <a:t>19/02/2020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1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E318-633C-4C2B-BE80-1755664833DD}" type="datetime1">
              <a:rPr lang="en-NZ" smtClean="0"/>
              <a:t>19/02/2020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56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1DEA-E580-4278-8937-A55B45CFCE36}" type="datetime1">
              <a:rPr lang="en-NZ" smtClean="0"/>
              <a:t>19/02/2020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66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A8B-17C0-43E3-9FB2-A4239A9EE31E}" type="datetime1">
              <a:rPr lang="en-NZ" smtClean="0"/>
              <a:t>19/02/2020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90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C1DD-D1DE-4933-9BF6-030A76D1E25E}" type="datetime1">
              <a:rPr lang="en-NZ" smtClean="0"/>
              <a:t>19/02/2020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0225-BA4B-4A42-B2FA-D86B1840676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1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List_of_GNU_packages" TargetMode="External"/><Relationship Id="rId4" Type="http://schemas.openxmlformats.org/officeDocument/2006/relationships/hyperlink" Target="http://gnu.uberglobalmirror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List_of_GNU_packages" TargetMode="External"/><Relationship Id="rId4" Type="http://schemas.openxmlformats.org/officeDocument/2006/relationships/hyperlink" Target="http://gnu.uberglobalmirror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tecmint.com/different-types-of-linux-shell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top500.org/statistics/overti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techs.com/technologies/overview/operating_system/all" TargetMode="External"/><Relationship Id="rId5" Type="http://schemas.openxmlformats.org/officeDocument/2006/relationships/hyperlink" Target="http://stackoverflow.com/research/developer-survey-2016#technology-desktop-operating-system" TargetMode="External"/><Relationship Id="rId4" Type="http://schemas.openxmlformats.org/officeDocument/2006/relationships/hyperlink" Target="http://www.netmarketshare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specs.linuxfoundation.org/FHS_3.0/fhs/index.html" TargetMode="External"/><Relationship Id="rId4" Type="http://schemas.openxmlformats.org/officeDocument/2006/relationships/hyperlink" Target="http://codeidol.com/community/nix/understanding-the-linux-file-system/5302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hyperlink" Target="http://manpages.ubuntu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thvra01.op.ac.nz/vcac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ldp.org/LDP/GNU-Linux-Tools-Summary/html/x11655.htm" TargetMode="External"/><Relationship Id="rId4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www.distrowatch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16632"/>
            <a:ext cx="5220072" cy="3816424"/>
          </a:xfrm>
        </p:spPr>
        <p:txBody>
          <a:bodyPr>
            <a:noAutofit/>
          </a:bodyPr>
          <a:lstStyle/>
          <a:p>
            <a:r>
              <a:rPr lang="en-NZ" sz="4000" b="1" dirty="0">
                <a:latin typeface="+mn-lt"/>
              </a:rPr>
              <a:t>Lec-01-2</a:t>
            </a:r>
            <a:br>
              <a:rPr lang="en-NZ" sz="4000" b="1" dirty="0">
                <a:latin typeface="+mn-lt"/>
              </a:rPr>
            </a:br>
            <a:r>
              <a:rPr lang="en-NZ" sz="4000" b="1" dirty="0">
                <a:latin typeface="+mn-lt"/>
              </a:rPr>
              <a:t>Linux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003985"/>
            <a:ext cx="45365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i="1" dirty="0"/>
              <a:t>Dr Syed Faisal Hasan and </a:t>
            </a:r>
            <a:r>
              <a:rPr lang="en-NZ" b="1" i="1" dirty="0" err="1"/>
              <a:t>Dr.</a:t>
            </a:r>
            <a:r>
              <a:rPr lang="en-NZ" b="1" i="1" dirty="0"/>
              <a:t> Hymie Latif</a:t>
            </a:r>
          </a:p>
          <a:p>
            <a:r>
              <a:rPr lang="en-NZ" sz="1400" i="1" dirty="0"/>
              <a:t>Computing and Information Technology</a:t>
            </a:r>
          </a:p>
          <a:p>
            <a:r>
              <a:rPr lang="en-NZ" sz="1400" i="1" dirty="0"/>
              <a:t>College of Enterprise and Development</a:t>
            </a:r>
          </a:p>
          <a:p>
            <a:r>
              <a:rPr lang="en-NZ" sz="1400" i="1" dirty="0"/>
              <a:t>Otago Polytechnic</a:t>
            </a:r>
          </a:p>
          <a:p>
            <a:r>
              <a:rPr lang="en-NZ" sz="1400" i="1" dirty="0"/>
              <a:t>Dunedin, New Zealand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5204" y="5444676"/>
            <a:ext cx="6053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Bachelor of Information Technology</a:t>
            </a:r>
          </a:p>
          <a:p>
            <a:r>
              <a:rPr lang="en-NZ" sz="2400" b="1" dirty="0"/>
              <a:t>IN616 – Operating Systems Concepts</a:t>
            </a:r>
          </a:p>
          <a:p>
            <a:r>
              <a:rPr lang="en-NZ" sz="2400" b="1" dirty="0"/>
              <a:t>Semester 1, 2020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229200"/>
            <a:ext cx="91440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7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From UNICS (UNIX) to Linux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20225-BA4B-4A42-B2FA-D86B18406763}" type="slidenum">
              <a:rPr kumimoji="0" lang="en-NZ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7EBBE-4CF7-4B67-BF4A-0AF157CDA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284635"/>
            <a:ext cx="7812360" cy="52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Linux: And GNU project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GNU: </a:t>
            </a:r>
            <a:r>
              <a:rPr lang="en-US" sz="2200" b="1" i="1" dirty="0">
                <a:sym typeface="Wingdings" pitchFamily="2" charset="2"/>
              </a:rPr>
              <a:t>GNU’s not UNIX</a:t>
            </a:r>
            <a:endParaRPr lang="en-US" sz="2200" b="1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Richard Stallman</a:t>
            </a:r>
          </a:p>
          <a:p>
            <a:pPr lvl="1"/>
            <a:r>
              <a:rPr lang="en-US" sz="1800" dirty="0">
                <a:sym typeface="Wingdings" pitchFamily="2" charset="2"/>
              </a:rPr>
              <a:t>Has promoted open source software since 1984</a:t>
            </a:r>
          </a:p>
          <a:p>
            <a:pPr lvl="1"/>
            <a:r>
              <a:rPr lang="en-US" sz="1800" dirty="0">
                <a:sym typeface="Wingdings" pitchFamily="2" charset="2"/>
              </a:rPr>
              <a:t>Founder of GNU Foundation</a:t>
            </a:r>
            <a:endParaRPr lang="en-US" sz="1800" b="1" u="sng" dirty="0">
              <a:sym typeface="Wingdings" pitchFamily="2" charset="2"/>
            </a:endParaRPr>
          </a:p>
          <a:p>
            <a:pPr lvl="1"/>
            <a:r>
              <a:rPr lang="en-US" sz="1800" dirty="0">
                <a:sym typeface="Wingdings" pitchFamily="2" charset="2"/>
              </a:rPr>
              <a:t>The author of the GNU General Public License (GPL)</a:t>
            </a:r>
          </a:p>
          <a:p>
            <a:pPr lvl="1"/>
            <a:r>
              <a:rPr lang="en-US" sz="1800" dirty="0">
                <a:sym typeface="Wingdings" pitchFamily="2" charset="2"/>
              </a:rPr>
              <a:t>Creator of Emacs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GNU Project</a:t>
            </a:r>
          </a:p>
          <a:p>
            <a:pPr lvl="1"/>
            <a:r>
              <a:rPr lang="en-US" sz="1800" dirty="0">
                <a:sym typeface="Wingdings" pitchFamily="2" charset="2"/>
              </a:rPr>
              <a:t>Collection of open source UNIX-compatible software</a:t>
            </a:r>
          </a:p>
          <a:p>
            <a:pPr lvl="1"/>
            <a:r>
              <a:rPr lang="en-US" sz="1800" dirty="0">
                <a:sym typeface="Wingdings" pitchFamily="2" charset="2"/>
              </a:rPr>
              <a:t>User-level applications</a:t>
            </a:r>
          </a:p>
          <a:p>
            <a:pPr lvl="2"/>
            <a:r>
              <a:rPr lang="en-US" sz="1800" dirty="0">
                <a:sym typeface="Wingdings" pitchFamily="2" charset="2"/>
                <a:hlinkClick r:id="rId4"/>
              </a:rPr>
              <a:t>http://gnu.uberglobalmirror.com/</a:t>
            </a:r>
            <a:r>
              <a:rPr lang="en-US" sz="1800" dirty="0">
                <a:sym typeface="Wingdings" pitchFamily="2" charset="2"/>
              </a:rPr>
              <a:t> </a:t>
            </a:r>
            <a:endParaRPr lang="en-NZ" sz="1800" dirty="0"/>
          </a:p>
          <a:p>
            <a:pPr lvl="2"/>
            <a:r>
              <a:rPr lang="en-US" sz="1800" dirty="0">
                <a:hlinkClick r:id="rId5"/>
              </a:rPr>
              <a:t>https://en.wikipedia.org/wiki/List_of_GNU_packages</a:t>
            </a:r>
            <a:r>
              <a:rPr lang="en-US" sz="1800" dirty="0"/>
              <a:t> </a:t>
            </a:r>
          </a:p>
          <a:p>
            <a:r>
              <a:rPr lang="en-NZ" sz="1800" dirty="0">
                <a:sym typeface="Wingdings" pitchFamily="2" charset="2"/>
              </a:rPr>
              <a:t>Torvalds adopted GPL in 1992 – Linux was de facto GNU kernel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11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10DA0-A825-42B3-A589-AE897E324D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81" y="113184"/>
            <a:ext cx="3140968" cy="3140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25B361-8850-4ACE-A037-C7BD5313A3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54152"/>
            <a:ext cx="2116832" cy="31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Linux: And GNU project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GNU is missing a kernel !!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GNU Hurd</a:t>
            </a:r>
          </a:p>
          <a:p>
            <a:pPr lvl="1"/>
            <a:r>
              <a:rPr lang="en-US" sz="1800" dirty="0">
                <a:sym typeface="Wingdings" pitchFamily="2" charset="2"/>
              </a:rPr>
              <a:t>Been under development since 1990</a:t>
            </a:r>
          </a:p>
          <a:p>
            <a:pPr lvl="1"/>
            <a:r>
              <a:rPr lang="en-US" sz="1800" dirty="0">
                <a:sym typeface="Wingdings" pitchFamily="2" charset="2"/>
              </a:rPr>
              <a:t>Designed to be a replacement for the UNIX kernel</a:t>
            </a:r>
            <a:endParaRPr lang="en-US" sz="1800" b="1" u="sng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Linux + GNU</a:t>
            </a:r>
          </a:p>
          <a:p>
            <a:pPr lvl="1"/>
            <a:r>
              <a:rPr lang="en-US" sz="1800" dirty="0">
                <a:sym typeface="Wingdings" pitchFamily="2" charset="2"/>
              </a:rPr>
              <a:t>Most </a:t>
            </a:r>
            <a:r>
              <a:rPr lang="en-US" sz="1800">
                <a:sym typeface="Wingdings" pitchFamily="2" charset="2"/>
              </a:rPr>
              <a:t>Linux </a:t>
            </a:r>
            <a:r>
              <a:rPr lang="en-US" sz="1800" i="1">
                <a:sym typeface="Wingdings" pitchFamily="2" charset="2"/>
              </a:rPr>
              <a:t>distributions</a:t>
            </a:r>
            <a:r>
              <a:rPr lang="en-US" sz="180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use GNU </a:t>
            </a:r>
            <a:r>
              <a:rPr lang="en-US" sz="1800" dirty="0" err="1">
                <a:sym typeface="Wingdings" pitchFamily="2" charset="2"/>
              </a:rPr>
              <a:t>coreutils</a:t>
            </a:r>
            <a:endParaRPr lang="en-US" sz="1800" dirty="0">
              <a:sym typeface="Wingdings" pitchFamily="2" charset="2"/>
            </a:endParaRPr>
          </a:p>
          <a:p>
            <a:pPr lvl="1"/>
            <a:r>
              <a:rPr lang="en-US" sz="1800" dirty="0">
                <a:sym typeface="Wingdings" pitchFamily="2" charset="2"/>
              </a:rPr>
              <a:t>Commonly known as GNU/Linux</a:t>
            </a:r>
          </a:p>
          <a:p>
            <a:pPr lvl="2"/>
            <a:r>
              <a:rPr lang="en-US" sz="1800" dirty="0">
                <a:sym typeface="Wingdings" pitchFamily="2" charset="2"/>
                <a:hlinkClick r:id="rId4"/>
              </a:rPr>
              <a:t>http://gnu.uberglobalmirror.com/</a:t>
            </a:r>
            <a:r>
              <a:rPr lang="en-US" sz="1800" dirty="0">
                <a:sym typeface="Wingdings" pitchFamily="2" charset="2"/>
              </a:rPr>
              <a:t> </a:t>
            </a:r>
            <a:endParaRPr lang="en-NZ" sz="1800" dirty="0"/>
          </a:p>
          <a:p>
            <a:pPr lvl="2"/>
            <a:r>
              <a:rPr lang="en-US" sz="1800" dirty="0">
                <a:hlinkClick r:id="rId5"/>
              </a:rPr>
              <a:t>https://en.wikipedia.org/wiki/List_of_GNU_packages</a:t>
            </a:r>
            <a:r>
              <a:rPr lang="en-US" sz="1800" dirty="0"/>
              <a:t> </a:t>
            </a: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12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10DA0-A825-42B3-A589-AE897E324D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81" y="113184"/>
            <a:ext cx="3140968" cy="3140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29034-83AC-42C8-BECB-85D183BBEF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3" y="3717032"/>
            <a:ext cx="2580208" cy="25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13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306" y="0"/>
            <a:ext cx="9144000" cy="4293096"/>
          </a:xfrm>
        </p:spPr>
        <p:txBody>
          <a:bodyPr>
            <a:normAutofit/>
          </a:bodyPr>
          <a:lstStyle/>
          <a:p>
            <a:r>
              <a:rPr lang="en-NZ" sz="4800" b="1" u="sng" dirty="0">
                <a:solidFill>
                  <a:schemeClr val="bg1"/>
                </a:solidFill>
              </a:rPr>
              <a:t>TOPIC:</a:t>
            </a:r>
            <a:br>
              <a:rPr lang="en-NZ" sz="4800" b="1" u="sng" dirty="0"/>
            </a:br>
            <a:br>
              <a:rPr lang="en-NZ" sz="4800" b="1" u="sng" dirty="0"/>
            </a:br>
            <a:r>
              <a:rPr lang="en-NZ" sz="7300" b="1" dirty="0"/>
              <a:t>Introduction to BASH</a:t>
            </a:r>
            <a:br>
              <a:rPr lang="en-NZ" sz="7300" b="1" dirty="0"/>
            </a:br>
            <a:r>
              <a:rPr lang="en-NZ" sz="7300" b="1" dirty="0">
                <a:solidFill>
                  <a:schemeClr val="bg1"/>
                </a:solidFill>
              </a:rPr>
              <a:t>f</a:t>
            </a:r>
            <a:endParaRPr lang="en-NZ" sz="4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6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Shells ???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Shell</a:t>
            </a:r>
          </a:p>
          <a:p>
            <a:pPr lvl="1"/>
            <a:r>
              <a:rPr lang="en-GB" sz="2400" dirty="0">
                <a:sym typeface="Wingdings" pitchFamily="2" charset="2"/>
              </a:rPr>
              <a:t>User interface</a:t>
            </a:r>
          </a:p>
          <a:p>
            <a:pPr lvl="1"/>
            <a:r>
              <a:rPr lang="en-GB" sz="2400" dirty="0">
                <a:sym typeface="Wingdings" pitchFamily="2" charset="2"/>
              </a:rPr>
              <a:t>Provides ability to interact with Linux kernel</a:t>
            </a:r>
          </a:p>
          <a:p>
            <a:endParaRPr lang="en-GB" sz="2800" b="1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Provides a command line interface</a:t>
            </a:r>
          </a:p>
          <a:p>
            <a:endParaRPr lang="en-GB" sz="2800" b="1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BASH</a:t>
            </a:r>
          </a:p>
          <a:p>
            <a:pPr lvl="1"/>
            <a:r>
              <a:rPr lang="en-GB" sz="2400" dirty="0">
                <a:sym typeface="Wingdings" pitchFamily="2" charset="2"/>
              </a:rPr>
              <a:t>A type of shell</a:t>
            </a:r>
          </a:p>
          <a:p>
            <a:pPr lvl="1"/>
            <a:r>
              <a:rPr lang="en-GB" sz="2400" b="1" dirty="0">
                <a:sym typeface="Wingdings" pitchFamily="2" charset="2"/>
              </a:rPr>
              <a:t>B</a:t>
            </a:r>
            <a:r>
              <a:rPr lang="en-GB" sz="2400" dirty="0">
                <a:sym typeface="Wingdings" pitchFamily="2" charset="2"/>
              </a:rPr>
              <a:t>ourne </a:t>
            </a:r>
            <a:r>
              <a:rPr lang="en-GB" sz="2400" b="1" dirty="0">
                <a:sym typeface="Wingdings" pitchFamily="2" charset="2"/>
              </a:rPr>
              <a:t>A</a:t>
            </a:r>
            <a:r>
              <a:rPr lang="en-GB" sz="2400" dirty="0">
                <a:sym typeface="Wingdings" pitchFamily="2" charset="2"/>
              </a:rPr>
              <a:t>gain </a:t>
            </a:r>
            <a:r>
              <a:rPr lang="en-GB" sz="2400" b="1" dirty="0" err="1">
                <a:sym typeface="Wingdings" pitchFamily="2" charset="2"/>
              </a:rPr>
              <a:t>SH</a:t>
            </a:r>
            <a:r>
              <a:rPr lang="en-GB" sz="2400" dirty="0" err="1">
                <a:sym typeface="Wingdings" pitchFamily="2" charset="2"/>
              </a:rPr>
              <a:t>ell</a:t>
            </a:r>
            <a:endParaRPr lang="en-GB" sz="2400" b="1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No… not that dude </a:t>
            </a:r>
          </a:p>
          <a:p>
            <a:pPr lvl="1"/>
            <a:endParaRPr lang="en-GB" sz="2400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14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19F38-F299-4DD7-9D68-53CCA64464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4" y="1579104"/>
            <a:ext cx="2068524" cy="1916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7B794-B78A-4DF2-B224-BB1C195BD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620" y="3765953"/>
            <a:ext cx="3635896" cy="27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BASH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Default shell used in most Linux systems</a:t>
            </a:r>
          </a:p>
          <a:p>
            <a:pPr lvl="1"/>
            <a:endParaRPr lang="en-GB" sz="2400" b="1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Different users can have different shells</a:t>
            </a:r>
          </a:p>
          <a:p>
            <a:pPr lvl="1"/>
            <a:r>
              <a:rPr lang="en-GB" sz="2400" dirty="0">
                <a:sym typeface="Wingdings" pitchFamily="2" charset="2"/>
              </a:rPr>
              <a:t>By installing/specifying multiple shells </a:t>
            </a:r>
          </a:p>
          <a:p>
            <a:pPr lvl="1"/>
            <a:endParaRPr lang="en-GB" sz="2400" b="1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Same user can have multiple shells</a:t>
            </a:r>
          </a:p>
          <a:p>
            <a:pPr lvl="1"/>
            <a:r>
              <a:rPr lang="en-GB" sz="2400" dirty="0">
                <a:sym typeface="Wingdings" pitchFamily="2" charset="2"/>
              </a:rPr>
              <a:t>By logging on multiple times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15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22DFC-B64A-4E23-82C4-B5A685F77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77" y="4721329"/>
            <a:ext cx="3659158" cy="17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Other Shells ???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Alternative shells?</a:t>
            </a:r>
          </a:p>
          <a:p>
            <a:pPr lvl="1"/>
            <a:r>
              <a:rPr lang="en-GB" sz="2400" dirty="0" err="1">
                <a:sym typeface="Wingdings" pitchFamily="2" charset="2"/>
              </a:rPr>
              <a:t>Tcsh</a:t>
            </a:r>
            <a:endParaRPr lang="en-GB" sz="2400" dirty="0">
              <a:sym typeface="Wingdings" pitchFamily="2" charset="2"/>
            </a:endParaRPr>
          </a:p>
          <a:p>
            <a:pPr lvl="1"/>
            <a:r>
              <a:rPr lang="en-GB" sz="2400" dirty="0" err="1">
                <a:sym typeface="Wingdings" pitchFamily="2" charset="2"/>
              </a:rPr>
              <a:t>Sch</a:t>
            </a:r>
            <a:endParaRPr lang="en-GB" sz="2400" dirty="0">
              <a:sym typeface="Wingdings" pitchFamily="2" charset="2"/>
            </a:endParaRPr>
          </a:p>
          <a:p>
            <a:pPr lvl="1"/>
            <a:r>
              <a:rPr lang="en-GB" sz="2400" dirty="0" err="1">
                <a:sym typeface="Wingdings" pitchFamily="2" charset="2"/>
              </a:rPr>
              <a:t>Ksh</a:t>
            </a:r>
            <a:endParaRPr lang="en-GB" sz="2400" dirty="0">
              <a:sym typeface="Wingdings" pitchFamily="2" charset="2"/>
            </a:endParaRPr>
          </a:p>
          <a:p>
            <a:pPr lvl="1"/>
            <a:r>
              <a:rPr lang="en-GB" sz="2400" dirty="0" err="1">
                <a:sym typeface="Wingdings" pitchFamily="2" charset="2"/>
              </a:rPr>
              <a:t>Zsh</a:t>
            </a:r>
            <a:endParaRPr lang="en-GB" sz="24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Fish </a:t>
            </a:r>
            <a:endParaRPr lang="en-GB" sz="2800" b="1" dirty="0">
              <a:sym typeface="Wingdings" pitchFamily="2" charset="2"/>
            </a:endParaRPr>
          </a:p>
          <a:p>
            <a:endParaRPr lang="en-GB" sz="2800" b="1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Short overview of other shells </a:t>
            </a:r>
          </a:p>
          <a:p>
            <a:r>
              <a:rPr lang="en-GB" sz="2800" dirty="0">
                <a:sym typeface="Wingdings" pitchFamily="2" charset="2"/>
                <a:hlinkClick r:id="rId4"/>
              </a:rPr>
              <a:t>https://www.tecmint.com/different-types-of-linux-shells/</a:t>
            </a:r>
            <a:r>
              <a:rPr lang="en-GB" sz="2800" dirty="0">
                <a:sym typeface="Wingdings" pitchFamily="2" charset="2"/>
              </a:rPr>
              <a:t> </a:t>
            </a:r>
            <a:endParaRPr lang="en-GB" sz="2400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16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19F38-F299-4DD7-9D68-53CCA64464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4" y="1579104"/>
            <a:ext cx="2068524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Terminals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17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F667-CAC6-4234-BB50-D29825D8D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558331" cy="355833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Device which user connects</a:t>
            </a:r>
            <a:br>
              <a:rPr lang="en-GB" sz="2800" dirty="0">
                <a:sym typeface="Wingdings" pitchFamily="2" charset="2"/>
              </a:rPr>
            </a:br>
            <a:r>
              <a:rPr lang="en-GB" sz="2800" dirty="0">
                <a:sym typeface="Wingdings" pitchFamily="2" charset="2"/>
              </a:rPr>
              <a:t>to the shell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Can be local</a:t>
            </a:r>
          </a:p>
          <a:p>
            <a:r>
              <a:rPr lang="en-GB" sz="2800" dirty="0">
                <a:sym typeface="Wingdings" pitchFamily="2" charset="2"/>
              </a:rPr>
              <a:t>We can use multiple local at the same time</a:t>
            </a:r>
          </a:p>
          <a:p>
            <a:pPr lvl="1"/>
            <a:r>
              <a:rPr lang="en-GB" sz="2400" dirty="0">
                <a:sym typeface="Wingdings" pitchFamily="2" charset="2"/>
              </a:rPr>
              <a:t>Alt + F1    tty1</a:t>
            </a:r>
          </a:p>
          <a:p>
            <a:pPr lvl="1"/>
            <a:r>
              <a:rPr lang="en-GB" sz="2400" dirty="0">
                <a:sym typeface="Wingdings" pitchFamily="2" charset="2"/>
              </a:rPr>
              <a:t>Alt + F2    tty2 </a:t>
            </a:r>
          </a:p>
          <a:p>
            <a:pPr lvl="1"/>
            <a:r>
              <a:rPr lang="en-GB" sz="2400" dirty="0">
                <a:sym typeface="Wingdings" pitchFamily="2" charset="2"/>
              </a:rPr>
              <a:t>… (F1  F6)</a:t>
            </a:r>
          </a:p>
          <a:p>
            <a:pPr lvl="1"/>
            <a:r>
              <a:rPr lang="en-GB" sz="2400" dirty="0">
                <a:sym typeface="Wingdings" pitchFamily="2" charset="2"/>
              </a:rPr>
              <a:t>Alt + F7   tty7 (this is the GUI – but we do not have one )</a:t>
            </a:r>
          </a:p>
          <a:p>
            <a:pPr lvl="1"/>
            <a:endParaRPr lang="en-GB" sz="2400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Can be remote </a:t>
            </a:r>
            <a:r>
              <a:rPr lang="en-GB" sz="2800" dirty="0">
                <a:sym typeface="Wingdings" pitchFamily="2" charset="2"/>
              </a:rPr>
              <a:t>– anyone know how?</a:t>
            </a: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94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Terminals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18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3F42E0-FDA0-4229-AAE9-8208E1F6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63" y="1412776"/>
            <a:ext cx="8073074" cy="46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Terminals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19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44B22D0-38E1-49F3-9196-0DDDEB11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2060848"/>
            <a:ext cx="8500041" cy="331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95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pPr lvl="1"/>
            <a:endParaRPr lang="en-NZ" sz="1800" dirty="0">
              <a:sym typeface="Wingdings" pitchFamily="2" charset="2"/>
            </a:endParaRPr>
          </a:p>
          <a:p>
            <a:r>
              <a:rPr lang="en-NZ" sz="2200" dirty="0">
                <a:sym typeface="Wingdings" pitchFamily="2" charset="2"/>
              </a:rPr>
              <a:t>Recap</a:t>
            </a:r>
          </a:p>
          <a:p>
            <a:r>
              <a:rPr lang="en-NZ" sz="2200" dirty="0">
                <a:sym typeface="Wingdings" pitchFamily="2" charset="2"/>
              </a:rPr>
              <a:t>History</a:t>
            </a:r>
          </a:p>
          <a:p>
            <a:r>
              <a:rPr lang="en-NZ" sz="2200" dirty="0">
                <a:sym typeface="Wingdings" pitchFamily="2" charset="2"/>
              </a:rPr>
              <a:t>BASH, Shells, Terminals</a:t>
            </a:r>
          </a:p>
          <a:p>
            <a:r>
              <a:rPr lang="en-NZ" sz="2200" dirty="0">
                <a:sym typeface="Wingdings" pitchFamily="2" charset="2"/>
              </a:rPr>
              <a:t>Linux commands</a:t>
            </a:r>
          </a:p>
          <a:p>
            <a:r>
              <a:rPr lang="en-NZ" sz="2200" dirty="0">
                <a:sym typeface="Wingdings" pitchFamily="2" charset="2"/>
              </a:rPr>
              <a:t>Linux file system structure</a:t>
            </a:r>
          </a:p>
          <a:p>
            <a:r>
              <a:rPr lang="en-NZ" sz="2200" dirty="0">
                <a:sym typeface="Wingdings" pitchFamily="2" charset="2"/>
              </a:rPr>
              <a:t>Linux help system</a:t>
            </a:r>
          </a:p>
          <a:p>
            <a:r>
              <a:rPr lang="en-NZ" sz="2200" dirty="0">
                <a:sym typeface="Wingdings" pitchFamily="2" charset="2"/>
              </a:rPr>
              <a:t>Metacharacters</a:t>
            </a:r>
          </a:p>
          <a:p>
            <a:r>
              <a:rPr lang="en-NZ" sz="2200" dirty="0">
                <a:sym typeface="Wingdings" pitchFamily="2" charset="2"/>
              </a:rPr>
              <a:t>Environment variables</a:t>
            </a:r>
          </a:p>
          <a:p>
            <a:r>
              <a:rPr lang="en-NZ" sz="2200" dirty="0">
                <a:sym typeface="Wingdings" pitchFamily="2" charset="2"/>
              </a:rPr>
              <a:t>User privilege</a:t>
            </a:r>
          </a:p>
          <a:p>
            <a:endParaRPr lang="en-NZ" sz="2200" dirty="0">
              <a:sym typeface="Wingdings" pitchFamily="2" charset="2"/>
            </a:endParaRPr>
          </a:p>
          <a:p>
            <a:pPr lvl="1"/>
            <a:endParaRPr lang="en-NZ" sz="22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</a:t>
            </a:fld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Quick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20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Shell</a:t>
            </a:r>
          </a:p>
          <a:p>
            <a:pPr lvl="1"/>
            <a:r>
              <a:rPr lang="en-GB" sz="2400" dirty="0">
                <a:sym typeface="Wingdings" pitchFamily="2" charset="2"/>
              </a:rPr>
              <a:t>Another word for a User Interface of an operating system</a:t>
            </a:r>
          </a:p>
          <a:p>
            <a:pPr lvl="1"/>
            <a:r>
              <a:rPr lang="en-GB" sz="2400" dirty="0">
                <a:sym typeface="Wingdings" pitchFamily="2" charset="2"/>
              </a:rPr>
              <a:t>It is software-based</a:t>
            </a:r>
          </a:p>
          <a:p>
            <a:pPr lvl="3"/>
            <a:endParaRPr lang="en-GB" b="1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BASH</a:t>
            </a:r>
          </a:p>
          <a:p>
            <a:pPr lvl="1"/>
            <a:r>
              <a:rPr lang="en-GB" sz="2400" dirty="0">
                <a:sym typeface="Wingdings" pitchFamily="2" charset="2"/>
              </a:rPr>
              <a:t>A particular type of command line shell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b="1" dirty="0">
                <a:sym typeface="Wingdings" pitchFamily="2" charset="2"/>
              </a:rPr>
              <a:t>Terminal</a:t>
            </a:r>
          </a:p>
          <a:p>
            <a:pPr lvl="1"/>
            <a:r>
              <a:rPr lang="en-GB" sz="2400" dirty="0">
                <a:sym typeface="Wingdings" pitchFamily="2" charset="2"/>
              </a:rPr>
              <a:t>Text-based input/output environment</a:t>
            </a:r>
          </a:p>
          <a:p>
            <a:pPr lvl="1"/>
            <a:r>
              <a:rPr lang="en-GB" sz="2400" dirty="0">
                <a:sym typeface="Wingdings" pitchFamily="2" charset="2"/>
              </a:rPr>
              <a:t>Technically a </a:t>
            </a:r>
            <a:r>
              <a:rPr lang="en-GB" sz="2400" i="1" dirty="0">
                <a:sym typeface="Wingdings" pitchFamily="2" charset="2"/>
              </a:rPr>
              <a:t>device, </a:t>
            </a:r>
            <a:r>
              <a:rPr lang="en-GB" sz="2400" dirty="0">
                <a:sym typeface="Wingdings" pitchFamily="2" charset="2"/>
              </a:rPr>
              <a:t>but can be software</a:t>
            </a:r>
          </a:p>
          <a:p>
            <a:pPr lvl="1"/>
            <a:r>
              <a:rPr lang="en-GB" sz="2400" dirty="0">
                <a:sym typeface="Wingdings" pitchFamily="2" charset="2"/>
              </a:rPr>
              <a:t>Also can be emulated</a:t>
            </a:r>
          </a:p>
          <a:p>
            <a:endParaRPr lang="en-GB" sz="2800" b="1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50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Terminal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21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Format: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username@hostname:directory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$</a:t>
            </a:r>
          </a:p>
          <a:p>
            <a:r>
              <a:rPr lang="en-GB" sz="2800" dirty="0">
                <a:sym typeface="Wingdings" pitchFamily="2" charset="2"/>
              </a:rPr>
              <a:t>username =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user</a:t>
            </a:r>
          </a:p>
          <a:p>
            <a:r>
              <a:rPr lang="en-GB" sz="2800" dirty="0">
                <a:sym typeface="Wingdings" pitchFamily="2" charset="2"/>
              </a:rPr>
              <a:t>hostname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opstudent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-host</a:t>
            </a:r>
          </a:p>
          <a:p>
            <a:r>
              <a:rPr lang="en-GB" sz="2800" dirty="0">
                <a:sym typeface="Wingdings" pitchFamily="2" charset="2"/>
              </a:rPr>
              <a:t>Present working directory: 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~ </a:t>
            </a:r>
            <a:r>
              <a:rPr lang="en-GB" sz="2800" dirty="0">
                <a:sym typeface="Wingdings" pitchFamily="2" charset="2"/>
              </a:rPr>
              <a:t>(home </a:t>
            </a:r>
            <a:r>
              <a:rPr lang="en-GB" sz="2800" dirty="0" err="1">
                <a:sym typeface="Wingdings" pitchFamily="2" charset="2"/>
              </a:rPr>
              <a:t>dir</a:t>
            </a:r>
            <a:r>
              <a:rPr lang="en-GB" sz="2800" dirty="0">
                <a:sym typeface="Wingdings" pitchFamily="2" charset="2"/>
              </a:rPr>
              <a:t>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$ at end   normal user account</a:t>
            </a:r>
          </a:p>
          <a:p>
            <a:r>
              <a:rPr lang="en-GB" sz="2800" dirty="0">
                <a:sym typeface="Wingdings" pitchFamily="2" charset="2"/>
              </a:rPr>
              <a:t># at end   super user account (not seen much)</a:t>
            </a:r>
          </a:p>
          <a:p>
            <a:pPr lvl="2"/>
            <a:endParaRPr lang="en-GB" sz="2000" dirty="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30BBD-DFE2-4DE8-82F7-1FA76555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554" y="1268760"/>
            <a:ext cx="4614109" cy="9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Summarise these: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22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E0941-CEB9-4DD1-8896-DC7F20A0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89378"/>
            <a:ext cx="5943212" cy="980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80DFB-9BEF-4DFC-B2EC-B4FEC84A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213670"/>
            <a:ext cx="5943212" cy="12564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97550" y="4563813"/>
            <a:ext cx="33723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Username?</a:t>
            </a:r>
          </a:p>
          <a:p>
            <a:r>
              <a:rPr lang="en-NZ" sz="3200" dirty="0"/>
              <a:t>Hostname?</a:t>
            </a:r>
          </a:p>
          <a:p>
            <a:r>
              <a:rPr lang="en-NZ" sz="3200" dirty="0"/>
              <a:t>Working directory?</a:t>
            </a:r>
          </a:p>
          <a:p>
            <a:r>
              <a:rPr lang="en-NZ" sz="3200" dirty="0"/>
              <a:t>Privilege?</a:t>
            </a:r>
          </a:p>
        </p:txBody>
      </p:sp>
    </p:spTree>
    <p:extLst>
      <p:ext uri="{BB962C8B-B14F-4D97-AF65-F5344CB8AC3E}">
        <p14:creationId xmlns:p14="http://schemas.microsoft.com/office/powerpoint/2010/main" val="34733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23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306" y="0"/>
            <a:ext cx="9144000" cy="4293096"/>
          </a:xfrm>
        </p:spPr>
        <p:txBody>
          <a:bodyPr>
            <a:normAutofit/>
          </a:bodyPr>
          <a:lstStyle/>
          <a:p>
            <a:r>
              <a:rPr lang="en-NZ" sz="4800" b="1" u="sng" dirty="0">
                <a:solidFill>
                  <a:schemeClr val="bg1"/>
                </a:solidFill>
              </a:rPr>
              <a:t>TOPIC:</a:t>
            </a:r>
            <a:br>
              <a:rPr lang="en-NZ" sz="4800" b="1" u="sng" dirty="0"/>
            </a:br>
            <a:br>
              <a:rPr lang="en-NZ" sz="4800" b="1" u="sng" dirty="0"/>
            </a:br>
            <a:r>
              <a:rPr lang="en-NZ" sz="7300" b="1" dirty="0"/>
              <a:t>Linux Commands</a:t>
            </a:r>
            <a:br>
              <a:rPr lang="en-NZ" sz="7300" b="1" dirty="0"/>
            </a:br>
            <a:r>
              <a:rPr lang="en-NZ" sz="7300" b="1" dirty="0">
                <a:solidFill>
                  <a:schemeClr val="bg1"/>
                </a:solidFill>
              </a:rPr>
              <a:t>f</a:t>
            </a:r>
            <a:endParaRPr lang="en-NZ" sz="4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3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24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 fontScale="92500" lnSpcReduction="20000"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US" dirty="0"/>
              <a:t>Generic command syntax: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&lt;options&gt; &lt;arguments&gt;</a:t>
            </a:r>
          </a:p>
          <a:p>
            <a:pPr lvl="1"/>
            <a:endParaRPr lang="en-US" dirty="0"/>
          </a:p>
          <a:p>
            <a:r>
              <a:rPr lang="en-US" dirty="0"/>
              <a:t>Options are not mandatory</a:t>
            </a:r>
          </a:p>
          <a:p>
            <a:r>
              <a:rPr lang="en-US" dirty="0"/>
              <a:t>Arguments are not mandatory</a:t>
            </a:r>
          </a:p>
          <a:p>
            <a:r>
              <a:rPr lang="en-US" dirty="0"/>
              <a:t>Examples: </a:t>
            </a:r>
          </a:p>
          <a:p>
            <a:pPr marL="400050" lvl="1" indent="0">
              <a:buNone/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400050" lvl="1" indent="0">
              <a:buNone/>
            </a:pP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  <a:p>
            <a:pPr marL="400050" lvl="1" indent="0">
              <a:buNone/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lang="en-MY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Commands (ls):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25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 fontScale="92500" lnSpcReduction="20000"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US" dirty="0"/>
              <a:t>Generic command syntax: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&lt;options&gt; &lt;arguments&gt;</a:t>
            </a:r>
          </a:p>
          <a:p>
            <a:pPr lvl="1"/>
            <a:endParaRPr lang="en-US" dirty="0"/>
          </a:p>
          <a:p>
            <a:r>
              <a:rPr lang="en-US" dirty="0"/>
              <a:t>Options modify command behavior</a:t>
            </a:r>
          </a:p>
          <a:p>
            <a:pPr lvl="1"/>
            <a:r>
              <a:rPr lang="en-US" dirty="0"/>
              <a:t>Prefixed with a dash symbol: </a:t>
            </a:r>
            <a:r>
              <a:rPr lang="en-US" b="1" dirty="0"/>
              <a:t>-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Full-word options with double dash: </a:t>
            </a:r>
            <a:r>
              <a:rPr lang="en-US" b="1" dirty="0"/>
              <a:t>--</a:t>
            </a:r>
          </a:p>
          <a:p>
            <a:pPr lvl="1"/>
            <a:r>
              <a:rPr lang="en-US" dirty="0"/>
              <a:t>For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Examples: </a:t>
            </a:r>
          </a:p>
          <a:p>
            <a:pPr marL="400050" lvl="1" indent="0">
              <a:buNone/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03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Commands (ls):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26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 fontScale="92500" lnSpcReduction="10000"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US" dirty="0"/>
              <a:t>Generic command syntax: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&lt;options&gt; &lt;arguments&gt;</a:t>
            </a:r>
          </a:p>
          <a:p>
            <a:pPr lvl="2"/>
            <a:endParaRPr lang="en-US" dirty="0"/>
          </a:p>
          <a:p>
            <a:r>
              <a:rPr lang="en-US" dirty="0"/>
              <a:t>Arguments are input to command</a:t>
            </a:r>
          </a:p>
          <a:p>
            <a:pPr lvl="2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No argument lists current working directory:</a:t>
            </a:r>
            <a:endParaRPr lang="en-US" dirty="0"/>
          </a:p>
          <a:p>
            <a:pPr marL="400050" lvl="1" indent="0">
              <a:buNone/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sz="3300" dirty="0">
              <a:cs typeface="Courier New" panose="02070309020205020404" pitchFamily="49" charset="0"/>
            </a:endParaRPr>
          </a:p>
          <a:p>
            <a:r>
              <a:rPr lang="en-US" sz="3300" dirty="0">
                <a:cs typeface="Courier New" panose="02070309020205020404" pitchFamily="49" charset="0"/>
              </a:rPr>
              <a:t>Supplied argument lists specified directory:</a:t>
            </a:r>
          </a:p>
          <a:p>
            <a:pPr marL="400050" lvl="1" indent="0">
              <a:buNone/>
            </a:pP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400" dirty="0">
              <a:sym typeface="Wingdings" pitchFamily="2" charset="2"/>
            </a:endParaRPr>
          </a:p>
          <a:p>
            <a:r>
              <a:rPr lang="en-US" sz="2800" dirty="0">
                <a:cs typeface="Courier New" panose="02070309020205020404" pitchFamily="49" charset="0"/>
              </a:rPr>
              <a:t>What arguments do depend on the command</a:t>
            </a:r>
            <a:endParaRPr lang="en-GB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3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Commands (ls): Full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27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US" dirty="0"/>
              <a:t>Generic command syntax: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&lt;options&gt; &lt;arguments&gt;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/>
              <a:t>Examples: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ls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ls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US" dirty="0"/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681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Command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28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 lnSpcReduction="10000"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–l /home/user </a:t>
            </a:r>
          </a:p>
          <a:p>
            <a:pPr lvl="1"/>
            <a:r>
              <a:rPr lang="en-US" dirty="0"/>
              <a:t>List files in home directory for user account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file.txt</a:t>
            </a:r>
          </a:p>
          <a:p>
            <a:pPr lvl="1"/>
            <a:r>
              <a:rPr lang="en-US" dirty="0"/>
              <a:t>Display file.txt on standard output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sales/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a directory (</a:t>
            </a:r>
            <a:r>
              <a:rPr lang="en-US" dirty="0" err="1"/>
              <a:t>june</a:t>
            </a:r>
            <a:r>
              <a:rPr lang="en-US" dirty="0"/>
              <a:t>) and parent directory (sales)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tuesday.log</a:t>
            </a:r>
          </a:p>
          <a:p>
            <a:pPr lvl="1"/>
            <a:r>
              <a:rPr lang="en-US" dirty="0"/>
              <a:t>Create file/update timestamp on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pPr lvl="1"/>
            <a:r>
              <a:rPr lang="en-US" dirty="0"/>
              <a:t>Clear the screen (standard output)</a:t>
            </a: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8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File System Hierarchy Principles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Difference to Microsoft Windows?</a:t>
            </a:r>
          </a:p>
          <a:p>
            <a:r>
              <a:rPr lang="en-US" sz="2200" b="1" dirty="0">
                <a:sym typeface="Wingdings" pitchFamily="2" charset="2"/>
              </a:rPr>
              <a:t>There is no C:\</a:t>
            </a:r>
          </a:p>
          <a:p>
            <a:r>
              <a:rPr lang="en-US" sz="2200" b="1" dirty="0">
                <a:sym typeface="Wingdings" pitchFamily="2" charset="2"/>
              </a:rPr>
              <a:t>Instead, Linux has a single root directory  /</a:t>
            </a:r>
          </a:p>
          <a:p>
            <a:pPr marL="457200" lvl="1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</a:p>
          <a:p>
            <a:pPr marL="457200" lvl="1" indent="0">
              <a:buNone/>
            </a:pPr>
            <a:r>
              <a:rPr lang="en-US" sz="1800" dirty="0">
                <a:sym typeface="Wingdings" pitchFamily="2" charset="2"/>
              </a:rPr>
              <a:t>                             </a:t>
            </a:r>
          </a:p>
          <a:p>
            <a:pPr marL="457200" lvl="1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== C:\</a:t>
            </a:r>
          </a:p>
          <a:p>
            <a:pPr lvl="1"/>
            <a:endParaRPr lang="en-US" sz="1800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r>
              <a:rPr lang="en-US" sz="2400" b="1" dirty="0">
                <a:sym typeface="Wingdings" pitchFamily="2" charset="2"/>
              </a:rPr>
              <a:t>Linux file systems</a:t>
            </a:r>
          </a:p>
          <a:p>
            <a:pPr lvl="1"/>
            <a:r>
              <a:rPr lang="en-US" sz="2000" dirty="0">
                <a:sym typeface="Wingdings" pitchFamily="2" charset="2"/>
              </a:rPr>
              <a:t>Tree structure (like all file systems)</a:t>
            </a:r>
          </a:p>
          <a:p>
            <a:pPr lvl="1"/>
            <a:r>
              <a:rPr lang="en-US" sz="2000" dirty="0">
                <a:sym typeface="Wingdings" pitchFamily="2" charset="2"/>
              </a:rPr>
              <a:t>Top level directories have a specific purpose</a:t>
            </a:r>
          </a:p>
          <a:p>
            <a:pPr lvl="1"/>
            <a:r>
              <a:rPr lang="en-US" sz="2000" dirty="0">
                <a:sym typeface="Wingdings" pitchFamily="2" charset="2"/>
              </a:rPr>
              <a:t>Relatively consistent across all Linux distributions</a:t>
            </a:r>
          </a:p>
          <a:p>
            <a:pPr lvl="1"/>
            <a:endParaRPr lang="en-US" sz="1800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29</a:t>
            </a:fld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Linux: Market Share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ym typeface="Wingdings" pitchFamily="2" charset="2"/>
              </a:rPr>
              <a:t>Mobile: </a:t>
            </a:r>
          </a:p>
          <a:p>
            <a:pPr lvl="1"/>
            <a:r>
              <a:rPr lang="en-US" sz="1800" dirty="0">
                <a:sym typeface="Wingdings" pitchFamily="2" charset="2"/>
              </a:rPr>
              <a:t>Android with 71% </a:t>
            </a:r>
          </a:p>
          <a:p>
            <a:pPr lvl="1"/>
            <a:r>
              <a:rPr lang="en-US" sz="2000" dirty="0">
                <a:sym typeface="Wingdings" pitchFamily="2" charset="2"/>
              </a:rPr>
              <a:t>iOS is 26%</a:t>
            </a:r>
          </a:p>
          <a:p>
            <a:pPr lvl="2"/>
            <a:endParaRPr lang="en-US" sz="14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Desktop: </a:t>
            </a:r>
          </a:p>
          <a:p>
            <a:pPr lvl="1"/>
            <a:r>
              <a:rPr lang="en-US" sz="1800" dirty="0">
                <a:sym typeface="Wingdings" pitchFamily="2" charset="2"/>
              </a:rPr>
              <a:t>Linux with 1.6% </a:t>
            </a:r>
          </a:p>
          <a:p>
            <a:pPr lvl="1"/>
            <a:r>
              <a:rPr lang="en-US" sz="2000" dirty="0">
                <a:sym typeface="Wingdings" pitchFamily="2" charset="2"/>
              </a:rPr>
              <a:t>Windows is 89% and Mac is 9.5%</a:t>
            </a:r>
          </a:p>
          <a:p>
            <a:pPr lvl="1"/>
            <a:r>
              <a:rPr lang="en-US" sz="1500" dirty="0">
                <a:sym typeface="Wingdings" pitchFamily="2" charset="2"/>
                <a:hlinkClick r:id="rId4"/>
              </a:rPr>
              <a:t>www.netmarketshare.com</a:t>
            </a:r>
            <a:r>
              <a:rPr lang="en-US" sz="1500" dirty="0">
                <a:sym typeface="Wingdings" pitchFamily="2" charset="2"/>
              </a:rPr>
              <a:t> </a:t>
            </a:r>
          </a:p>
          <a:p>
            <a:pPr lvl="2"/>
            <a:endParaRPr lang="en-US" sz="12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Web servers</a:t>
            </a:r>
          </a:p>
          <a:p>
            <a:pPr lvl="1"/>
            <a:r>
              <a:rPr lang="en-GB" sz="2000" dirty="0">
                <a:sym typeface="Wingdings" pitchFamily="2" charset="2"/>
              </a:rPr>
              <a:t>Linus accounts for 36% of all webservers</a:t>
            </a:r>
          </a:p>
          <a:p>
            <a:pPr lvl="1"/>
            <a:r>
              <a:rPr lang="en-NZ" sz="1500" dirty="0">
                <a:hlinkClick r:id="rId5"/>
              </a:rPr>
              <a:t>http://stackoverflow.com/research/developer-survey-2016#technology-desktop-operating-system</a:t>
            </a:r>
            <a:endParaRPr lang="en-NZ" sz="1500" dirty="0"/>
          </a:p>
          <a:p>
            <a:pPr lvl="1"/>
            <a:r>
              <a:rPr lang="en-GB" sz="2000" dirty="0">
                <a:sym typeface="Wingdings" pitchFamily="2" charset="2"/>
              </a:rPr>
              <a:t>All UNIX-like account for 67% of all webservers</a:t>
            </a:r>
          </a:p>
          <a:p>
            <a:pPr lvl="1"/>
            <a:r>
              <a:rPr lang="en-NZ" sz="1500" dirty="0">
                <a:hlinkClick r:id="rId6"/>
              </a:rPr>
              <a:t>http://w3techs.com/technologies/overview/operating_system/all</a:t>
            </a:r>
            <a:endParaRPr lang="en-NZ" sz="1500" dirty="0"/>
          </a:p>
          <a:p>
            <a:pPr lvl="2"/>
            <a:endParaRPr lang="en-US" sz="14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Supercomputers: </a:t>
            </a:r>
          </a:p>
          <a:p>
            <a:pPr lvl="1"/>
            <a:r>
              <a:rPr lang="en-US" sz="1800" dirty="0">
                <a:sym typeface="Wingdings" pitchFamily="2" charset="2"/>
              </a:rPr>
              <a:t>Linux with 99.4% </a:t>
            </a:r>
          </a:p>
          <a:p>
            <a:pPr lvl="1"/>
            <a:r>
              <a:rPr lang="en-US" sz="1500" dirty="0">
                <a:sym typeface="Wingdings" pitchFamily="2" charset="2"/>
                <a:hlinkClick r:id="rId7"/>
              </a:rPr>
              <a:t>http://www.top500.org/statistics/overtime</a:t>
            </a:r>
            <a:r>
              <a:rPr lang="en-US" sz="1500" dirty="0">
                <a:sym typeface="Wingdings" pitchFamily="2" charset="2"/>
              </a:rPr>
              <a:t> </a:t>
            </a:r>
          </a:p>
          <a:p>
            <a:pPr lvl="1"/>
            <a:endParaRPr lang="en-NZ" sz="1800" dirty="0">
              <a:sym typeface="Wingdings" pitchFamily="2" charset="2"/>
            </a:endParaRPr>
          </a:p>
          <a:p>
            <a:pPr lvl="1"/>
            <a:endParaRPr lang="en-NZ" sz="1800" b="1" dirty="0">
              <a:sym typeface="Wingdings" pitchFamily="2" charset="2"/>
            </a:endParaRPr>
          </a:p>
          <a:p>
            <a:pPr lvl="1"/>
            <a:endParaRPr lang="en-NZ" sz="1800" dirty="0"/>
          </a:p>
          <a:p>
            <a:pPr lvl="1"/>
            <a:endParaRPr lang="en-US" sz="1800" dirty="0"/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</a:t>
            </a:fld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 File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30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http://www.linoob.com/wp-content/uploads/2012/01/linuxfilesystemstructure.jpg">
            <a:extLst>
              <a:ext uri="{FF2B5EF4-FFF2-40B4-BE49-F238E27FC236}">
                <a16:creationId xmlns:a16="http://schemas.microsoft.com/office/drawing/2014/main" id="{4BDBE067-5330-4532-8A07-19AE1CD5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480720" cy="52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5776" y="2114560"/>
            <a:ext cx="3096344" cy="882392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85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 File System: Resources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200" b="1" dirty="0">
                <a:sym typeface="Wingdings" pitchFamily="2" charset="2"/>
              </a:rPr>
              <a:t>Good Introduction to File System Hierarchy in Linux:</a:t>
            </a:r>
          </a:p>
          <a:p>
            <a:r>
              <a:rPr lang="en-GB" sz="2200" dirty="0">
                <a:sym typeface="Wingdings" pitchFamily="2" charset="2"/>
              </a:rPr>
              <a:t>Linux compared to Windows</a:t>
            </a:r>
          </a:p>
          <a:p>
            <a:pPr lvl="1"/>
            <a:r>
              <a:rPr lang="en-GB" sz="1800" b="1" dirty="0">
                <a:sym typeface="Wingdings" pitchFamily="2" charset="2"/>
                <a:hlinkClick r:id="rId4"/>
              </a:rPr>
              <a:t>http://codeidol.com/community/nix/understanding-the-linux-file-system/5302/</a:t>
            </a:r>
            <a:r>
              <a:rPr lang="en-GB" sz="1800" b="1" dirty="0">
                <a:sym typeface="Wingdings" pitchFamily="2" charset="2"/>
              </a:rPr>
              <a:t> </a:t>
            </a:r>
          </a:p>
          <a:p>
            <a:endParaRPr lang="en-GB" sz="2200" b="1" dirty="0">
              <a:sym typeface="Wingdings" pitchFamily="2" charset="2"/>
            </a:endParaRPr>
          </a:p>
          <a:p>
            <a:r>
              <a:rPr lang="en-GB" sz="2200" b="1" dirty="0">
                <a:sym typeface="Wingdings" pitchFamily="2" charset="2"/>
              </a:rPr>
              <a:t>Full specification reference:</a:t>
            </a:r>
          </a:p>
          <a:p>
            <a:r>
              <a:rPr lang="en-GB" sz="2200" dirty="0">
                <a:sym typeface="Wingdings" pitchFamily="2" charset="2"/>
              </a:rPr>
              <a:t>Food to find out purpose of specific directories</a:t>
            </a:r>
          </a:p>
          <a:p>
            <a:pPr lvl="1"/>
            <a:r>
              <a:rPr lang="en-GB" sz="1800" b="1" dirty="0">
                <a:sym typeface="Wingdings" pitchFamily="2" charset="2"/>
                <a:hlinkClick r:id="rId5"/>
              </a:rPr>
              <a:t>http://refspecs.linuxfoundation.org/FHS_3.0/fhs/index.html</a:t>
            </a:r>
            <a:r>
              <a:rPr lang="en-GB" sz="1800" b="1" dirty="0">
                <a:sym typeface="Wingdings" pitchFamily="2" charset="2"/>
              </a:rPr>
              <a:t> 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31</a:t>
            </a:fld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42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Absolute VS Relative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32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61F9BD-8F7E-444D-806B-2FA1BAD1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3"/>
            <a:endParaRPr lang="en-GB" sz="1200" b="1" dirty="0">
              <a:sym typeface="Wingdings" pitchFamily="2" charset="2"/>
            </a:endParaRPr>
          </a:p>
          <a:p>
            <a:r>
              <a:rPr lang="en-GB" sz="2400" b="1" dirty="0">
                <a:sym typeface="Wingdings" pitchFamily="2" charset="2"/>
              </a:rPr>
              <a:t>Absolute:</a:t>
            </a:r>
          </a:p>
          <a:p>
            <a:r>
              <a:rPr lang="en-GB" sz="2400" dirty="0">
                <a:sym typeface="Wingdings" pitchFamily="2" charset="2"/>
              </a:rPr>
              <a:t>Always starts at the root directory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C:\Users\student\Desktop\notes.txt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/home/student/Desktop/notes.txt</a:t>
            </a:r>
          </a:p>
          <a:p>
            <a:endParaRPr lang="en-GB" sz="2400" b="1" dirty="0">
              <a:sym typeface="Wingdings" pitchFamily="2" charset="2"/>
            </a:endParaRPr>
          </a:p>
          <a:p>
            <a:r>
              <a:rPr lang="en-GB" sz="2400" b="1" dirty="0">
                <a:sym typeface="Wingdings" pitchFamily="2" charset="2"/>
              </a:rPr>
              <a:t>Relative:</a:t>
            </a:r>
          </a:p>
          <a:p>
            <a:r>
              <a:rPr lang="en-GB" sz="2400" dirty="0">
                <a:sym typeface="Wingdings" pitchFamily="2" charset="2"/>
              </a:rPr>
              <a:t>The path that is </a:t>
            </a:r>
            <a:r>
              <a:rPr lang="en-GB" sz="2400" i="1" dirty="0">
                <a:sym typeface="Wingdings" pitchFamily="2" charset="2"/>
              </a:rPr>
              <a:t>relative</a:t>
            </a:r>
            <a:r>
              <a:rPr lang="en-GB" sz="2400" dirty="0">
                <a:sym typeface="Wingdings" pitchFamily="2" charset="2"/>
              </a:rPr>
              <a:t> to the current directory</a:t>
            </a:r>
          </a:p>
          <a:p>
            <a:pPr lvl="1"/>
            <a:r>
              <a:rPr lang="en-GB" sz="2000" dirty="0">
                <a:sym typeface="Wingdings" pitchFamily="2" charset="2"/>
              </a:rPr>
              <a:t>If we are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C:\Programs Files</a:t>
            </a:r>
          </a:p>
          <a:p>
            <a:pPr lvl="1"/>
            <a:r>
              <a:rPr lang="en-GB" sz="2000" dirty="0">
                <a:sym typeface="Wingdings" pitchFamily="2" charset="2"/>
              </a:rPr>
              <a:t>And want to access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C:\Users\student\Desktop\notes.txt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..\Users\Tom\Desktop\notes.txt</a:t>
            </a:r>
          </a:p>
          <a:p>
            <a:pPr lvl="1"/>
            <a:endParaRPr lang="en-GB" sz="2000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NZ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93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Absolute VS Relative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33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Absolute and Relative Paths">
            <a:extLst>
              <a:ext uri="{FF2B5EF4-FFF2-40B4-BE49-F238E27FC236}">
                <a16:creationId xmlns:a16="http://schemas.microsoft.com/office/drawing/2014/main" id="{910C8328-3D6B-40E2-9F9A-63E6FAD3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27" y="1412776"/>
            <a:ext cx="5634161" cy="480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CEB09-1630-44C5-878C-FF03B81CD912}"/>
              </a:ext>
            </a:extLst>
          </p:cNvPr>
          <p:cNvSpPr/>
          <p:nvPr/>
        </p:nvSpPr>
        <p:spPr>
          <a:xfrm>
            <a:off x="179512" y="170080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Current working directory: /home/</a:t>
            </a:r>
            <a:r>
              <a:rPr lang="en-US" sz="2400" b="1" dirty="0" err="1"/>
              <a:t>vlad</a:t>
            </a:r>
            <a:r>
              <a:rPr lang="en-US" sz="2400" b="1" dirty="0"/>
              <a:t>/</a:t>
            </a:r>
            <a:r>
              <a:rPr lang="en-US" sz="2400" b="1" dirty="0" err="1"/>
              <a:t>swc</a:t>
            </a:r>
            <a:r>
              <a:rPr lang="en-US" sz="2400" b="1" dirty="0"/>
              <a:t>/data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From current directory…</a:t>
            </a:r>
          </a:p>
          <a:p>
            <a:r>
              <a:rPr lang="en-US" sz="2400" b="1" dirty="0"/>
              <a:t>How do we get to </a:t>
            </a:r>
            <a:r>
              <a:rPr lang="en-US" sz="2400" b="1" dirty="0" err="1"/>
              <a:t>pizza.cgf</a:t>
            </a:r>
            <a:r>
              <a:rPr lang="en-US" sz="2400" b="1" dirty="0"/>
              <a:t>?</a:t>
            </a:r>
            <a:endParaRPr lang="en-NZ" sz="2400" b="1" dirty="0"/>
          </a:p>
        </p:txBody>
      </p:sp>
      <p:sp>
        <p:nvSpPr>
          <p:cNvPr id="2" name="Oval 1"/>
          <p:cNvSpPr/>
          <p:nvPr/>
        </p:nvSpPr>
        <p:spPr>
          <a:xfrm>
            <a:off x="6633208" y="4653136"/>
            <a:ext cx="1080120" cy="9361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731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Absolute VS Relative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34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15" y="1694331"/>
            <a:ext cx="4898450" cy="433133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468740" y="3869983"/>
            <a:ext cx="1331639" cy="11027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CEB09-1630-44C5-878C-FF03B81CD912}"/>
              </a:ext>
            </a:extLst>
          </p:cNvPr>
          <p:cNvSpPr/>
          <p:nvPr/>
        </p:nvSpPr>
        <p:spPr>
          <a:xfrm>
            <a:off x="0" y="1727227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Current working directory: /home/student/work/</a:t>
            </a:r>
            <a:r>
              <a:rPr lang="en-US" sz="2400" b="1" dirty="0" err="1"/>
              <a:t>linux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From current directory…</a:t>
            </a:r>
          </a:p>
          <a:p>
            <a:r>
              <a:rPr lang="en-US" sz="2400" b="1" dirty="0"/>
              <a:t>How do we get to networking?</a:t>
            </a:r>
          </a:p>
          <a:p>
            <a:endParaRPr lang="en-US" sz="2400" b="1" dirty="0"/>
          </a:p>
          <a:p>
            <a:r>
              <a:rPr lang="en-US" sz="2400" b="1" dirty="0"/>
              <a:t>../networking</a:t>
            </a:r>
          </a:p>
          <a:p>
            <a:r>
              <a:rPr lang="en-US" sz="2400" b="1" dirty="0"/>
              <a:t>/home/student/work/networking</a:t>
            </a:r>
            <a:endParaRPr lang="en-NZ" sz="2400" b="1" dirty="0"/>
          </a:p>
        </p:txBody>
      </p:sp>
    </p:spTree>
    <p:extLst>
      <p:ext uri="{BB962C8B-B14F-4D97-AF65-F5344CB8AC3E}">
        <p14:creationId xmlns:p14="http://schemas.microsoft.com/office/powerpoint/2010/main" val="35073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 Help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35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57D82-922C-4A98-B22D-5CB16F14D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700808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2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 Help System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It is built into the machine (or online)</a:t>
            </a:r>
          </a:p>
          <a:p>
            <a:pPr lvl="1"/>
            <a:endParaRPr lang="en-US" sz="1800" dirty="0">
              <a:sym typeface="Wingdings" pitchFamily="2" charset="2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man &lt;command&gt;</a:t>
            </a:r>
          </a:p>
          <a:p>
            <a:pPr lvl="1"/>
            <a:r>
              <a:rPr lang="en-US" sz="1800" dirty="0">
                <a:sym typeface="Wingdings" pitchFamily="2" charset="2"/>
              </a:rPr>
              <a:t>man stands for manual</a:t>
            </a:r>
          </a:p>
          <a:p>
            <a:pPr lvl="1"/>
            <a:r>
              <a:rPr lang="en-US" sz="1800" dirty="0">
                <a:sym typeface="Wingdings" pitchFamily="2" charset="2"/>
              </a:rPr>
              <a:t>It is the system manual for command</a:t>
            </a:r>
          </a:p>
          <a:p>
            <a:pPr lvl="1"/>
            <a:r>
              <a:rPr lang="en-US" sz="1800" dirty="0">
                <a:sym typeface="Wingdings" pitchFamily="2" charset="2"/>
              </a:rPr>
              <a:t>Type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q</a:t>
            </a:r>
            <a:r>
              <a:rPr lang="en-US" sz="1800" dirty="0">
                <a:sym typeface="Wingdings" pitchFamily="2" charset="2"/>
              </a:rPr>
              <a:t> to exit the manual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&lt;command&gt; --help</a:t>
            </a:r>
          </a:p>
          <a:p>
            <a:pPr lvl="1"/>
            <a:r>
              <a:rPr lang="en-US" sz="1800" dirty="0">
                <a:sym typeface="Wingdings" pitchFamily="2" charset="2"/>
              </a:rPr>
              <a:t>Not always consistent</a:t>
            </a:r>
          </a:p>
          <a:p>
            <a:pPr lvl="1"/>
            <a:r>
              <a:rPr lang="en-US" sz="1800" dirty="0">
                <a:sym typeface="Wingdings" pitchFamily="2" charset="2"/>
              </a:rPr>
              <a:t>Provides overview of arguments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ls --help</a:t>
            </a:r>
          </a:p>
          <a:p>
            <a:pPr lvl="1"/>
            <a:r>
              <a:rPr lang="en-US" sz="1800" dirty="0">
                <a:sym typeface="Wingdings" pitchFamily="2" charset="2"/>
              </a:rPr>
              <a:t>Encoded in program itself</a:t>
            </a:r>
          </a:p>
          <a:p>
            <a:pPr lvl="1"/>
            <a:endParaRPr lang="en-US" sz="1800" dirty="0">
              <a:sym typeface="Wingdings" pitchFamily="2" charset="2"/>
            </a:endParaRPr>
          </a:p>
          <a:p>
            <a:r>
              <a:rPr lang="en-US" sz="2000" b="1" dirty="0"/>
              <a:t>You can also check </a:t>
            </a:r>
            <a:r>
              <a:rPr lang="en-US" sz="2000" b="1" dirty="0" err="1"/>
              <a:t>manpages</a:t>
            </a:r>
            <a:r>
              <a:rPr lang="en-US" sz="2000" b="1" dirty="0"/>
              <a:t> online: </a:t>
            </a:r>
            <a:r>
              <a:rPr lang="en-US" sz="2000" b="1" dirty="0">
                <a:hlinkClick r:id="rId4"/>
              </a:rPr>
              <a:t>http://manpages.ubuntu.com/</a:t>
            </a:r>
            <a:endParaRPr lang="en-NZ" sz="1600" b="1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36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6F469-03E7-4AD0-A118-E47A2D8FC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8" y="1936875"/>
            <a:ext cx="4177967" cy="26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Man: organised by sections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Output of: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man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endParaRPr lang="en-US" sz="1800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man 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37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231AC2-0E1B-4BCC-AB52-4AF7125C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2" y="1914339"/>
            <a:ext cx="8869855" cy="30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27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Home work: Realize Setup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pPr marL="0" indent="0">
              <a:buNone/>
            </a:pPr>
            <a:endParaRPr lang="en-NZ" sz="2200" b="1" dirty="0">
              <a:sym typeface="Wingdings" pitchFamily="2" charset="2"/>
            </a:endParaRPr>
          </a:p>
          <a:p>
            <a:r>
              <a:rPr lang="en-NZ" sz="2200" b="1" dirty="0" err="1">
                <a:sym typeface="Wingdings" pitchFamily="2" charset="2"/>
              </a:rPr>
              <a:t>vRealize</a:t>
            </a:r>
            <a:r>
              <a:rPr lang="en-NZ" sz="2200" b="1" dirty="0">
                <a:sym typeface="Wingdings" pitchFamily="2" charset="2"/>
              </a:rPr>
              <a:t> setup: </a:t>
            </a:r>
            <a:r>
              <a:rPr lang="en-NZ" sz="2200" dirty="0">
                <a:hlinkClick r:id="rId4"/>
              </a:rPr>
              <a:t>https://fthvra01.op.ac.nz/vcac/</a:t>
            </a:r>
            <a:r>
              <a:rPr lang="en-NZ" sz="2200" dirty="0"/>
              <a:t>  </a:t>
            </a:r>
          </a:p>
          <a:p>
            <a:pPr lvl="1"/>
            <a:r>
              <a:rPr lang="en-NZ" sz="1800" dirty="0">
                <a:sym typeface="Wingdings" pitchFamily="2" charset="2"/>
              </a:rPr>
              <a:t>Check you have access (can log in)</a:t>
            </a:r>
          </a:p>
          <a:p>
            <a:r>
              <a:rPr lang="en-NZ" sz="2200" dirty="0">
                <a:sym typeface="Wingdings" pitchFamily="2" charset="2"/>
              </a:rPr>
              <a:t>Request the </a:t>
            </a:r>
            <a:r>
              <a:rPr lang="en-NZ" sz="2200" i="1" dirty="0" err="1">
                <a:sym typeface="Wingdings" pitchFamily="2" charset="2"/>
              </a:rPr>
              <a:t>TrainingVM</a:t>
            </a:r>
            <a:endParaRPr lang="en-NZ" sz="2200" i="1" dirty="0">
              <a:sym typeface="Wingdings" pitchFamily="2" charset="2"/>
            </a:endParaRPr>
          </a:p>
          <a:p>
            <a:pPr lvl="1"/>
            <a:r>
              <a:rPr lang="en-NZ" sz="1800" dirty="0" err="1">
                <a:sym typeface="Wingdings" pitchFamily="2" charset="2"/>
              </a:rPr>
              <a:t>Catalog</a:t>
            </a:r>
            <a:r>
              <a:rPr lang="en-NZ" sz="1800" dirty="0">
                <a:sym typeface="Wingdings" pitchFamily="2" charset="2"/>
              </a:rPr>
              <a:t>  IN616 </a:t>
            </a:r>
            <a:r>
              <a:rPr lang="en-NZ" sz="1800" dirty="0" err="1">
                <a:sym typeface="Wingdings" pitchFamily="2" charset="2"/>
              </a:rPr>
              <a:t>TrainingVM</a:t>
            </a:r>
            <a:r>
              <a:rPr lang="en-NZ" sz="1800" dirty="0">
                <a:sym typeface="Wingdings" pitchFamily="2" charset="2"/>
              </a:rPr>
              <a:t> (Request one!)</a:t>
            </a: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38</a:t>
            </a:fld>
            <a:endParaRPr lang="en-N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Lab_01_2 – Start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TOPICS:</a:t>
            </a:r>
          </a:p>
          <a:p>
            <a:r>
              <a:rPr lang="en-US" sz="2200" b="1" dirty="0">
                <a:sym typeface="Wingdings" pitchFamily="2" charset="2"/>
              </a:rPr>
              <a:t>Browsing the Linux file system</a:t>
            </a:r>
          </a:p>
          <a:p>
            <a:r>
              <a:rPr lang="en-US" sz="2200" b="1" dirty="0">
                <a:sym typeface="Wingdings" pitchFamily="2" charset="2"/>
              </a:rPr>
              <a:t>Using Bash commands</a:t>
            </a:r>
          </a:p>
          <a:p>
            <a:r>
              <a:rPr lang="en-US" sz="2200" b="1" dirty="0">
                <a:sym typeface="Wingdings" pitchFamily="2" charset="2"/>
              </a:rPr>
              <a:t>Using the help system</a:t>
            </a: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endParaRPr lang="en-US" sz="22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Complete up to section 4</a:t>
            </a:r>
          </a:p>
          <a:p>
            <a:r>
              <a:rPr lang="en-US" sz="2200" b="1" dirty="0">
                <a:sym typeface="Wingdings" pitchFamily="2" charset="2"/>
              </a:rPr>
              <a:t>We will discuss more, before the next lab sections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39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4D82B-7BBC-40ED-B502-7F07C4BC4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60" y="1339509"/>
            <a:ext cx="3056188" cy="30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4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614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4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306" y="0"/>
            <a:ext cx="9144000" cy="2564904"/>
          </a:xfrm>
        </p:spPr>
        <p:txBody>
          <a:bodyPr>
            <a:normAutofit fontScale="90000"/>
          </a:bodyPr>
          <a:lstStyle/>
          <a:p>
            <a:r>
              <a:rPr lang="en-NZ" sz="4800" b="1" u="sng" dirty="0">
                <a:solidFill>
                  <a:schemeClr val="bg1"/>
                </a:solidFill>
              </a:rPr>
              <a:t>Why is Linux not Popular in Desktop?</a:t>
            </a:r>
            <a:br>
              <a:rPr lang="en-NZ" sz="4800" b="1" u="sng" dirty="0"/>
            </a:br>
            <a:br>
              <a:rPr lang="en-NZ" sz="4800" b="1" u="sng" dirty="0"/>
            </a:br>
            <a:endParaRPr lang="en-NZ" sz="4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AEAD86-1E5F-4FD7-9A95-A1E12DDA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14" y="1426469"/>
            <a:ext cx="889248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sym typeface="Wingdings" pitchFamily="2" charset="2"/>
            </a:endParaRPr>
          </a:p>
          <a:p>
            <a:r>
              <a:rPr lang="en-NZ" sz="2400" b="1" dirty="0"/>
              <a:t>Technical challenges </a:t>
            </a:r>
          </a:p>
          <a:p>
            <a:pPr lvl="1"/>
            <a:r>
              <a:rPr lang="en-NZ" sz="2000" dirty="0"/>
              <a:t>Let’s hear what Linus says </a:t>
            </a:r>
            <a:r>
              <a:rPr lang="en-NZ" sz="2000" u="sng" dirty="0"/>
              <a:t>https://www.youtube.com/watch?v=ZPUk1yNVeEI</a:t>
            </a:r>
            <a:br>
              <a:rPr lang="en-NZ" sz="9200" dirty="0"/>
            </a:br>
            <a:endParaRPr lang="en-NZ" sz="2000" dirty="0"/>
          </a:p>
          <a:p>
            <a:endParaRPr lang="en-US" sz="2200" b="1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Other Challenges</a:t>
            </a:r>
          </a:p>
          <a:p>
            <a:pPr lvl="1"/>
            <a:r>
              <a:rPr lang="en-US" sz="2000" dirty="0">
                <a:sym typeface="Wingdings" pitchFamily="2" charset="2"/>
              </a:rPr>
              <a:t>Business</a:t>
            </a:r>
          </a:p>
          <a:p>
            <a:pPr lvl="1"/>
            <a:r>
              <a:rPr lang="en-US" sz="2000" dirty="0">
                <a:sym typeface="Wingdings" pitchFamily="2" charset="2"/>
              </a:rPr>
              <a:t>Applications</a:t>
            </a:r>
          </a:p>
          <a:p>
            <a:pPr lvl="1"/>
            <a:r>
              <a:rPr lang="en-US" sz="2000" dirty="0">
                <a:sym typeface="Wingdings" pitchFamily="2" charset="2"/>
              </a:rPr>
              <a:t>Service Level Agreements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4247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Metacharacters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40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Special characters used in commands</a:t>
            </a:r>
          </a:p>
          <a:p>
            <a:r>
              <a:rPr lang="en-GB" sz="2800" dirty="0">
                <a:sym typeface="Wingdings" pitchFamily="2" charset="2"/>
              </a:rPr>
              <a:t>They have special meanings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$ in BASH denotes a variable</a:t>
            </a:r>
          </a:p>
          <a:p>
            <a:pPr lvl="1"/>
            <a:r>
              <a:rPr lang="en-GB" sz="2400" dirty="0">
                <a:sym typeface="Wingdings" pitchFamily="2" charset="2"/>
              </a:rPr>
              <a:t>$name</a:t>
            </a:r>
          </a:p>
          <a:p>
            <a:pPr lvl="1"/>
            <a:r>
              <a:rPr lang="en-GB" sz="2400" dirty="0">
                <a:sym typeface="Wingdings" pitchFamily="2" charset="2"/>
              </a:rPr>
              <a:t>$age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In this context, $ is a metacharacter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Avoid metacharacters in command line arguments! </a:t>
            </a:r>
          </a:p>
        </p:txBody>
      </p:sp>
    </p:spTree>
    <p:extLst>
      <p:ext uri="{BB962C8B-B14F-4D97-AF65-F5344CB8AC3E}">
        <p14:creationId xmlns:p14="http://schemas.microsoft.com/office/powerpoint/2010/main" val="16139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Metacharacters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41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08D68F3-9F4D-41BC-B9DD-74DD81981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24244"/>
            <a:ext cx="497724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7145" y="4239291"/>
            <a:ext cx="3571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hlinkClick r:id="rId5"/>
              </a:rPr>
              <a:t>http://faculty.salina.k-state.edu/tim/unix_sg/shell/metachar.html</a:t>
            </a:r>
          </a:p>
          <a:p>
            <a:endParaRPr lang="en-NZ" dirty="0">
              <a:hlinkClick r:id="rId5"/>
            </a:endParaRPr>
          </a:p>
          <a:p>
            <a:r>
              <a:rPr lang="en-NZ" dirty="0">
                <a:hlinkClick r:id="rId5"/>
              </a:rPr>
              <a:t>http://tldp.org/LDP/GNU-Linux-Tools-Summary/html/x11655.htm</a:t>
            </a:r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95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>
                <a:solidFill>
                  <a:schemeClr val="bg1"/>
                </a:solidFill>
              </a:rPr>
              <a:t>Environment variables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42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We can display variables using 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echo 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var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echo $name</a:t>
            </a:r>
          </a:p>
          <a:p>
            <a:r>
              <a:rPr lang="en-GB" sz="2800" dirty="0">
                <a:sym typeface="Wingdings" pitchFamily="2" charset="2"/>
              </a:rPr>
              <a:t>Run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env</a:t>
            </a:r>
            <a:r>
              <a:rPr lang="en-GB" sz="2800" dirty="0">
                <a:sym typeface="Wingdings" pitchFamily="2" charset="2"/>
              </a:rPr>
              <a:t> to show all environment variables</a:t>
            </a:r>
          </a:p>
          <a:p>
            <a:endParaRPr lang="en-GB" sz="28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  <a:p>
            <a:endParaRPr lang="en-GB" sz="28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Add you own variables into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.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bashrc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2"/>
            <a:endParaRPr lang="en-GB" sz="2000" dirty="0">
              <a:sym typeface="Wingdings" pitchFamily="2" charset="2"/>
            </a:endParaRPr>
          </a:p>
        </p:txBody>
      </p:sp>
      <p:graphicFrame>
        <p:nvGraphicFramePr>
          <p:cNvPr id="7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47372"/>
              </p:ext>
            </p:extLst>
          </p:nvPr>
        </p:nvGraphicFramePr>
        <p:xfrm>
          <a:off x="917340" y="3429000"/>
          <a:ext cx="7560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$SHELL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Shell</a:t>
                      </a:r>
                      <a:r>
                        <a:rPr lang="en-US" baseline="0" dirty="0"/>
                        <a:t> binary used in current terminal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$PATH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variable contains</a:t>
                      </a:r>
                      <a:r>
                        <a:rPr lang="en-US" baseline="0" dirty="0"/>
                        <a:t> locations for commands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$HISTSIZE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history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$TERM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Returns terminal type (limited use nowadays)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4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Using </a:t>
            </a:r>
            <a:r>
              <a:rPr lang="en-NZ" sz="4000" dirty="0" err="1">
                <a:solidFill>
                  <a:schemeClr val="bg1"/>
                </a:solidFill>
              </a:rPr>
              <a:t>metacharacters</a:t>
            </a:r>
            <a:r>
              <a:rPr lang="en-NZ" sz="4000" dirty="0">
                <a:solidFill>
                  <a:schemeClr val="bg1"/>
                </a:solidFill>
              </a:rPr>
              <a:t> (if you have to)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43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Prevent interpretation of </a:t>
            </a:r>
            <a:r>
              <a:rPr lang="en-GB" sz="2800" dirty="0" err="1">
                <a:sym typeface="Wingdings" pitchFamily="2" charset="2"/>
              </a:rPr>
              <a:t>metacharacters</a:t>
            </a:r>
            <a:endParaRPr lang="en-GB" sz="28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Single quotes: ‘’</a:t>
            </a:r>
          </a:p>
          <a:p>
            <a:pPr lvl="1"/>
            <a:r>
              <a:rPr lang="en-GB" sz="2400" dirty="0">
                <a:sym typeface="Wingdings" pitchFamily="2" charset="2"/>
              </a:rPr>
              <a:t>Double quotes: “”</a:t>
            </a:r>
          </a:p>
          <a:p>
            <a:pPr lvl="1"/>
            <a:r>
              <a:rPr lang="en-GB" sz="2400" dirty="0">
                <a:sym typeface="Wingdings" pitchFamily="2" charset="2"/>
              </a:rPr>
              <a:t>Try difference between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echo ‘The price is $100’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echo “The price is $100”</a:t>
            </a:r>
          </a:p>
          <a:p>
            <a:pPr lvl="1"/>
            <a:endParaRPr lang="en-GB" sz="24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Double quotes preserve: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$, \, ‘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Enforce interpretation of command (command substitution):</a:t>
            </a:r>
          </a:p>
          <a:p>
            <a:pPr lvl="1"/>
            <a:r>
              <a:rPr lang="en-GB" sz="2400" dirty="0" err="1">
                <a:sym typeface="Wingdings" pitchFamily="2" charset="2"/>
              </a:rPr>
              <a:t>Backtick</a:t>
            </a:r>
            <a:r>
              <a:rPr lang="en-GB" sz="2400" dirty="0">
                <a:sym typeface="Wingdings" pitchFamily="2" charset="2"/>
              </a:rPr>
              <a:t> or grave: `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echo The date is `date`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10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Superuser, </a:t>
            </a:r>
            <a:r>
              <a:rPr lang="en-NZ" sz="4000" dirty="0" err="1">
                <a:solidFill>
                  <a:schemeClr val="bg1"/>
                </a:solidFill>
              </a:rPr>
              <a:t>su</a:t>
            </a:r>
            <a:r>
              <a:rPr lang="en-NZ" sz="4000" dirty="0">
                <a:solidFill>
                  <a:schemeClr val="bg1"/>
                </a:solidFill>
              </a:rPr>
              <a:t>, root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44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 lnSpcReduction="10000"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In Linux, superuser has:</a:t>
            </a:r>
          </a:p>
          <a:p>
            <a:r>
              <a:rPr lang="en-GB" sz="2800" i="1" dirty="0">
                <a:sym typeface="Wingdings" pitchFamily="2" charset="2"/>
              </a:rPr>
              <a:t>Privilege to receive all privilege </a:t>
            </a:r>
          </a:p>
          <a:p>
            <a:pPr lvl="1"/>
            <a:r>
              <a:rPr lang="en-GB" sz="2400" dirty="0">
                <a:sym typeface="Wingdings" pitchFamily="2" charset="2"/>
              </a:rPr>
              <a:t>insert metaphor </a:t>
            </a:r>
            <a:endParaRPr lang="en-GB" sz="2400" i="1" dirty="0">
              <a:sym typeface="Wingdings" pitchFamily="2" charset="2"/>
            </a:endParaRP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Doesn’t mean the account has all privilege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You need superuser privilege to access specific folders/files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Rules:</a:t>
            </a:r>
          </a:p>
          <a:p>
            <a:pPr lvl="1"/>
            <a:r>
              <a:rPr lang="en-GB" sz="2400" dirty="0">
                <a:sym typeface="Wingdings" pitchFamily="2" charset="2"/>
              </a:rPr>
              <a:t>Everyone has a normal, non-superuser account</a:t>
            </a:r>
          </a:p>
          <a:p>
            <a:pPr lvl="1"/>
            <a:r>
              <a:rPr lang="en-GB" sz="2400" dirty="0">
                <a:sym typeface="Wingdings" pitchFamily="2" charset="2"/>
              </a:rPr>
              <a:t>Only elevates privilege when required (prompted)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E0068-86C7-4327-9523-A145E2C19E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25" y="1412776"/>
            <a:ext cx="188164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Elevating privilege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45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 lnSpcReduction="10000"/>
          </a:bodyPr>
          <a:lstStyle/>
          <a:p>
            <a:pPr lvl="2"/>
            <a:endParaRPr lang="en-US" sz="14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In Ubuntu, login as </a:t>
            </a:r>
            <a:r>
              <a:rPr lang="en-GB" sz="2800" b="1" dirty="0">
                <a:sym typeface="Wingdings" pitchFamily="2" charset="2"/>
              </a:rPr>
              <a:t>root</a:t>
            </a:r>
            <a:r>
              <a:rPr lang="en-GB" sz="2800" dirty="0">
                <a:sym typeface="Wingdings" pitchFamily="2" charset="2"/>
              </a:rPr>
              <a:t> is disabled (by default)</a:t>
            </a:r>
          </a:p>
          <a:p>
            <a:r>
              <a:rPr lang="en-GB" sz="2800" dirty="0">
                <a:sym typeface="Wingdings" pitchFamily="2" charset="2"/>
              </a:rPr>
              <a:t>Elevation of account is also usually disabled 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su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root</a:t>
            </a:r>
            <a:r>
              <a:rPr lang="en-GB" sz="2800" dirty="0">
                <a:sym typeface="Wingdings" pitchFamily="2" charset="2"/>
              </a:rPr>
              <a:t>)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Instead use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sudo</a:t>
            </a:r>
            <a:r>
              <a:rPr lang="en-GB" sz="2800" dirty="0">
                <a:sym typeface="Wingdings" pitchFamily="2" charset="2"/>
              </a:rPr>
              <a:t> </a:t>
            </a:r>
          </a:p>
          <a:p>
            <a:pPr lvl="1"/>
            <a:r>
              <a:rPr lang="en-GB" sz="2400" dirty="0">
                <a:sym typeface="Wingdings" pitchFamily="2" charset="2"/>
              </a:rPr>
              <a:t>user must be part of </a:t>
            </a:r>
            <a:r>
              <a:rPr lang="en-GB" sz="2400" dirty="0" err="1">
                <a:sym typeface="Wingdings" pitchFamily="2" charset="2"/>
              </a:rPr>
              <a:t>sudo</a:t>
            </a:r>
            <a:r>
              <a:rPr lang="en-GB" sz="2400" dirty="0">
                <a:sym typeface="Wingdings" pitchFamily="2" charset="2"/>
              </a:rPr>
              <a:t> group</a:t>
            </a:r>
          </a:p>
          <a:p>
            <a:pPr lvl="2"/>
            <a:endParaRPr lang="en-GB" sz="2000" dirty="0">
              <a:sym typeface="Wingdings" pitchFamily="2" charset="2"/>
            </a:endParaRPr>
          </a:p>
          <a:p>
            <a:r>
              <a:rPr lang="en-GB" sz="2800" dirty="0">
                <a:sym typeface="Wingdings" pitchFamily="2" charset="2"/>
              </a:rPr>
              <a:t>Approach 1:  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sudo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&lt;command&gt;</a:t>
            </a:r>
            <a:endParaRPr lang="en-GB" sz="28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Run command with </a:t>
            </a:r>
            <a:r>
              <a:rPr lang="en-GB" sz="2400" dirty="0" err="1">
                <a:sym typeface="Wingdings" pitchFamily="2" charset="2"/>
              </a:rPr>
              <a:t>su</a:t>
            </a:r>
            <a:r>
              <a:rPr lang="en-GB" sz="2400" dirty="0">
                <a:sym typeface="Wingdings" pitchFamily="2" charset="2"/>
              </a:rPr>
              <a:t> privilege</a:t>
            </a:r>
          </a:p>
          <a:p>
            <a:pPr lvl="1"/>
            <a:r>
              <a:rPr lang="en-GB" sz="2400" dirty="0">
                <a:sym typeface="Wingdings" pitchFamily="2" charset="2"/>
              </a:rPr>
              <a:t>Will ask you for password (user password, not root password)</a:t>
            </a:r>
          </a:p>
          <a:p>
            <a:r>
              <a:rPr lang="en-GB" sz="2800" dirty="0">
                <a:sym typeface="Wingdings" pitchFamily="2" charset="2"/>
              </a:rPr>
              <a:t>Approach 2:  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sudo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!!</a:t>
            </a:r>
            <a:endParaRPr lang="en-GB" sz="2800" dirty="0">
              <a:sym typeface="Wingdings" pitchFamily="2" charset="2"/>
            </a:endParaRPr>
          </a:p>
          <a:p>
            <a:pPr lvl="1"/>
            <a:r>
              <a:rPr lang="en-GB" sz="2400" dirty="0">
                <a:sym typeface="Wingdings" pitchFamily="2" charset="2"/>
              </a:rPr>
              <a:t>Runs previous command with </a:t>
            </a:r>
            <a:r>
              <a:rPr lang="en-GB" sz="2400" dirty="0" err="1">
                <a:sym typeface="Wingdings" pitchFamily="2" charset="2"/>
              </a:rPr>
              <a:t>su</a:t>
            </a:r>
            <a:r>
              <a:rPr lang="en-GB" sz="2400" dirty="0">
                <a:sym typeface="Wingdings" pitchFamily="2" charset="2"/>
              </a:rPr>
              <a:t> privilege</a:t>
            </a:r>
          </a:p>
          <a:p>
            <a:pPr lvl="1"/>
            <a:r>
              <a:rPr lang="en-GB" sz="2400" dirty="0">
                <a:sym typeface="Wingdings" pitchFamily="2" charset="2"/>
              </a:rPr>
              <a:t>Convenient, no need to re-run command</a:t>
            </a:r>
          </a:p>
          <a:p>
            <a:pPr lvl="1"/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28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Linux: </a:t>
            </a:r>
            <a:r>
              <a:rPr lang="en-NZ" sz="4000" b="1" dirty="0">
                <a:solidFill>
                  <a:schemeClr val="bg1"/>
                </a:solidFill>
              </a:rPr>
              <a:t>Kernel</a:t>
            </a:r>
            <a:r>
              <a:rPr lang="en-NZ" sz="4000" dirty="0">
                <a:solidFill>
                  <a:schemeClr val="bg1"/>
                </a:solidFill>
              </a:rPr>
              <a:t> or OS or 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Linux</a:t>
            </a:r>
          </a:p>
          <a:p>
            <a:r>
              <a:rPr lang="en-US" sz="2200" dirty="0">
                <a:sym typeface="Wingdings" pitchFamily="2" charset="2"/>
              </a:rPr>
              <a:t>Only kernel without software ecosystem</a:t>
            </a:r>
          </a:p>
          <a:p>
            <a:r>
              <a:rPr lang="en-US" sz="2200" dirty="0">
                <a:sym typeface="Wingdings" pitchFamily="2" charset="2"/>
              </a:rPr>
              <a:t>Core functionality:</a:t>
            </a:r>
          </a:p>
          <a:p>
            <a:pPr lvl="1"/>
            <a:r>
              <a:rPr lang="en-US" sz="1800" dirty="0">
                <a:sym typeface="Wingdings" pitchFamily="2" charset="2"/>
              </a:rPr>
              <a:t>Architecture dependent code (32/64-bit)</a:t>
            </a:r>
          </a:p>
          <a:p>
            <a:pPr lvl="1"/>
            <a:r>
              <a:rPr lang="en-US" sz="1800" dirty="0">
                <a:sym typeface="Wingdings" pitchFamily="2" charset="2"/>
              </a:rPr>
              <a:t>Interface for drivers (not actual drivers)</a:t>
            </a:r>
          </a:p>
          <a:p>
            <a:pPr lvl="1"/>
            <a:r>
              <a:rPr lang="en-US" sz="1800" dirty="0">
                <a:sym typeface="Wingdings" pitchFamily="2" charset="2"/>
              </a:rPr>
              <a:t>System call hooks for applications </a:t>
            </a:r>
          </a:p>
          <a:p>
            <a:pPr lvl="1"/>
            <a:r>
              <a:rPr lang="en-US" sz="1800" dirty="0">
                <a:sym typeface="Wingdings" pitchFamily="2" charset="2"/>
              </a:rPr>
              <a:t>Task scheduling</a:t>
            </a:r>
          </a:p>
          <a:p>
            <a:pPr lvl="1"/>
            <a:r>
              <a:rPr lang="en-US" sz="1800" dirty="0">
                <a:sym typeface="Wingdings" pitchFamily="2" charset="2"/>
              </a:rPr>
              <a:t>Memory management</a:t>
            </a:r>
          </a:p>
          <a:p>
            <a:pPr lvl="1"/>
            <a:r>
              <a:rPr lang="en-US" sz="1800" dirty="0">
                <a:sym typeface="Wingdings" pitchFamily="2" charset="2"/>
              </a:rPr>
              <a:t>Network functionality</a:t>
            </a:r>
          </a:p>
          <a:p>
            <a:pPr lvl="1"/>
            <a:endParaRPr lang="en-US" sz="1800" b="1" dirty="0">
              <a:sym typeface="Wingdings" pitchFamily="2" charset="2"/>
            </a:endParaRP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5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9935"/>
            <a:ext cx="4475989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Linux: Kernel or OS or </a:t>
            </a:r>
            <a:r>
              <a:rPr lang="en-NZ" sz="4000" b="1" dirty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rmAutofit/>
          </a:bodyPr>
          <a:lstStyle/>
          <a:p>
            <a:pPr lvl="2"/>
            <a:endParaRPr lang="en-NZ" sz="1400" dirty="0">
              <a:sym typeface="Wingdings" pitchFamily="2" charset="2"/>
            </a:endParaRPr>
          </a:p>
          <a:p>
            <a:r>
              <a:rPr lang="en-US" sz="2200" b="1" dirty="0">
                <a:sym typeface="Wingdings" pitchFamily="2" charset="2"/>
              </a:rPr>
              <a:t>Distribution</a:t>
            </a:r>
          </a:p>
          <a:p>
            <a:pPr lvl="1"/>
            <a:r>
              <a:rPr lang="en-US" sz="1800" dirty="0">
                <a:sym typeface="Wingdings" pitchFamily="2" charset="2"/>
              </a:rPr>
              <a:t>Linux Kernel + GNU Utilities (</a:t>
            </a:r>
            <a:r>
              <a:rPr lang="en-US" sz="1800" dirty="0" err="1">
                <a:sym typeface="Wingdings" pitchFamily="2" charset="2"/>
              </a:rPr>
              <a:t>cp</a:t>
            </a:r>
            <a:r>
              <a:rPr lang="en-US" sz="1800" dirty="0">
                <a:sym typeface="Wingdings" pitchFamily="2" charset="2"/>
              </a:rPr>
              <a:t>, mv, ls, bash) + code compilers + editors + applications</a:t>
            </a:r>
          </a:p>
          <a:p>
            <a:pPr lvl="1"/>
            <a:r>
              <a:rPr lang="en-US" sz="1800" dirty="0">
                <a:sym typeface="Wingdings" pitchFamily="2" charset="2"/>
              </a:rPr>
              <a:t>Focuses on purpose of distribution</a:t>
            </a:r>
          </a:p>
          <a:p>
            <a:pPr lvl="1"/>
            <a:r>
              <a:rPr lang="en-US" sz="1800" dirty="0">
                <a:sym typeface="Wingdings" pitchFamily="2" charset="2"/>
                <a:hlinkClick r:id="rId4"/>
              </a:rPr>
              <a:t>www.distrowatch.com</a:t>
            </a:r>
            <a:r>
              <a:rPr lang="en-US" sz="1800" dirty="0">
                <a:sym typeface="Wingdings" pitchFamily="2" charset="2"/>
              </a:rPr>
              <a:t> </a:t>
            </a:r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6</a:t>
            </a:fld>
            <a:endParaRPr lang="en-NZ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00" y="3214315"/>
            <a:ext cx="6557120" cy="32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fld id="{9FE20225-BA4B-4A42-B2FA-D86B18406763}" type="slidenum">
              <a:rPr lang="en-NZ" b="1" smtClean="0">
                <a:solidFill>
                  <a:schemeClr val="tx1"/>
                </a:solidFill>
              </a:rPr>
              <a:pPr/>
              <a:t>7</a:t>
            </a:fld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306" y="0"/>
            <a:ext cx="9144000" cy="4293096"/>
          </a:xfrm>
        </p:spPr>
        <p:txBody>
          <a:bodyPr>
            <a:normAutofit/>
          </a:bodyPr>
          <a:lstStyle/>
          <a:p>
            <a:r>
              <a:rPr lang="en-NZ" sz="4800" b="1" u="sng" dirty="0">
                <a:solidFill>
                  <a:schemeClr val="bg1"/>
                </a:solidFill>
              </a:rPr>
              <a:t>TOPIC:</a:t>
            </a:r>
            <a:br>
              <a:rPr lang="en-NZ" sz="4800" b="1" u="sng" dirty="0"/>
            </a:br>
            <a:br>
              <a:rPr lang="en-NZ" sz="4800" b="1" u="sng" dirty="0"/>
            </a:br>
            <a:r>
              <a:rPr lang="en-NZ" sz="7300" b="1" u="sng" dirty="0"/>
              <a:t>History</a:t>
            </a:r>
            <a:br>
              <a:rPr lang="en-NZ" sz="7300" b="1" dirty="0"/>
            </a:br>
            <a:r>
              <a:rPr lang="en-NZ" sz="7300" b="1" dirty="0">
                <a:solidFill>
                  <a:schemeClr val="bg1"/>
                </a:solidFill>
              </a:rPr>
              <a:t>f</a:t>
            </a:r>
            <a:endParaRPr lang="en-NZ" sz="4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From UNICS (UNIX) to Linux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589240"/>
          </a:xfrm>
        </p:spPr>
        <p:txBody>
          <a:bodyPr>
            <a:normAutofit/>
          </a:bodyPr>
          <a:lstStyle/>
          <a:p>
            <a:r>
              <a:rPr lang="en-GB" sz="2200" b="1" dirty="0">
                <a:sym typeface="Wingdings" pitchFamily="2" charset="2"/>
              </a:rPr>
              <a:t>AT&amp;T developed UNIX in 1969</a:t>
            </a:r>
          </a:p>
          <a:p>
            <a:r>
              <a:rPr lang="en-NZ" sz="2200" b="1" dirty="0">
                <a:sym typeface="Wingdings" pitchFamily="2" charset="2"/>
              </a:rPr>
              <a:t>1970s</a:t>
            </a:r>
          </a:p>
          <a:p>
            <a:pPr lvl="1"/>
            <a:r>
              <a:rPr lang="en-GB" sz="1800" dirty="0">
                <a:sym typeface="Wingdings" pitchFamily="2" charset="2"/>
              </a:rPr>
              <a:t>Ken Thompson &amp; Dennis Ritchie (inventors of C) joined the development of UNICS</a:t>
            </a:r>
          </a:p>
          <a:p>
            <a:pPr lvl="1"/>
            <a:r>
              <a:rPr lang="en-GB" sz="1800" dirty="0">
                <a:sym typeface="Wingdings" pitchFamily="2" charset="2"/>
              </a:rPr>
              <a:t>UNICS = </a:t>
            </a:r>
            <a:r>
              <a:rPr lang="en-GB" sz="1800" dirty="0" err="1">
                <a:sym typeface="Wingdings" pitchFamily="2" charset="2"/>
              </a:rPr>
              <a:t>Uniplexed</a:t>
            </a:r>
            <a:r>
              <a:rPr lang="en-GB" sz="1800" dirty="0">
                <a:sym typeface="Wingdings" pitchFamily="2" charset="2"/>
              </a:rPr>
              <a:t> Information and Computing System</a:t>
            </a:r>
          </a:p>
          <a:p>
            <a:pPr lvl="1"/>
            <a:r>
              <a:rPr lang="en-GB" sz="1800" dirty="0">
                <a:sym typeface="Wingdings" pitchFamily="2" charset="2"/>
              </a:rPr>
              <a:t>UNICS was later known as UNIX</a:t>
            </a:r>
          </a:p>
          <a:p>
            <a:r>
              <a:rPr lang="en-NZ" sz="2200" b="1" dirty="0">
                <a:sym typeface="Wingdings" pitchFamily="2" charset="2"/>
              </a:rPr>
              <a:t>Objectives</a:t>
            </a:r>
          </a:p>
          <a:p>
            <a:pPr lvl="1"/>
            <a:r>
              <a:rPr lang="en-NZ" sz="1800" dirty="0"/>
              <a:t>Portability</a:t>
            </a:r>
          </a:p>
          <a:p>
            <a:pPr lvl="2"/>
            <a:r>
              <a:rPr lang="en-GB" sz="1700" dirty="0"/>
              <a:t>Separation of hardware and software</a:t>
            </a:r>
          </a:p>
          <a:p>
            <a:pPr lvl="2"/>
            <a:r>
              <a:rPr lang="en-GB" sz="1700" dirty="0"/>
              <a:t>Developed in C with minimal amount of machine code</a:t>
            </a:r>
          </a:p>
          <a:p>
            <a:pPr lvl="1"/>
            <a:r>
              <a:rPr lang="en-GB" sz="1800" dirty="0"/>
              <a:t>Higher efficiency</a:t>
            </a:r>
          </a:p>
          <a:p>
            <a:pPr lvl="2"/>
            <a:r>
              <a:rPr lang="en-GB" sz="1700" dirty="0"/>
              <a:t>Limiting memory consumption of OS itself</a:t>
            </a:r>
          </a:p>
          <a:p>
            <a:pPr lvl="2"/>
            <a:r>
              <a:rPr lang="en-GB" sz="1700" dirty="0"/>
              <a:t>Short commands: ls, man, </a:t>
            </a:r>
            <a:r>
              <a:rPr lang="en-GB" sz="1700" dirty="0" err="1"/>
              <a:t>cp</a:t>
            </a:r>
            <a:r>
              <a:rPr lang="en-GB" sz="1700" dirty="0"/>
              <a:t>, mv, etc.</a:t>
            </a:r>
          </a:p>
          <a:p>
            <a:r>
              <a:rPr lang="en-NZ" sz="2200" b="1" dirty="0"/>
              <a:t>Split into two branches: </a:t>
            </a:r>
          </a:p>
          <a:p>
            <a:pPr lvl="1"/>
            <a:r>
              <a:rPr lang="en-GB" sz="1800" dirty="0"/>
              <a:t>System 5 (AT&amp;T and others) 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commercial</a:t>
            </a:r>
          </a:p>
          <a:p>
            <a:pPr lvl="1"/>
            <a:r>
              <a:rPr lang="en-GB" sz="1800" dirty="0"/>
              <a:t>Berkeley Software Distribution (BSD) (University of California)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/>
              <a:t> academic</a:t>
            </a:r>
          </a:p>
          <a:p>
            <a:pPr lvl="1"/>
            <a:endParaRPr lang="en-US" sz="1800" dirty="0"/>
          </a:p>
          <a:p>
            <a:pPr lvl="1"/>
            <a:endParaRPr lang="en-NZ" sz="1800" dirty="0"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20225-BA4B-4A42-B2FA-D86B18406763}" type="slidenum">
              <a:rPr kumimoji="0" lang="en-NZ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6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412776"/>
          </a:xfrm>
        </p:spPr>
        <p:txBody>
          <a:bodyPr>
            <a:normAutofit/>
          </a:bodyPr>
          <a:lstStyle/>
          <a:p>
            <a:pPr algn="l"/>
            <a:r>
              <a:rPr lang="en-NZ" sz="4000" dirty="0">
                <a:solidFill>
                  <a:schemeClr val="bg1"/>
                </a:solidFill>
              </a:rPr>
              <a:t>From UNICS (UNIX) to Linux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525344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20225-BA4B-4A42-B2FA-D86B18406763}" type="slidenum">
              <a:rPr kumimoji="0" lang="en-NZ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 descr="http://www.doc.ic.ac.uk/~wjk/UnixIntro/familytree.gif">
            <a:extLst>
              <a:ext uri="{FF2B5EF4-FFF2-40B4-BE49-F238E27FC236}">
                <a16:creationId xmlns:a16="http://schemas.microsoft.com/office/drawing/2014/main" id="{B73FDE5E-1BC0-4209-BAEC-7396A9DD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77" y="1268760"/>
            <a:ext cx="434984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7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A84C959117848A3DC40204BBE53DA" ma:contentTypeVersion="12" ma:contentTypeDescription="Create a new document." ma:contentTypeScope="" ma:versionID="873a4ce12765600e2be5331a8770aa89">
  <xsd:schema xmlns:xsd="http://www.w3.org/2001/XMLSchema" xmlns:xs="http://www.w3.org/2001/XMLSchema" xmlns:p="http://schemas.microsoft.com/office/2006/metadata/properties" xmlns:ns3="ea3bce84-1b32-4476-a156-640c48e7f827" xmlns:ns4="f4987aa0-5a60-4c32-9786-3215bf2aa62e" targetNamespace="http://schemas.microsoft.com/office/2006/metadata/properties" ma:root="true" ma:fieldsID="54b68984888143257005a164709c4aaf" ns3:_="" ns4:_="">
    <xsd:import namespace="ea3bce84-1b32-4476-a156-640c48e7f827"/>
    <xsd:import namespace="f4987aa0-5a60-4c32-9786-3215bf2aa6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bce84-1b32-4476-a156-640c48e7f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987aa0-5a60-4c32-9786-3215bf2aa62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7D46BB-D2D6-4323-9F0B-BF96F4F92B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8BF65C-8E83-4CBF-B3F6-77EE3A358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bce84-1b32-4476-a156-640c48e7f827"/>
    <ds:schemaRef ds:uri="f4987aa0-5a60-4c32-9786-3215bf2aa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6E33B3-10C4-42EB-9D31-13985049DA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2404</Words>
  <Application>Microsoft Office PowerPoint</Application>
  <PresentationFormat>On-screen Show (4:3)</PresentationFormat>
  <Paragraphs>575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Source Code Pro</vt:lpstr>
      <vt:lpstr>Office Theme</vt:lpstr>
      <vt:lpstr>Lec-01-2 Linux Commands</vt:lpstr>
      <vt:lpstr>Schedule</vt:lpstr>
      <vt:lpstr>Linux: Market Share</vt:lpstr>
      <vt:lpstr>Why is Linux not Popular in Desktop?  </vt:lpstr>
      <vt:lpstr>Linux: Kernel or OS or Distribution</vt:lpstr>
      <vt:lpstr>Linux: Kernel or OS or Distribution</vt:lpstr>
      <vt:lpstr>TOPIC:  History f</vt:lpstr>
      <vt:lpstr>From UNICS (UNIX) to Linux</vt:lpstr>
      <vt:lpstr>From UNICS (UNIX) to Linux</vt:lpstr>
      <vt:lpstr>From UNICS (UNIX) to Linux</vt:lpstr>
      <vt:lpstr>Linux: And GNU project</vt:lpstr>
      <vt:lpstr>Linux: And GNU project</vt:lpstr>
      <vt:lpstr>TOPIC:  Introduction to BASH f</vt:lpstr>
      <vt:lpstr>Shells ???</vt:lpstr>
      <vt:lpstr>BASH</vt:lpstr>
      <vt:lpstr>Other Shells ???</vt:lpstr>
      <vt:lpstr>Terminals</vt:lpstr>
      <vt:lpstr>Terminals</vt:lpstr>
      <vt:lpstr>Terminals</vt:lpstr>
      <vt:lpstr>Quick Summary</vt:lpstr>
      <vt:lpstr>Terminal Structure</vt:lpstr>
      <vt:lpstr>Summarise these:</vt:lpstr>
      <vt:lpstr>TOPIC:  Linux Commands f</vt:lpstr>
      <vt:lpstr>Commands</vt:lpstr>
      <vt:lpstr>Commands (ls): Options</vt:lpstr>
      <vt:lpstr>Commands (ls): Arguments</vt:lpstr>
      <vt:lpstr>Commands (ls): Full example</vt:lpstr>
      <vt:lpstr>Command Examples</vt:lpstr>
      <vt:lpstr>File System Hierarchy Principles</vt:lpstr>
      <vt:lpstr>Linux File System</vt:lpstr>
      <vt:lpstr>Linux File System: Resources</vt:lpstr>
      <vt:lpstr>Absolute VS Relative paths</vt:lpstr>
      <vt:lpstr>Absolute VS Relative paths</vt:lpstr>
      <vt:lpstr>Absolute VS Relative Paths</vt:lpstr>
      <vt:lpstr>Linux Help System</vt:lpstr>
      <vt:lpstr>Linux Help System</vt:lpstr>
      <vt:lpstr>Man: organised by sections</vt:lpstr>
      <vt:lpstr>Home work: Realize Setup</vt:lpstr>
      <vt:lpstr>Lab_01_2 – Start </vt:lpstr>
      <vt:lpstr>Metacharacters</vt:lpstr>
      <vt:lpstr>Metacharacters</vt:lpstr>
      <vt:lpstr>Environment variables</vt:lpstr>
      <vt:lpstr>Using metacharacters (if you have to)</vt:lpstr>
      <vt:lpstr>Superuser, su, root</vt:lpstr>
      <vt:lpstr>Elevating privilege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Lec-01-2-BASH</dc:title>
  <dc:creator>Tom Laurenson</dc:creator>
  <cp:lastModifiedBy>Faisal Hasan</cp:lastModifiedBy>
  <cp:revision>1267</cp:revision>
  <cp:lastPrinted>2014-10-14T00:05:33Z</cp:lastPrinted>
  <dcterms:created xsi:type="dcterms:W3CDTF">2013-05-02T23:40:39Z</dcterms:created>
  <dcterms:modified xsi:type="dcterms:W3CDTF">2020-02-19T02:56:55Z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0x010100904A84C959117848A3DC40204BBE53DA</vt:lpwstr>
  </property>
</Properties>
</file>