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82" r:id="rId5"/>
    <p:sldId id="259" r:id="rId6"/>
    <p:sldId id="260" r:id="rId7"/>
    <p:sldId id="261" r:id="rId8"/>
    <p:sldId id="263" r:id="rId9"/>
    <p:sldId id="264" r:id="rId10"/>
    <p:sldId id="267" r:id="rId11"/>
    <p:sldId id="265" r:id="rId12"/>
    <p:sldId id="269" r:id="rId13"/>
    <p:sldId id="270" r:id="rId14"/>
    <p:sldId id="271" r:id="rId15"/>
    <p:sldId id="268" r:id="rId16"/>
    <p:sldId id="273" r:id="rId17"/>
    <p:sldId id="274" r:id="rId18"/>
    <p:sldId id="276" r:id="rId19"/>
    <p:sldId id="277" r:id="rId20"/>
    <p:sldId id="278" r:id="rId21"/>
    <p:sldId id="280" r:id="rId22"/>
    <p:sldId id="281" r:id="rId23"/>
  </p:sldIdLst>
  <p:sldSz cx="9144000" cy="6858000" type="screen4x3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769" autoAdjust="0"/>
  </p:normalViewPr>
  <p:slideViewPr>
    <p:cSldViewPr>
      <p:cViewPr varScale="1">
        <p:scale>
          <a:sx n="68" d="100"/>
          <a:sy n="68" d="100"/>
        </p:scale>
        <p:origin x="188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B6D8F-D510-4E5B-8EBF-AFBFDD8E6ABA}" type="datetimeFigureOut">
              <a:rPr lang="en-US" smtClean="0"/>
              <a:pPr/>
              <a:t>7/29/2019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94353-A112-4B56-8B21-87301ADC7A74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1887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b="1" dirty="0" smtClean="0"/>
              <a:t>PREP</a:t>
            </a:r>
          </a:p>
          <a:p>
            <a:r>
              <a:rPr lang="en-NZ" dirty="0" smtClean="0"/>
              <a:t>Get -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NZ" dirty="0" smtClean="0"/>
              <a:t>Big roll brown paper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NZ" dirty="0" smtClean="0"/>
              <a:t>Bunch of pens – different types (biro, whiteboard, pencil too perhaps)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23618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Plant</a:t>
            </a:r>
          </a:p>
          <a:p>
            <a:endParaRPr lang="en-NZ" dirty="0" smtClean="0"/>
          </a:p>
          <a:p>
            <a:r>
              <a:rPr lang="en-NZ" dirty="0" err="1" smtClean="0"/>
              <a:t>plantID</a:t>
            </a:r>
            <a:endParaRPr lang="en-NZ" dirty="0" smtClean="0"/>
          </a:p>
          <a:p>
            <a:r>
              <a:rPr lang="en-NZ" dirty="0" smtClean="0"/>
              <a:t>Genus</a:t>
            </a:r>
          </a:p>
          <a:p>
            <a:r>
              <a:rPr lang="en-NZ" dirty="0" smtClean="0"/>
              <a:t>Species</a:t>
            </a:r>
          </a:p>
          <a:p>
            <a:r>
              <a:rPr lang="en-NZ" dirty="0" smtClean="0"/>
              <a:t>Common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65119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6962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02318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56869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67253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4758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6343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3784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0763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A part is part of zero</a:t>
            </a:r>
            <a:r>
              <a:rPr lang="en-NZ" baseline="0" dirty="0" smtClean="0"/>
              <a:t> or one part</a:t>
            </a:r>
          </a:p>
          <a:p>
            <a:endParaRPr lang="en-NZ" baseline="0" dirty="0" smtClean="0"/>
          </a:p>
          <a:p>
            <a:r>
              <a:rPr lang="en-NZ" baseline="0" dirty="0" smtClean="0"/>
              <a:t>A part is composed of zero of many parts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5323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Problems with databases are not necessarily caused by a lack of knowledge about the database product itself (although this can eventually become</a:t>
            </a:r>
            <a:r>
              <a:rPr lang="en-NZ" baseline="0" dirty="0" smtClean="0"/>
              <a:t> a constraint), but are often the result of having chosen the wrong attributes to group together in a particular table (or </a:t>
            </a:r>
            <a:r>
              <a:rPr lang="en-NZ" baseline="0" dirty="0" err="1" smtClean="0"/>
              <a:t>spreadsheet</a:t>
            </a:r>
            <a:r>
              <a:rPr lang="en-NZ" baseline="0" dirty="0" smtClean="0"/>
              <a:t>). This comes about for two main reasons:</a:t>
            </a:r>
          </a:p>
          <a:p>
            <a:pPr marL="228600" indent="-228600">
              <a:buAutoNum type="arabicPeriod"/>
            </a:pPr>
            <a:r>
              <a:rPr lang="en-NZ" baseline="0" dirty="0" smtClean="0"/>
              <a:t>Not having a clear idea of what information the database is meant to be delivering in the short or medium term.</a:t>
            </a:r>
          </a:p>
          <a:p>
            <a:pPr marL="0" indent="0">
              <a:buNone/>
            </a:pPr>
            <a:r>
              <a:rPr lang="en-NZ" baseline="0" dirty="0" smtClean="0"/>
              <a:t>2. Not having a clear model of the different classes of data and their relationship to each other.</a:t>
            </a:r>
          </a:p>
          <a:p>
            <a:pPr marL="0" indent="0">
              <a:buNone/>
            </a:pPr>
            <a:endParaRPr lang="en-NZ" baseline="0" dirty="0" smtClean="0"/>
          </a:p>
          <a:p>
            <a:pPr marL="0" indent="0">
              <a:buNone/>
            </a:pPr>
            <a:r>
              <a:rPr lang="en-NZ" baseline="0" dirty="0" smtClean="0"/>
              <a:t>What any project requires is a clear understanding of exactly what the database is meant to achieve.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59947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A</a:t>
            </a:r>
            <a:r>
              <a:rPr lang="en-NZ" baseline="0" dirty="0" smtClean="0"/>
              <a:t> person is married to one or no persons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20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21006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Students</a:t>
            </a:r>
          </a:p>
          <a:p>
            <a:r>
              <a:rPr lang="en-NZ" dirty="0" smtClean="0"/>
              <a:t>Classes</a:t>
            </a:r>
          </a:p>
          <a:p>
            <a:r>
              <a:rPr lang="en-NZ" dirty="0" smtClean="0"/>
              <a:t>Lecturers – mislead them into putting down student/lecturer </a:t>
            </a:r>
            <a:r>
              <a:rPr lang="en-NZ" smtClean="0"/>
              <a:t>as separate </a:t>
            </a:r>
            <a:r>
              <a:rPr lang="en-NZ" dirty="0" smtClean="0"/>
              <a:t>entities</a:t>
            </a:r>
          </a:p>
          <a:p>
            <a:r>
              <a:rPr lang="en-NZ" dirty="0" smtClean="0"/>
              <a:t>Room ... Getting into timetable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457246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22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14383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 smtClean="0"/>
              <a:t>The problem can often be that the initial idea of how to record the data is not necessarily the correct one.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42589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64919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6004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389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30531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1468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Each Class can be considered a template for a set of similar things (places, events or people) about which we want to keep data.</a:t>
            </a:r>
          </a:p>
          <a:p>
            <a:endParaRPr lang="en-NZ" dirty="0" smtClean="0"/>
          </a:p>
          <a:p>
            <a:r>
              <a:rPr lang="en-NZ" dirty="0" smtClean="0"/>
              <a:t>A </a:t>
            </a:r>
            <a:r>
              <a:rPr lang="en-NZ" b="1" i="1" dirty="0" smtClean="0"/>
              <a:t>class</a:t>
            </a:r>
            <a:r>
              <a:rPr lang="en-NZ" dirty="0" smtClean="0"/>
              <a:t> is a blueprint or template</a:t>
            </a:r>
          </a:p>
          <a:p>
            <a:pPr lvl="1"/>
            <a:r>
              <a:rPr lang="en-NZ" dirty="0" smtClean="0"/>
              <a:t>A class is a collection of attributes (or properties)</a:t>
            </a:r>
          </a:p>
          <a:p>
            <a:pPr lvl="1"/>
            <a:r>
              <a:rPr lang="en-NZ" dirty="0" smtClean="0"/>
              <a:t>And, maybe methods</a:t>
            </a:r>
          </a:p>
          <a:p>
            <a:pPr lvl="2"/>
            <a:r>
              <a:rPr lang="en-NZ" dirty="0" smtClean="0"/>
              <a:t>not usually in data models</a:t>
            </a:r>
          </a:p>
          <a:p>
            <a:pPr lvl="2"/>
            <a:r>
              <a:rPr lang="en-NZ" dirty="0" smtClean="0"/>
              <a:t>more common in software development)</a:t>
            </a:r>
          </a:p>
          <a:p>
            <a:r>
              <a:rPr lang="en-NZ" dirty="0" smtClean="0"/>
              <a:t>An object is a particular instance of a 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309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V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143000"/>
            <a:ext cx="122078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0400" y="2757600"/>
            <a:ext cx="4849200" cy="1476000"/>
          </a:xfrm>
        </p:spPr>
        <p:txBody>
          <a:bodyPr anchor="t">
            <a:normAutofit/>
          </a:bodyPr>
          <a:lstStyle>
            <a:lvl1pPr algn="l">
              <a:lnSpc>
                <a:spcPts val="4000"/>
              </a:lnSpc>
              <a:spcAft>
                <a:spcPts val="1400"/>
              </a:spcAft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0400" y="4057200"/>
            <a:ext cx="4849200" cy="871200"/>
          </a:xfrm>
        </p:spPr>
        <p:txBody>
          <a:bodyPr anchor="b">
            <a:normAutofit/>
          </a:bodyPr>
          <a:lstStyle>
            <a:lvl1pPr marL="0" indent="0" algn="l">
              <a:lnSpc>
                <a:spcPts val="18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B70A89-8AD1-469F-BA0F-4EC8AF1F6ACA}" type="datetimeFigureOut">
              <a:rPr lang="en-US" smtClean="0"/>
              <a:pPr/>
              <a:t>7/29/2019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DES &amp; TECHNICAL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7/29/2019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SPITALITY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7/29/2019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0000" y="1600200"/>
            <a:ext cx="36858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7/29/2019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1535113"/>
            <a:ext cx="3687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000" y="2174875"/>
            <a:ext cx="3687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38131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38131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7/29/2019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7/29/2019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7/29/2019</a:t>
            </a:fld>
            <a:endParaRPr lang="en-NZ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48831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1435100"/>
            <a:ext cx="26555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810000" y="201600"/>
            <a:ext cx="5572800" cy="11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7/29/2019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7200" y="1709999"/>
            <a:ext cx="7351200" cy="4215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625" y="5367338"/>
            <a:ext cx="7572375" cy="558261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809625" y="201613"/>
            <a:ext cx="5573713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7/29/2019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7/29/2019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7/29/2019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 bwMode="auto">
          <a:xfrm>
            <a:off x="906463" y="1428750"/>
            <a:ext cx="7351712" cy="1588"/>
          </a:xfrm>
          <a:prstGeom prst="line">
            <a:avLst/>
          </a:prstGeom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 bwMode="auto">
          <a:xfrm>
            <a:off x="906463" y="6089650"/>
            <a:ext cx="7351712" cy="1588"/>
          </a:xfrm>
          <a:prstGeom prst="line">
            <a:avLst/>
          </a:prstGeom>
          <a:ln w="889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809625" y="503238"/>
            <a:ext cx="5573713" cy="90805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en-AU" sz="3000" b="1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Contents</a:t>
            </a:r>
            <a:endParaRPr lang="en-US" sz="3000" b="1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" name="Picture 9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1706400"/>
            <a:ext cx="7758000" cy="4093200"/>
          </a:xfrm>
        </p:spPr>
        <p:txBody>
          <a:bodyPr tIns="540000" anchor="t">
            <a:normAutofit/>
          </a:bodyPr>
          <a:lstStyle>
            <a:lvl1pPr algn="l">
              <a:lnSpc>
                <a:spcPts val="3000"/>
              </a:lnSpc>
              <a:spcAft>
                <a:spcPts val="1000"/>
              </a:spcAft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B70A89-8AD1-469F-BA0F-4EC8AF1F6ACA}" type="datetimeFigureOut">
              <a:rPr lang="en-US" smtClean="0"/>
              <a:pPr/>
              <a:t>7/29/2019</a:t>
            </a:fld>
            <a:endParaRPr lang="en-NZ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7/29/2019</a:t>
            </a:fld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ENERIC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7/29/2019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SINESS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7/29/2019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EATIVE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7/29/2019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LTH &amp; WELLBEING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7/29/2019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FE SCIENCES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7/29/2019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ORT &amp; ADVENTURE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7/29/2019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09625" y="201613"/>
            <a:ext cx="5573713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09625" y="1706563"/>
            <a:ext cx="7448550" cy="4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97B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fld id="{2DB70A89-8AD1-469F-BA0F-4EC8AF1F6ACA}" type="datetimeFigureOut">
              <a:rPr lang="en-US" smtClean="0"/>
              <a:pPr/>
              <a:t>7/29/2019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97B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97B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/>
          <a:ea typeface="ＭＳ Ｐゴシック" pitchFamily="-109" charset="-128"/>
          <a:cs typeface="ＭＳ Ｐゴシック" pitchFamily="-109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2pPr>
      <a:lvl3pPr marL="1143000" indent="-2286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3pPr>
      <a:lvl4pPr marL="1600200" indent="-2286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–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4pPr>
      <a:lvl5pPr marL="2057400" indent="-2286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mtClean="0"/>
              <a:t>Data Modelling </a:t>
            </a:r>
            <a:r>
              <a:rPr lang="en-NZ" dirty="0" smtClean="0"/>
              <a:t>Introduction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IN605 Database 2</a:t>
            </a:r>
            <a:endParaRPr lang="en-NZ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Class Symbol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1706563"/>
            <a:ext cx="6048391" cy="4092575"/>
          </a:xfrm>
        </p:spPr>
        <p:txBody>
          <a:bodyPr/>
          <a:lstStyle/>
          <a:p>
            <a:r>
              <a:rPr lang="en-NZ" dirty="0" smtClean="0"/>
              <a:t>Represented as a rectangle with  at most three sections</a:t>
            </a:r>
          </a:p>
          <a:p>
            <a:r>
              <a:rPr lang="en-NZ" dirty="0" smtClean="0"/>
              <a:t>Top section is the name of the class</a:t>
            </a:r>
          </a:p>
          <a:p>
            <a:r>
              <a:rPr lang="en-NZ" dirty="0" smtClean="0"/>
              <a:t>Next are the list of attributes</a:t>
            </a:r>
          </a:p>
          <a:p>
            <a:r>
              <a:rPr lang="en-NZ" dirty="0" smtClean="0"/>
              <a:t>Last is any methods </a:t>
            </a:r>
          </a:p>
          <a:p>
            <a:pPr lvl="1"/>
            <a:r>
              <a:rPr lang="en-NZ" dirty="0" smtClean="0"/>
              <a:t>(we will not use this)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330" y="1714488"/>
            <a:ext cx="1795473" cy="2519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76252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Classes </a:t>
            </a:r>
            <a:r>
              <a:rPr lang="en-NZ" smtClean="0"/>
              <a:t>and Objects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665" y="1706563"/>
            <a:ext cx="3008510" cy="4092575"/>
          </a:xfrm>
        </p:spPr>
        <p:txBody>
          <a:bodyPr/>
          <a:lstStyle/>
          <a:p>
            <a:r>
              <a:rPr lang="en-NZ" dirty="0" smtClean="0"/>
              <a:t>A class is the template / plan / blueprint</a:t>
            </a:r>
          </a:p>
          <a:p>
            <a:r>
              <a:rPr lang="en-NZ" smtClean="0"/>
              <a:t>An object </a:t>
            </a:r>
            <a:r>
              <a:rPr lang="en-NZ" dirty="0" smtClean="0"/>
              <a:t>is a particular instance of the class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623104" y="6403891"/>
            <a:ext cx="393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err="1"/>
              <a:t>Churcher</a:t>
            </a:r>
            <a:r>
              <a:rPr lang="en-NZ" dirty="0"/>
              <a:t>, C (2007) Database Design p16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06" y="1556792"/>
            <a:ext cx="485325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4180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Class / Entity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 class should be the most generic form.</a:t>
            </a:r>
          </a:p>
          <a:p>
            <a:r>
              <a:rPr lang="en-NZ" dirty="0" smtClean="0"/>
              <a:t>If you have several classes which have similar attributes then you may have duplicated the classes</a:t>
            </a:r>
          </a:p>
          <a:p>
            <a:pPr lvl="1"/>
            <a:r>
              <a:rPr lang="en-NZ" dirty="0" smtClean="0"/>
              <a:t>A </a:t>
            </a:r>
            <a:r>
              <a:rPr lang="en-NZ" dirty="0" err="1" smtClean="0"/>
              <a:t>petshop</a:t>
            </a:r>
            <a:r>
              <a:rPr lang="en-NZ" dirty="0" smtClean="0"/>
              <a:t> database designed from a model with separate classes named Dogs, Cats, Snakes, Rabbits may be better designed just with the object “Animal” </a:t>
            </a:r>
          </a:p>
          <a:p>
            <a:pPr lvl="2"/>
            <a:r>
              <a:rPr lang="en-NZ" dirty="0" smtClean="0"/>
              <a:t>and perhaps another class “Animal Type” but that’s getting ahead of ourselves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795624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Relationships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The associations between entities</a:t>
            </a:r>
          </a:p>
          <a:p>
            <a:pPr lvl="1"/>
            <a:r>
              <a:rPr lang="en-NZ" dirty="0" smtClean="0"/>
              <a:t>The glue that holds the database together</a:t>
            </a:r>
          </a:p>
          <a:p>
            <a:r>
              <a:rPr lang="en-NZ" dirty="0" smtClean="0"/>
              <a:t>Shown as a line between entities</a:t>
            </a:r>
          </a:p>
          <a:p>
            <a:r>
              <a:rPr lang="en-NZ" dirty="0" smtClean="0"/>
              <a:t>Each end of the line shows </a:t>
            </a:r>
          </a:p>
          <a:p>
            <a:pPr lvl="1"/>
            <a:r>
              <a:rPr lang="en-NZ" dirty="0" smtClean="0"/>
              <a:t>Cardinality: maximum number</a:t>
            </a:r>
          </a:p>
          <a:p>
            <a:pPr lvl="1"/>
            <a:r>
              <a:rPr lang="en-NZ" dirty="0" smtClean="0"/>
              <a:t>Optionality: minimum number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570818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Optionality &amp; Cardinality using Crows-feet &amp; UML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Cardinality or Maximum: The symbol closest to the end of the line</a:t>
            </a:r>
          </a:p>
          <a:p>
            <a:r>
              <a:rPr lang="en-NZ" dirty="0" smtClean="0"/>
              <a:t>Optionality or Minimum: Symbol in from the end</a:t>
            </a:r>
          </a:p>
          <a:p>
            <a:r>
              <a:rPr lang="en-NZ" dirty="0" smtClean="0"/>
              <a:t>Typical examples:</a:t>
            </a:r>
          </a:p>
          <a:p>
            <a:pPr lvl="1">
              <a:tabLst>
                <a:tab pos="6818313" algn="l"/>
              </a:tabLst>
            </a:pPr>
            <a:r>
              <a:rPr lang="en-NZ" dirty="0" smtClean="0"/>
              <a:t>Zero or More.........................................  </a:t>
            </a:r>
            <a:r>
              <a:rPr lang="en-NZ" dirty="0"/>
              <a:t>o</a:t>
            </a:r>
            <a:r>
              <a:rPr lang="en-NZ" dirty="0" smtClean="0"/>
              <a:t>r: 0..n</a:t>
            </a:r>
          </a:p>
          <a:p>
            <a:pPr lvl="1">
              <a:tabLst>
                <a:tab pos="6818313" algn="l"/>
              </a:tabLst>
            </a:pPr>
            <a:r>
              <a:rPr lang="en-NZ" dirty="0" smtClean="0"/>
              <a:t>One or More ...................................       or: 1..n</a:t>
            </a:r>
          </a:p>
          <a:p>
            <a:pPr lvl="1">
              <a:tabLst>
                <a:tab pos="6818313" algn="l"/>
              </a:tabLst>
            </a:pPr>
            <a:r>
              <a:rPr lang="en-NZ" dirty="0" smtClean="0"/>
              <a:t>Zero or One..................................          or: 0..1</a:t>
            </a:r>
          </a:p>
          <a:p>
            <a:pPr lvl="1">
              <a:tabLst>
                <a:tab pos="6818313" algn="l"/>
              </a:tabLst>
            </a:pPr>
            <a:r>
              <a:rPr lang="en-NZ" dirty="0" smtClean="0"/>
              <a:t>Exactly one (one &amp; only one)…....          or: 1..1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3480146"/>
            <a:ext cx="1000477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4013669"/>
            <a:ext cx="1055251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585174"/>
            <a:ext cx="11088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6136" y="5085240"/>
            <a:ext cx="835747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34444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Cardinality Examples (UML)</a:t>
            </a:r>
            <a:endParaRPr lang="en-NZ" dirty="0"/>
          </a:p>
        </p:txBody>
      </p:sp>
      <p:sp>
        <p:nvSpPr>
          <p:cNvPr id="5" name="Rectangle 4"/>
          <p:cNvSpPr/>
          <p:nvPr/>
        </p:nvSpPr>
        <p:spPr>
          <a:xfrm>
            <a:off x="623104" y="6403891"/>
            <a:ext cx="393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err="1"/>
              <a:t>Churcher</a:t>
            </a:r>
            <a:r>
              <a:rPr lang="en-NZ" dirty="0"/>
              <a:t>, C (2007) Database Design </a:t>
            </a:r>
            <a:r>
              <a:rPr lang="en-NZ" dirty="0" smtClean="0"/>
              <a:t>p19</a:t>
            </a:r>
            <a:endParaRPr lang="en-N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46379"/>
            <a:ext cx="6624736" cy="4402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56232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Cardinality Example: Crows-Feet</a:t>
            </a:r>
            <a:endParaRPr lang="en-NZ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6812" y="1952625"/>
            <a:ext cx="673417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72534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Reading a Relationship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Think about the entity in one direction</a:t>
            </a:r>
          </a:p>
          <a:p>
            <a:pPr lvl="1"/>
            <a:r>
              <a:rPr lang="en-NZ" dirty="0" smtClean="0"/>
              <a:t>State the first entity</a:t>
            </a:r>
          </a:p>
          <a:p>
            <a:pPr lvl="1"/>
            <a:r>
              <a:rPr lang="en-NZ" dirty="0" smtClean="0"/>
              <a:t>Then use a verb</a:t>
            </a:r>
          </a:p>
          <a:p>
            <a:pPr lvl="1"/>
            <a:r>
              <a:rPr lang="en-NZ" dirty="0" smtClean="0"/>
              <a:t>Finally state the cardinality at the far end</a:t>
            </a:r>
          </a:p>
          <a:p>
            <a:r>
              <a:rPr lang="en-NZ" dirty="0" smtClean="0"/>
              <a:t>Then reverse it</a:t>
            </a:r>
          </a:p>
        </p:txBody>
      </p:sp>
    </p:spTree>
    <p:extLst>
      <p:ext uri="{BB962C8B-B14F-4D97-AF65-F5344CB8AC3E}">
        <p14:creationId xmlns:p14="http://schemas.microsoft.com/office/powerpoint/2010/main" val="29324097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Reading the Example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1182" y="1628774"/>
            <a:ext cx="7642784" cy="4086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21899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Recursive Relationship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Sometimes we find an entity has a relationship to other instances of the same entity</a:t>
            </a:r>
          </a:p>
          <a:p>
            <a:r>
              <a:rPr lang="en-NZ" dirty="0" smtClean="0"/>
              <a:t>Sometimes called a “pigs ear”</a:t>
            </a:r>
            <a:endParaRPr lang="en-NZ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3777" y="3205165"/>
            <a:ext cx="4290723" cy="229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84702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Design is critical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327" y="1672049"/>
            <a:ext cx="5702977" cy="4277232"/>
          </a:xfrm>
        </p:spPr>
      </p:pic>
    </p:spTree>
    <p:extLst>
      <p:ext uri="{BB962C8B-B14F-4D97-AF65-F5344CB8AC3E}">
        <p14:creationId xmlns:p14="http://schemas.microsoft.com/office/powerpoint/2010/main" val="40587645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Recursive: </a:t>
            </a:r>
            <a:r>
              <a:rPr lang="en-NZ" dirty="0" err="1" smtClean="0"/>
              <a:t>one:one</a:t>
            </a:r>
            <a:r>
              <a:rPr lang="en-NZ" dirty="0" smtClean="0"/>
              <a:t> (or none)</a:t>
            </a:r>
            <a:endParaRPr lang="en-NZ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2000240"/>
            <a:ext cx="2928954" cy="22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64789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Lets try an example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Work in pairs</a:t>
            </a:r>
          </a:p>
          <a:p>
            <a:r>
              <a:rPr lang="en-NZ" b="1" dirty="0" smtClean="0"/>
              <a:t>Student management system</a:t>
            </a:r>
          </a:p>
          <a:p>
            <a:pPr lvl="1"/>
            <a:r>
              <a:rPr lang="en-NZ" dirty="0" smtClean="0"/>
              <a:t>What entities are we going to have?</a:t>
            </a:r>
          </a:p>
          <a:p>
            <a:pPr lvl="1"/>
            <a:r>
              <a:rPr lang="en-NZ" dirty="0" smtClean="0"/>
              <a:t>What attributes will they have?</a:t>
            </a:r>
          </a:p>
          <a:p>
            <a:pPr lvl="1"/>
            <a:r>
              <a:rPr lang="en-NZ" dirty="0" smtClean="0"/>
              <a:t>What relationships will there be?</a:t>
            </a:r>
          </a:p>
        </p:txBody>
      </p:sp>
    </p:spTree>
    <p:extLst>
      <p:ext uri="{BB962C8B-B14F-4D97-AF65-F5344CB8AC3E}">
        <p14:creationId xmlns:p14="http://schemas.microsoft.com/office/powerpoint/2010/main" val="10829919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Reading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Read </a:t>
            </a:r>
            <a:r>
              <a:rPr lang="en-NZ" dirty="0" err="1" smtClean="0"/>
              <a:t>Churcher</a:t>
            </a:r>
            <a:r>
              <a:rPr lang="en-NZ" dirty="0" smtClean="0"/>
              <a:t> up to page 23 (1</a:t>
            </a:r>
            <a:r>
              <a:rPr lang="en-NZ" baseline="30000" dirty="0"/>
              <a:t>st</a:t>
            </a:r>
            <a:r>
              <a:rPr lang="en-NZ" dirty="0" smtClean="0"/>
              <a:t> Ed), 19 (2</a:t>
            </a:r>
            <a:r>
              <a:rPr lang="en-NZ" baseline="30000" dirty="0" smtClean="0"/>
              <a:t>nd</a:t>
            </a:r>
            <a:r>
              <a:rPr lang="en-NZ" dirty="0" smtClean="0"/>
              <a:t> Ed)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051266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can go wrong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If you don’t know how the data is going to be used – you may not know what data to collect</a:t>
            </a:r>
          </a:p>
          <a:p>
            <a:r>
              <a:rPr lang="en-NZ" dirty="0" smtClean="0"/>
              <a:t>If the database is poorly designed,</a:t>
            </a:r>
          </a:p>
          <a:p>
            <a:pPr lvl="1"/>
            <a:r>
              <a:rPr lang="en-NZ" dirty="0" smtClean="0"/>
              <a:t>Some uses may be impossible or difficult</a:t>
            </a:r>
          </a:p>
          <a:p>
            <a:pPr lvl="1"/>
            <a:r>
              <a:rPr lang="en-NZ" dirty="0" smtClean="0"/>
              <a:t>Encourage errors to develop in the database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390393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If you don’t have the necessary data …</a:t>
            </a:r>
            <a:endParaRPr lang="en-NZ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700808"/>
            <a:ext cx="3310438" cy="4092575"/>
          </a:xfrm>
        </p:spPr>
      </p:pic>
    </p:spTree>
    <p:extLst>
      <p:ext uri="{BB962C8B-B14F-4D97-AF65-F5344CB8AC3E}">
        <p14:creationId xmlns:p14="http://schemas.microsoft.com/office/powerpoint/2010/main" val="20345603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Just collect everything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So why don’t we collect ALL data and sort it out </a:t>
            </a:r>
            <a:r>
              <a:rPr lang="en-NZ" dirty="0" smtClean="0"/>
              <a:t>later?</a:t>
            </a:r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r>
              <a:rPr lang="en-NZ" dirty="0" smtClean="0"/>
              <a:t>Exercise – list attributes of an object – just a single type of object - </a:t>
            </a:r>
            <a:r>
              <a:rPr lang="en-NZ" smtClean="0"/>
              <a:t>like textbooks</a:t>
            </a:r>
            <a:endParaRPr lang="en-NZ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5776" y="2420888"/>
            <a:ext cx="3240360" cy="2430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20998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Determine the Use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You need to know what the database is being used for</a:t>
            </a:r>
          </a:p>
          <a:p>
            <a:r>
              <a:rPr lang="en-NZ" dirty="0" smtClean="0"/>
              <a:t>Use Cases</a:t>
            </a:r>
          </a:p>
          <a:p>
            <a:pPr lvl="1"/>
            <a:r>
              <a:rPr lang="en-NZ" dirty="0" smtClean="0"/>
              <a:t>Diagrams with text detailing use</a:t>
            </a:r>
          </a:p>
          <a:p>
            <a:pPr lvl="1"/>
            <a:r>
              <a:rPr lang="en-NZ" dirty="0" smtClean="0"/>
              <a:t>Useful to identify the data within the problem area (sometimes called “domain”)</a:t>
            </a:r>
          </a:p>
          <a:p>
            <a:pPr lvl="1"/>
            <a:r>
              <a:rPr lang="en-NZ" dirty="0" smtClean="0"/>
              <a:t>Useful for checking model to see if it works with all identified use cases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002295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Use Case: A plant database</a:t>
            </a:r>
            <a:endParaRPr lang="en-NZ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593134" y="1706563"/>
            <a:ext cx="3227337" cy="4092575"/>
          </a:xfrm>
        </p:spPr>
        <p:txBody>
          <a:bodyPr/>
          <a:lstStyle/>
          <a:p>
            <a:r>
              <a:rPr lang="en-NZ" dirty="0"/>
              <a:t>Use Case 1: Enter and alter data about plants</a:t>
            </a:r>
          </a:p>
          <a:p>
            <a:r>
              <a:rPr lang="en-NZ" dirty="0"/>
              <a:t>Use Case 2: </a:t>
            </a:r>
            <a:r>
              <a:rPr lang="en-NZ" dirty="0" smtClean="0"/>
              <a:t>Report details about plants</a:t>
            </a:r>
          </a:p>
          <a:p>
            <a:r>
              <a:rPr lang="en-NZ" dirty="0" smtClean="0"/>
              <a:t>Use Case 3: Report the various uses of plants</a:t>
            </a:r>
            <a:endParaRPr lang="en-NZ" dirty="0"/>
          </a:p>
          <a:p>
            <a:endParaRPr lang="en-NZ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748933"/>
            <a:ext cx="4392488" cy="382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43870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Model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Once we know what we’re trying to do we can begin modelling the data which we are interested in</a:t>
            </a:r>
          </a:p>
          <a:p>
            <a:r>
              <a:rPr lang="en-NZ" b="1" i="1" dirty="0" smtClean="0"/>
              <a:t>Note</a:t>
            </a:r>
            <a:r>
              <a:rPr lang="en-NZ" dirty="0" smtClean="0"/>
              <a:t> We are NOT making a model of a database.</a:t>
            </a:r>
          </a:p>
          <a:p>
            <a:pPr lvl="1"/>
            <a:r>
              <a:rPr lang="en-NZ" b="1" i="1" dirty="0" smtClean="0"/>
              <a:t>We are trying to capture the important aspects of the data </a:t>
            </a:r>
          </a:p>
          <a:p>
            <a:r>
              <a:rPr lang="en-NZ" dirty="0" smtClean="0"/>
              <a:t>We need to identify</a:t>
            </a:r>
          </a:p>
          <a:p>
            <a:pPr lvl="1"/>
            <a:r>
              <a:rPr lang="en-NZ" dirty="0" smtClean="0"/>
              <a:t>The types of things that exist (as classes)</a:t>
            </a:r>
          </a:p>
          <a:p>
            <a:pPr lvl="1"/>
            <a:r>
              <a:rPr lang="en-NZ" dirty="0" smtClean="0"/>
              <a:t>What makes up those things (attributes)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249293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Classes </a:t>
            </a:r>
            <a:r>
              <a:rPr lang="en-NZ" smtClean="0"/>
              <a:t>and Objects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 </a:t>
            </a:r>
            <a:r>
              <a:rPr lang="en-NZ" b="1" i="1" dirty="0" smtClean="0"/>
              <a:t>class</a:t>
            </a:r>
            <a:r>
              <a:rPr lang="en-NZ" dirty="0" smtClean="0"/>
              <a:t> is a blueprint or template</a:t>
            </a:r>
          </a:p>
          <a:p>
            <a:pPr lvl="1"/>
            <a:r>
              <a:rPr lang="en-NZ" dirty="0" smtClean="0"/>
              <a:t>A class is a collection of attributes (or properties)</a:t>
            </a:r>
          </a:p>
          <a:p>
            <a:pPr lvl="1"/>
            <a:r>
              <a:rPr lang="en-NZ" dirty="0" smtClean="0"/>
              <a:t>And, maybe methods</a:t>
            </a:r>
          </a:p>
          <a:p>
            <a:pPr lvl="2"/>
            <a:r>
              <a:rPr lang="en-NZ" dirty="0" smtClean="0"/>
              <a:t>not usually in data models</a:t>
            </a:r>
          </a:p>
          <a:p>
            <a:pPr lvl="2"/>
            <a:r>
              <a:rPr lang="en-NZ" dirty="0" smtClean="0"/>
              <a:t>more common in software development)</a:t>
            </a:r>
          </a:p>
          <a:p>
            <a:r>
              <a:rPr lang="en-NZ" dirty="0" smtClean="0"/>
              <a:t>An object is a particular instance of a class</a:t>
            </a:r>
          </a:p>
          <a:p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18502554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P_PPT_Template">
  <a:themeElements>
    <a:clrScheme name="Custom 3">
      <a:dk1>
        <a:srgbClr val="05509B"/>
      </a:dk1>
      <a:lt1>
        <a:sysClr val="window" lastClr="FFFFFF"/>
      </a:lt1>
      <a:dk2>
        <a:srgbClr val="375F78"/>
      </a:dk2>
      <a:lt2>
        <a:srgbClr val="EEECE1"/>
      </a:lt2>
      <a:accent1>
        <a:srgbClr val="05509B"/>
      </a:accent1>
      <a:accent2>
        <a:srgbClr val="AFC32D"/>
      </a:accent2>
      <a:accent3>
        <a:srgbClr val="008CD9"/>
      </a:accent3>
      <a:accent4>
        <a:srgbClr val="C88719"/>
      </a:accent4>
      <a:accent5>
        <a:srgbClr val="7DA09B"/>
      </a:accent5>
      <a:accent6>
        <a:srgbClr val="82821E"/>
      </a:accent6>
      <a:hlink>
        <a:srgbClr val="7DA5D2"/>
      </a:hlink>
      <a:folHlink>
        <a:srgbClr val="3C555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VPN</Template>
  <TotalTime>701</TotalTime>
  <Words>961</Words>
  <Application>Microsoft Office PowerPoint</Application>
  <PresentationFormat>On-screen Show (4:3)</PresentationFormat>
  <Paragraphs>147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ＭＳ Ｐゴシック</vt:lpstr>
      <vt:lpstr>Arial</vt:lpstr>
      <vt:lpstr>Calibri</vt:lpstr>
      <vt:lpstr>OP_PPT_Template</vt:lpstr>
      <vt:lpstr>Data Modelling Introduction</vt:lpstr>
      <vt:lpstr>Design is critical</vt:lpstr>
      <vt:lpstr>What can go wrong</vt:lpstr>
      <vt:lpstr>If you don’t have the necessary data …</vt:lpstr>
      <vt:lpstr>Just collect everything</vt:lpstr>
      <vt:lpstr>Determine the Use</vt:lpstr>
      <vt:lpstr>Use Case: A plant database</vt:lpstr>
      <vt:lpstr>Data Model</vt:lpstr>
      <vt:lpstr>Classes and Objects</vt:lpstr>
      <vt:lpstr>Class Symbol</vt:lpstr>
      <vt:lpstr>Classes and Objects</vt:lpstr>
      <vt:lpstr>Class / Entity</vt:lpstr>
      <vt:lpstr>Relationships</vt:lpstr>
      <vt:lpstr>Optionality &amp; Cardinality using Crows-feet &amp; UML</vt:lpstr>
      <vt:lpstr>Cardinality Examples (UML)</vt:lpstr>
      <vt:lpstr>Cardinality Example: Crows-Feet</vt:lpstr>
      <vt:lpstr>Reading a Relationship</vt:lpstr>
      <vt:lpstr>Reading the Example</vt:lpstr>
      <vt:lpstr>Recursive Relationship</vt:lpstr>
      <vt:lpstr>Recursive: one:one (or none)</vt:lpstr>
      <vt:lpstr>Lets try an example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David Bremer</dc:creator>
  <cp:lastModifiedBy>Krissi Wood</cp:lastModifiedBy>
  <cp:revision>113</cp:revision>
  <cp:lastPrinted>2013-02-24T23:53:32Z</cp:lastPrinted>
  <dcterms:created xsi:type="dcterms:W3CDTF">2009-12-07T23:20:52Z</dcterms:created>
  <dcterms:modified xsi:type="dcterms:W3CDTF">2019-07-28T21:51:25Z</dcterms:modified>
</cp:coreProperties>
</file>