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4" r:id="rId20"/>
    <p:sldId id="275" r:id="rId21"/>
    <p:sldId id="276" r:id="rId22"/>
    <p:sldId id="277" r:id="rId23"/>
    <p:sldId id="278" r:id="rId24"/>
    <p:sldId id="279" r:id="rId25"/>
    <p:sldId id="281" r:id="rId26"/>
    <p:sldId id="282" r:id="rId27"/>
    <p:sldId id="280" r:id="rId28"/>
    <p:sldId id="283" r:id="rId29"/>
    <p:sldId id="285"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92"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B6D8F-D510-4E5B-8EBF-AFBFDD8E6ABA}" type="datetimeFigureOut">
              <a:rPr lang="en-US" smtClean="0"/>
              <a:pPr/>
              <a:t>2/27/2019</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94353-A112-4B56-8B21-87301ADC7A74}" type="slidenum">
              <a:rPr lang="en-NZ" smtClean="0"/>
              <a:pPr/>
              <a:t>‹#›</a:t>
            </a:fld>
            <a:endParaRPr lang="en-NZ"/>
          </a:p>
        </p:txBody>
      </p:sp>
    </p:spTree>
    <p:extLst>
      <p:ext uri="{BB962C8B-B14F-4D97-AF65-F5344CB8AC3E}">
        <p14:creationId xmlns:p14="http://schemas.microsoft.com/office/powerpoint/2010/main" val="429188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first thing an analyst must do is understand</a:t>
            </a:r>
            <a:r>
              <a:rPr lang="en-NZ" baseline="0" dirty="0" smtClean="0"/>
              <a:t> the problem in sufficient detail to help determine the input and output requirements (both immediate and potential). These can be expressed as Use cases.</a:t>
            </a:r>
            <a:endParaRPr lang="en-US" dirty="0"/>
          </a:p>
        </p:txBody>
      </p:sp>
      <p:sp>
        <p:nvSpPr>
          <p:cNvPr id="4" name="Slide Number Placeholder 3"/>
          <p:cNvSpPr>
            <a:spLocks noGrp="1"/>
          </p:cNvSpPr>
          <p:nvPr>
            <p:ph type="sldNum" sz="quarter" idx="10"/>
          </p:nvPr>
        </p:nvSpPr>
        <p:spPr/>
        <p:txBody>
          <a:bodyPr/>
          <a:lstStyle/>
          <a:p>
            <a:fld id="{D6794353-A112-4B56-8B21-87301ADC7A74}" type="slidenum">
              <a:rPr lang="en-NZ" smtClean="0"/>
              <a:pPr/>
              <a:t>6</a:t>
            </a:fld>
            <a:endParaRPr lang="en-NZ"/>
          </a:p>
        </p:txBody>
      </p:sp>
    </p:spTree>
    <p:extLst>
      <p:ext uri="{BB962C8B-B14F-4D97-AF65-F5344CB8AC3E}">
        <p14:creationId xmlns:p14="http://schemas.microsoft.com/office/powerpoint/2010/main" val="6308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Knowing the data is in there… but not being able to get it out in a convenient</a:t>
            </a:r>
            <a:r>
              <a:rPr lang="en-NZ" baseline="0" dirty="0" smtClean="0"/>
              <a:t> manner.</a:t>
            </a:r>
            <a:endParaRPr lang="en-NZ" dirty="0"/>
          </a:p>
        </p:txBody>
      </p:sp>
      <p:sp>
        <p:nvSpPr>
          <p:cNvPr id="4" name="Slide Number Placeholder 3"/>
          <p:cNvSpPr>
            <a:spLocks noGrp="1"/>
          </p:cNvSpPr>
          <p:nvPr>
            <p:ph type="sldNum" sz="quarter" idx="10"/>
          </p:nvPr>
        </p:nvSpPr>
        <p:spPr/>
        <p:txBody>
          <a:bodyPr/>
          <a:lstStyle/>
          <a:p>
            <a:fld id="{D6794353-A112-4B56-8B21-87301ADC7A74}" type="slidenum">
              <a:rPr lang="en-NZ" smtClean="0"/>
              <a:pPr/>
              <a:t>8</a:t>
            </a:fld>
            <a:endParaRPr lang="en-NZ"/>
          </a:p>
        </p:txBody>
      </p:sp>
    </p:spTree>
    <p:extLst>
      <p:ext uri="{BB962C8B-B14F-4D97-AF65-F5344CB8AC3E}">
        <p14:creationId xmlns:p14="http://schemas.microsoft.com/office/powerpoint/2010/main" val="814321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 typical description for a task automation problem at a local school might go like this:</a:t>
            </a:r>
          </a:p>
          <a:p>
            <a:r>
              <a:rPr lang="en-US" i="1" dirty="0" smtClean="0">
                <a:effectLst/>
              </a:rPr>
              <a:t>When parents call up to say that children are sick, we have to let their classroom teachers know, and if it’s sports day and the child is on a school team, the sports teacher might have to sort out substitutes. Then we need to count up all the days missed to put on the child’s report. The Department of Education needs the totals each term, too.</a:t>
            </a:r>
            <a:endParaRPr lang="en-US" dirty="0" smtClean="0">
              <a:effectLst/>
            </a:endParaRPr>
          </a:p>
          <a:p>
            <a:r>
              <a:rPr lang="en-US" dirty="0" smtClean="0">
                <a:effectLst/>
              </a:rPr>
              <a:t>Recording the absence and being able to report it in several ways are clearly prime requirements. However, what about the sports teams? Does the system need to differentiate those children on teams (and if so does it need to know which teams)? Does the system need to know on which dates there are interschool matches? Probably not. Differentiating what the client </a:t>
            </a:r>
            <a:r>
              <a:rPr lang="en-US" i="1" dirty="0" smtClean="0">
                <a:effectLst/>
              </a:rPr>
              <a:t>does</a:t>
            </a:r>
            <a:r>
              <a:rPr lang="en-US" dirty="0" smtClean="0">
                <a:effectLst/>
              </a:rPr>
              <a:t> (if it’s sports day, tell the sports teacher) from what needs to be </a:t>
            </a:r>
            <a:r>
              <a:rPr lang="en-US" i="1" dirty="0" smtClean="0">
                <a:effectLst/>
              </a:rPr>
              <a:t>recorded</a:t>
            </a:r>
            <a:r>
              <a:rPr lang="en-US" dirty="0" smtClean="0">
                <a:effectLst/>
              </a:rPr>
              <a:t> is part of the scoping process. The eventual solution for the sports part of the problem may be as complicated as recording all the details about teams, substitutes, and match dates, or may be as simple as handing the sports teacher a list of everyone who is absent each day and letting her sort it out.</a:t>
            </a:r>
          </a:p>
          <a:p>
            <a:r>
              <a:rPr lang="en-US" dirty="0" smtClean="0">
                <a:effectLst/>
              </a:rPr>
              <a:t>Every problem is different, so we need a general framework for discovering and representing the intricacies of a database problem. A good start is to determine answers to the following questions</a:t>
            </a:r>
          </a:p>
          <a:p>
            <a:endParaRPr lang="en-US" dirty="0"/>
          </a:p>
        </p:txBody>
      </p:sp>
      <p:sp>
        <p:nvSpPr>
          <p:cNvPr id="4" name="Slide Number Placeholder 3"/>
          <p:cNvSpPr>
            <a:spLocks noGrp="1"/>
          </p:cNvSpPr>
          <p:nvPr>
            <p:ph type="sldNum" sz="quarter" idx="10"/>
          </p:nvPr>
        </p:nvSpPr>
        <p:spPr/>
        <p:txBody>
          <a:bodyPr/>
          <a:lstStyle/>
          <a:p>
            <a:fld id="{D6794353-A112-4B56-8B21-87301ADC7A74}" type="slidenum">
              <a:rPr lang="en-NZ" smtClean="0"/>
              <a:pPr/>
              <a:t>9</a:t>
            </a:fld>
            <a:endParaRPr lang="en-NZ"/>
          </a:p>
        </p:txBody>
      </p:sp>
    </p:spTree>
    <p:extLst>
      <p:ext uri="{BB962C8B-B14F-4D97-AF65-F5344CB8AC3E}">
        <p14:creationId xmlns:p14="http://schemas.microsoft.com/office/powerpoint/2010/main" val="417281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Receptionist records details of order (address, phone number, meals, total price)</a:t>
            </a:r>
          </a:p>
          <a:p>
            <a:r>
              <a:rPr lang="en-NZ" dirty="0" smtClean="0"/>
              <a:t>Receptionist selects a driver and gives him information about the order</a:t>
            </a:r>
          </a:p>
          <a:p>
            <a:r>
              <a:rPr lang="en-NZ" dirty="0" smtClean="0"/>
              <a:t>Driver picks up the meal(s) from fast food outlet</a:t>
            </a:r>
          </a:p>
          <a:p>
            <a:r>
              <a:rPr lang="en-NZ" dirty="0" smtClean="0"/>
              <a:t>Driver delivers meal and informs depot</a:t>
            </a:r>
          </a:p>
          <a:p>
            <a:r>
              <a:rPr lang="en-NZ" dirty="0" smtClean="0"/>
              <a:t>Driver hands in time sheet at the end of his shift</a:t>
            </a:r>
          </a:p>
          <a:p>
            <a:r>
              <a:rPr lang="en-NZ" dirty="0" smtClean="0"/>
              <a:t>Receptionist or manager produces weekly and monthly statistics.</a:t>
            </a:r>
            <a:endParaRPr lang="en-US" dirty="0"/>
          </a:p>
        </p:txBody>
      </p:sp>
      <p:sp>
        <p:nvSpPr>
          <p:cNvPr id="4" name="Slide Number Placeholder 3"/>
          <p:cNvSpPr>
            <a:spLocks noGrp="1"/>
          </p:cNvSpPr>
          <p:nvPr>
            <p:ph type="sldNum" sz="quarter" idx="10"/>
          </p:nvPr>
        </p:nvSpPr>
        <p:spPr/>
        <p:txBody>
          <a:bodyPr/>
          <a:lstStyle/>
          <a:p>
            <a:fld id="{D6794353-A112-4B56-8B21-87301ADC7A74}" type="slidenum">
              <a:rPr lang="en-NZ" smtClean="0"/>
              <a:pPr/>
              <a:t>12</a:t>
            </a:fld>
            <a:endParaRPr lang="en-NZ"/>
          </a:p>
        </p:txBody>
      </p:sp>
    </p:spTree>
    <p:extLst>
      <p:ext uri="{BB962C8B-B14F-4D97-AF65-F5344CB8AC3E}">
        <p14:creationId xmlns:p14="http://schemas.microsoft.com/office/powerpoint/2010/main" val="1600944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D6794353-A112-4B56-8B21-87301ADC7A74}" type="slidenum">
              <a:rPr lang="en-NZ" smtClean="0"/>
              <a:pPr/>
              <a:t>16</a:t>
            </a:fld>
            <a:endParaRPr lang="en-NZ"/>
          </a:p>
        </p:txBody>
      </p:sp>
    </p:spTree>
    <p:extLst>
      <p:ext uri="{BB962C8B-B14F-4D97-AF65-F5344CB8AC3E}">
        <p14:creationId xmlns:p14="http://schemas.microsoft.com/office/powerpoint/2010/main" val="815023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6" descr="OP_logo_V_rgb_LR.jpg"/>
          <p:cNvPicPr>
            <a:picLocks noChangeAspect="1"/>
          </p:cNvPicPr>
          <p:nvPr/>
        </p:nvPicPr>
        <p:blipFill>
          <a:blip r:embed="rId3" cstate="print"/>
          <a:srcRect/>
          <a:stretch>
            <a:fillRect/>
          </a:stretch>
        </p:blipFill>
        <p:spPr bwMode="auto">
          <a:xfrm>
            <a:off x="3581400" y="1143000"/>
            <a:ext cx="1220788" cy="1447800"/>
          </a:xfrm>
          <a:prstGeom prst="rect">
            <a:avLst/>
          </a:prstGeom>
          <a:noFill/>
          <a:ln w="9525">
            <a:noFill/>
            <a:miter lim="800000"/>
            <a:headEnd/>
            <a:tailEnd/>
          </a:ln>
        </p:spPr>
      </p:pic>
      <p:sp>
        <p:nvSpPr>
          <p:cNvPr id="2" name="Title 1"/>
          <p:cNvSpPr>
            <a:spLocks noGrp="1"/>
          </p:cNvSpPr>
          <p:nvPr>
            <p:ph type="ctrTitle"/>
          </p:nvPr>
        </p:nvSpPr>
        <p:spPr>
          <a:xfrm>
            <a:off x="3470400" y="2757600"/>
            <a:ext cx="4849200" cy="1476000"/>
          </a:xfrm>
        </p:spPr>
        <p:txBody>
          <a:bodyPr anchor="t">
            <a:normAutofit/>
          </a:bodyPr>
          <a:lstStyle>
            <a:lvl1pPr algn="l">
              <a:lnSpc>
                <a:spcPts val="4000"/>
              </a:lnSpc>
              <a:spcAft>
                <a:spcPts val="1400"/>
              </a:spcAft>
              <a:defRPr sz="4000" b="1" i="0">
                <a:solidFill>
                  <a:schemeClr val="bg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3470400" y="4057200"/>
            <a:ext cx="4849200" cy="871200"/>
          </a:xfrm>
        </p:spPr>
        <p:txBody>
          <a:bodyPr anchor="b">
            <a:normAutofit/>
          </a:bodyPr>
          <a:lstStyle>
            <a:lvl1pPr marL="0" indent="0" algn="l">
              <a:lnSpc>
                <a:spcPts val="1800"/>
              </a:lnSpc>
              <a:buNone/>
              <a:defRPr sz="18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solidFill>
                  <a:srgbClr val="FFFFFF"/>
                </a:solidFill>
              </a:defRPr>
            </a:lvl1pPr>
          </a:lstStyle>
          <a:p>
            <a:fld id="{2DB70A89-8AD1-469F-BA0F-4EC8AF1F6ACA}" type="datetimeFigureOut">
              <a:rPr lang="en-US" smtClean="0"/>
              <a:pPr/>
              <a:t>2/27/2019</a:t>
            </a:fld>
            <a:endParaRPr lang="en-NZ"/>
          </a:p>
        </p:txBody>
      </p:sp>
      <p:sp>
        <p:nvSpPr>
          <p:cNvPr id="6" name="Footer Placeholder 4"/>
          <p:cNvSpPr>
            <a:spLocks noGrp="1"/>
          </p:cNvSpPr>
          <p:nvPr>
            <p:ph type="ftr" sz="quarter" idx="11"/>
          </p:nvPr>
        </p:nvSpPr>
        <p:spPr/>
        <p:txBody>
          <a:bodyPr/>
          <a:lstStyle>
            <a:lvl1pPr>
              <a:defRPr>
                <a:solidFill>
                  <a:srgbClr val="FFFFFF"/>
                </a:solidFill>
              </a:defRPr>
            </a:lvl1pPr>
          </a:lstStyle>
          <a:p>
            <a:endParaRPr lang="en-NZ"/>
          </a:p>
        </p:txBody>
      </p:sp>
      <p:sp>
        <p:nvSpPr>
          <p:cNvPr id="7" name="Slide Number Placeholder 5"/>
          <p:cNvSpPr>
            <a:spLocks noGrp="1"/>
          </p:cNvSpPr>
          <p:nvPr>
            <p:ph type="sldNum" sz="quarter" idx="12"/>
          </p:nvPr>
        </p:nvSpPr>
        <p:spPr/>
        <p:txBody>
          <a:bodyPr/>
          <a:lstStyle>
            <a:lvl1pPr>
              <a:defRPr>
                <a:solidFill>
                  <a:srgbClr val="FFFFFF"/>
                </a:solidFill>
              </a:defRPr>
            </a:lvl1pPr>
          </a:lstStyle>
          <a:p>
            <a:fld id="{7418046B-066F-41AF-A4DD-56FAAE04438A}" type="slidenum">
              <a:rPr lang="en-NZ" smtClean="0"/>
              <a:pPr/>
              <a:t>‹#›</a:t>
            </a:fld>
            <a:endParaRPr lang="en-NZ"/>
          </a:p>
        </p:txBody>
      </p:sp>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DES &amp; TECHNICAL Section Intr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6" descr="OP_logo_H_rgb_LR.jpg"/>
          <p:cNvPicPr>
            <a:picLocks noChangeAspect="1"/>
          </p:cNvPicPr>
          <p:nvPr/>
        </p:nvPicPr>
        <p:blipFill>
          <a:blip r:embed="rId3" cstate="print"/>
          <a:srcRect/>
          <a:stretch>
            <a:fillRect/>
          </a:stretch>
        </p:blipFill>
        <p:spPr bwMode="auto">
          <a:xfrm>
            <a:off x="6983413" y="652463"/>
            <a:ext cx="1252537" cy="585787"/>
          </a:xfrm>
          <a:prstGeom prst="rect">
            <a:avLst/>
          </a:prstGeom>
          <a:noFill/>
          <a:ln w="9525">
            <a:noFill/>
            <a:miter lim="800000"/>
            <a:headEnd/>
            <a:tailEnd/>
          </a:ln>
        </p:spPr>
      </p:pic>
      <p:sp>
        <p:nvSpPr>
          <p:cNvPr id="6" name="Title 1"/>
          <p:cNvSpPr>
            <a:spLocks noGrp="1"/>
          </p:cNvSpPr>
          <p:nvPr>
            <p:ph type="title"/>
          </p:nvPr>
        </p:nvSpPr>
        <p:spPr>
          <a:xfrm>
            <a:off x="907200" y="1673999"/>
            <a:ext cx="6235200" cy="3502800"/>
          </a:xfrm>
        </p:spPr>
        <p:txBody>
          <a:bodyPr anchor="t"/>
          <a:lstStyle>
            <a:lvl1pPr algn="l">
              <a:lnSpc>
                <a:spcPts val="3400"/>
              </a:lnSpc>
              <a:spcAft>
                <a:spcPts val="2000"/>
              </a:spcAft>
              <a:defRPr sz="3400" b="1" cap="none">
                <a:solidFill>
                  <a:schemeClr val="bg1"/>
                </a:solidFill>
              </a:defRPr>
            </a:lvl1pPr>
          </a:lstStyle>
          <a:p>
            <a:r>
              <a:rPr lang="en-US" smtClean="0"/>
              <a:t>Click to edit Master title style</a:t>
            </a:r>
            <a:endParaRPr lang="en-US" dirty="0"/>
          </a:p>
        </p:txBody>
      </p:sp>
      <p:sp>
        <p:nvSpPr>
          <p:cNvPr id="7" name="Text Placeholder 2"/>
          <p:cNvSpPr>
            <a:spLocks noGrp="1"/>
          </p:cNvSpPr>
          <p:nvPr>
            <p:ph type="body" idx="1"/>
          </p:nvPr>
        </p:nvSpPr>
        <p:spPr>
          <a:xfrm>
            <a:off x="907200" y="4312800"/>
            <a:ext cx="6872400" cy="1548000"/>
          </a:xfrm>
        </p:spPr>
        <p:txBody>
          <a:bodyPr anchor="b"/>
          <a:lstStyle>
            <a:lvl1pPr marL="0" indent="0">
              <a:lnSpc>
                <a:spcPts val="2400"/>
              </a:lnSpc>
              <a:spcBef>
                <a:spcPts val="576"/>
              </a:spcBef>
              <a:spcAft>
                <a:spcPts val="1000"/>
              </a:spcAft>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8" name="Footer Placeholder 4"/>
          <p:cNvSpPr>
            <a:spLocks noGrp="1"/>
          </p:cNvSpPr>
          <p:nvPr>
            <p:ph type="ftr" sz="quarter" idx="11"/>
          </p:nvPr>
        </p:nvSpPr>
        <p:spPr/>
        <p:txBody>
          <a:bodyPr/>
          <a:lstStyle>
            <a:lvl1pPr>
              <a:defRPr/>
            </a:lvl1pPr>
          </a:lstStyle>
          <a:p>
            <a:endParaRPr lang="en-NZ"/>
          </a:p>
        </p:txBody>
      </p:sp>
      <p:sp>
        <p:nvSpPr>
          <p:cNvPr id="9"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SPITALITY Section Intr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6" descr="OP_logo_H_rgb_LR.jpg"/>
          <p:cNvPicPr>
            <a:picLocks noChangeAspect="1"/>
          </p:cNvPicPr>
          <p:nvPr/>
        </p:nvPicPr>
        <p:blipFill>
          <a:blip r:embed="rId3" cstate="print"/>
          <a:srcRect/>
          <a:stretch>
            <a:fillRect/>
          </a:stretch>
        </p:blipFill>
        <p:spPr bwMode="auto">
          <a:xfrm>
            <a:off x="6983413" y="652463"/>
            <a:ext cx="1252537" cy="585787"/>
          </a:xfrm>
          <a:prstGeom prst="rect">
            <a:avLst/>
          </a:prstGeom>
          <a:noFill/>
          <a:ln w="9525">
            <a:noFill/>
            <a:miter lim="800000"/>
            <a:headEnd/>
            <a:tailEnd/>
          </a:ln>
        </p:spPr>
      </p:pic>
      <p:sp>
        <p:nvSpPr>
          <p:cNvPr id="6" name="Title 1"/>
          <p:cNvSpPr>
            <a:spLocks noGrp="1"/>
          </p:cNvSpPr>
          <p:nvPr>
            <p:ph type="title"/>
          </p:nvPr>
        </p:nvSpPr>
        <p:spPr>
          <a:xfrm>
            <a:off x="907200" y="1673999"/>
            <a:ext cx="6235200" cy="3502800"/>
          </a:xfrm>
        </p:spPr>
        <p:txBody>
          <a:bodyPr anchor="t"/>
          <a:lstStyle>
            <a:lvl1pPr algn="l">
              <a:lnSpc>
                <a:spcPts val="3400"/>
              </a:lnSpc>
              <a:spcAft>
                <a:spcPts val="2000"/>
              </a:spcAft>
              <a:defRPr sz="3400" b="1" cap="none">
                <a:solidFill>
                  <a:schemeClr val="bg1"/>
                </a:solidFill>
              </a:defRPr>
            </a:lvl1pPr>
          </a:lstStyle>
          <a:p>
            <a:r>
              <a:rPr lang="en-US" smtClean="0"/>
              <a:t>Click to edit Master title style</a:t>
            </a:r>
            <a:endParaRPr lang="en-US" dirty="0"/>
          </a:p>
        </p:txBody>
      </p:sp>
      <p:sp>
        <p:nvSpPr>
          <p:cNvPr id="7" name="Text Placeholder 2"/>
          <p:cNvSpPr>
            <a:spLocks noGrp="1"/>
          </p:cNvSpPr>
          <p:nvPr>
            <p:ph type="body" idx="1"/>
          </p:nvPr>
        </p:nvSpPr>
        <p:spPr>
          <a:xfrm>
            <a:off x="907200" y="4312800"/>
            <a:ext cx="6872400" cy="1548000"/>
          </a:xfrm>
        </p:spPr>
        <p:txBody>
          <a:bodyPr anchor="b"/>
          <a:lstStyle>
            <a:lvl1pPr marL="0" indent="0">
              <a:lnSpc>
                <a:spcPts val="2400"/>
              </a:lnSpc>
              <a:spcBef>
                <a:spcPts val="576"/>
              </a:spcBef>
              <a:spcAft>
                <a:spcPts val="1000"/>
              </a:spcAft>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8" name="Footer Placeholder 4"/>
          <p:cNvSpPr>
            <a:spLocks noGrp="1"/>
          </p:cNvSpPr>
          <p:nvPr>
            <p:ph type="ftr" sz="quarter" idx="11"/>
          </p:nvPr>
        </p:nvSpPr>
        <p:spPr/>
        <p:txBody>
          <a:bodyPr/>
          <a:lstStyle>
            <a:lvl1pPr>
              <a:defRPr/>
            </a:lvl1pPr>
          </a:lstStyle>
          <a:p>
            <a:endParaRPr lang="en-NZ"/>
          </a:p>
        </p:txBody>
      </p:sp>
      <p:sp>
        <p:nvSpPr>
          <p:cNvPr id="9"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0000" y="1600200"/>
            <a:ext cx="36858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38100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6" name="Footer Placeholder 4"/>
          <p:cNvSpPr>
            <a:spLocks noGrp="1"/>
          </p:cNvSpPr>
          <p:nvPr>
            <p:ph type="ftr" sz="quarter" idx="11"/>
          </p:nvPr>
        </p:nvSpPr>
        <p:spPr/>
        <p:txBody>
          <a:bodyPr/>
          <a:lstStyle>
            <a:lvl1pPr>
              <a:defRPr/>
            </a:lvl1pPr>
          </a:lstStyle>
          <a:p>
            <a:endParaRPr lang="en-NZ"/>
          </a:p>
        </p:txBody>
      </p:sp>
      <p:sp>
        <p:nvSpPr>
          <p:cNvPr id="7"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0000" y="1535113"/>
            <a:ext cx="3687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0000" y="2174875"/>
            <a:ext cx="3687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38131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38131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8" name="Footer Placeholder 4"/>
          <p:cNvSpPr>
            <a:spLocks noGrp="1"/>
          </p:cNvSpPr>
          <p:nvPr>
            <p:ph type="ftr" sz="quarter" idx="11"/>
          </p:nvPr>
        </p:nvSpPr>
        <p:spPr/>
        <p:txBody>
          <a:bodyPr/>
          <a:lstStyle>
            <a:lvl1pPr>
              <a:defRPr/>
            </a:lvl1pPr>
          </a:lstStyle>
          <a:p>
            <a:endParaRPr lang="en-NZ"/>
          </a:p>
        </p:txBody>
      </p:sp>
      <p:sp>
        <p:nvSpPr>
          <p:cNvPr id="9"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4" name="Footer Placeholder 4"/>
          <p:cNvSpPr>
            <a:spLocks noGrp="1"/>
          </p:cNvSpPr>
          <p:nvPr>
            <p:ph type="ftr" sz="quarter" idx="11"/>
          </p:nvPr>
        </p:nvSpPr>
        <p:spPr/>
        <p:txBody>
          <a:bodyPr/>
          <a:lstStyle>
            <a:lvl1pPr>
              <a:defRPr/>
            </a:lvl1pPr>
          </a:lstStyle>
          <a:p>
            <a:endParaRPr lang="en-NZ"/>
          </a:p>
        </p:txBody>
      </p:sp>
      <p:sp>
        <p:nvSpPr>
          <p:cNvPr id="5"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3" name="Footer Placeholder 4"/>
          <p:cNvSpPr>
            <a:spLocks noGrp="1"/>
          </p:cNvSpPr>
          <p:nvPr>
            <p:ph type="ftr" sz="quarter" idx="11"/>
          </p:nvPr>
        </p:nvSpPr>
        <p:spPr/>
        <p:txBody>
          <a:bodyPr/>
          <a:lstStyle>
            <a:lvl1pPr>
              <a:defRPr/>
            </a:lvl1pPr>
          </a:lstStyle>
          <a:p>
            <a:endParaRPr lang="en-NZ"/>
          </a:p>
        </p:txBody>
      </p:sp>
      <p:sp>
        <p:nvSpPr>
          <p:cNvPr id="4"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35100"/>
            <a:ext cx="48831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0000" y="1435100"/>
            <a:ext cx="26555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Placeholder 1"/>
          <p:cNvSpPr>
            <a:spLocks noGrp="1"/>
          </p:cNvSpPr>
          <p:nvPr>
            <p:ph type="title"/>
          </p:nvPr>
        </p:nvSpPr>
        <p:spPr bwMode="auto">
          <a:xfrm>
            <a:off x="810000" y="201600"/>
            <a:ext cx="5572800" cy="1134000"/>
          </a:xfrm>
          <a:prstGeom prst="rect">
            <a:avLst/>
          </a:prstGeom>
          <a:noFill/>
          <a:ln w="9525">
            <a:noFill/>
            <a:miter lim="800000"/>
            <a:headEnd/>
            <a:tailEnd/>
          </a:ln>
        </p:spPr>
        <p:txBody>
          <a:bodyPr/>
          <a:lstStyle/>
          <a:p>
            <a:pPr lvl="0"/>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6" name="Footer Placeholder 4"/>
          <p:cNvSpPr>
            <a:spLocks noGrp="1"/>
          </p:cNvSpPr>
          <p:nvPr>
            <p:ph type="ftr" sz="quarter" idx="11"/>
          </p:nvPr>
        </p:nvSpPr>
        <p:spPr/>
        <p:txBody>
          <a:bodyPr/>
          <a:lstStyle>
            <a:lvl1pPr>
              <a:defRPr/>
            </a:lvl1pPr>
          </a:lstStyle>
          <a:p>
            <a:endParaRPr lang="en-NZ"/>
          </a:p>
        </p:txBody>
      </p:sp>
      <p:sp>
        <p:nvSpPr>
          <p:cNvPr id="7"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07200" y="1709999"/>
            <a:ext cx="7351200" cy="4215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809625" y="5367338"/>
            <a:ext cx="7572375" cy="558261"/>
          </a:xfrm>
        </p:spPr>
        <p:txBody>
          <a:bodyPr anchor="b"/>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itle Placeholder 1"/>
          <p:cNvSpPr>
            <a:spLocks noGrp="1"/>
          </p:cNvSpPr>
          <p:nvPr>
            <p:ph type="title"/>
          </p:nvPr>
        </p:nvSpPr>
        <p:spPr bwMode="auto">
          <a:xfrm>
            <a:off x="809625" y="201613"/>
            <a:ext cx="5573713" cy="1133475"/>
          </a:xfrm>
          <a:prstGeom prst="rect">
            <a:avLst/>
          </a:prstGeom>
          <a:noFill/>
          <a:ln w="9525">
            <a:noFill/>
            <a:miter lim="800000"/>
            <a:headEnd/>
            <a:tailEnd/>
          </a:ln>
        </p:spPr>
        <p:txBody>
          <a:bodyPr/>
          <a:lstStyle/>
          <a:p>
            <a:pPr lvl="0"/>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6" name="Footer Placeholder 4"/>
          <p:cNvSpPr>
            <a:spLocks noGrp="1"/>
          </p:cNvSpPr>
          <p:nvPr>
            <p:ph type="ftr" sz="quarter" idx="11"/>
          </p:nvPr>
        </p:nvSpPr>
        <p:spPr/>
        <p:txBody>
          <a:bodyPr/>
          <a:lstStyle>
            <a:lvl1pPr>
              <a:defRPr/>
            </a:lvl1pPr>
          </a:lstStyle>
          <a:p>
            <a:endParaRPr lang="en-NZ"/>
          </a:p>
        </p:txBody>
      </p:sp>
      <p:sp>
        <p:nvSpPr>
          <p:cNvPr id="7"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5" name="Footer Placeholder 4"/>
          <p:cNvSpPr>
            <a:spLocks noGrp="1"/>
          </p:cNvSpPr>
          <p:nvPr>
            <p:ph type="ftr" sz="quarter" idx="11"/>
          </p:nvPr>
        </p:nvSpPr>
        <p:spPr/>
        <p:txBody>
          <a:bodyPr/>
          <a:lstStyle>
            <a:lvl1pPr>
              <a:defRPr/>
            </a:lvl1pPr>
          </a:lstStyle>
          <a:p>
            <a:endParaRPr lang="en-NZ"/>
          </a:p>
        </p:txBody>
      </p:sp>
      <p:sp>
        <p:nvSpPr>
          <p:cNvPr id="6"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5" name="Footer Placeholder 4"/>
          <p:cNvSpPr>
            <a:spLocks noGrp="1"/>
          </p:cNvSpPr>
          <p:nvPr>
            <p:ph type="ftr" sz="quarter" idx="11"/>
          </p:nvPr>
        </p:nvSpPr>
        <p:spPr/>
        <p:txBody>
          <a:bodyPr/>
          <a:lstStyle>
            <a:lvl1pPr>
              <a:defRPr/>
            </a:lvl1pPr>
          </a:lstStyle>
          <a:p>
            <a:endParaRPr lang="en-NZ"/>
          </a:p>
        </p:txBody>
      </p:sp>
      <p:sp>
        <p:nvSpPr>
          <p:cNvPr id="6"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cxnSp>
        <p:nvCxnSpPr>
          <p:cNvPr id="3" name="Straight Connector 2"/>
          <p:cNvCxnSpPr/>
          <p:nvPr/>
        </p:nvCxnSpPr>
        <p:spPr bwMode="auto">
          <a:xfrm>
            <a:off x="906463" y="1428750"/>
            <a:ext cx="7351712" cy="1588"/>
          </a:xfrm>
          <a:prstGeom prst="line">
            <a:avLst/>
          </a:prstGeom>
          <a:ln w="25400" cap="flat" cmpd="sng" algn="ctr">
            <a:solidFill>
              <a:schemeClr val="bg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bwMode="auto">
          <a:xfrm>
            <a:off x="906463" y="6089650"/>
            <a:ext cx="7351712" cy="1588"/>
          </a:xfrm>
          <a:prstGeom prst="line">
            <a:avLst/>
          </a:prstGeom>
          <a:ln w="88900" cap="flat" cmpd="sng" algn="ctr">
            <a:solidFill>
              <a:schemeClr val="bg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itle 1"/>
          <p:cNvSpPr txBox="1">
            <a:spLocks/>
          </p:cNvSpPr>
          <p:nvPr/>
        </p:nvSpPr>
        <p:spPr>
          <a:xfrm>
            <a:off x="809625" y="503238"/>
            <a:ext cx="5573713" cy="908050"/>
          </a:xfrm>
          <a:prstGeom prst="rect">
            <a:avLst/>
          </a:prstGeom>
        </p:spPr>
        <p:txBody>
          <a:bodyPr anchor="b">
            <a:normAutofit/>
          </a:bodyPr>
          <a:lstStyle/>
          <a:p>
            <a:pPr>
              <a:defRPr/>
            </a:pPr>
            <a:r>
              <a:rPr lang="en-AU" sz="3000" b="1" dirty="0">
                <a:solidFill>
                  <a:schemeClr val="bg1"/>
                </a:solidFill>
                <a:ea typeface="ＭＳ Ｐゴシック" charset="-128"/>
                <a:cs typeface="ＭＳ Ｐゴシック" charset="-128"/>
              </a:rPr>
              <a:t>Contents</a:t>
            </a:r>
            <a:endParaRPr lang="en-US" sz="3000" b="1" dirty="0">
              <a:solidFill>
                <a:schemeClr val="bg1"/>
              </a:solidFill>
              <a:ea typeface="ＭＳ Ｐゴシック" charset="-128"/>
              <a:cs typeface="ＭＳ Ｐゴシック" charset="-128"/>
            </a:endParaRPr>
          </a:p>
        </p:txBody>
      </p:sp>
      <p:pic>
        <p:nvPicPr>
          <p:cNvPr id="6" name="Picture 9" descr="OP_logo_H_rgb_LR.jpg"/>
          <p:cNvPicPr>
            <a:picLocks noChangeAspect="1"/>
          </p:cNvPicPr>
          <p:nvPr/>
        </p:nvPicPr>
        <p:blipFill>
          <a:blip r:embed="rId3" cstate="print"/>
          <a:srcRect/>
          <a:stretch>
            <a:fillRect/>
          </a:stretch>
        </p:blipFill>
        <p:spPr bwMode="auto">
          <a:xfrm>
            <a:off x="6983413" y="652463"/>
            <a:ext cx="1252537" cy="585787"/>
          </a:xfrm>
          <a:prstGeom prst="rect">
            <a:avLst/>
          </a:prstGeom>
          <a:noFill/>
          <a:ln w="9525">
            <a:noFill/>
            <a:miter lim="800000"/>
            <a:headEnd/>
            <a:tailEnd/>
          </a:ln>
        </p:spPr>
      </p:pic>
      <p:sp>
        <p:nvSpPr>
          <p:cNvPr id="2" name="Title 1"/>
          <p:cNvSpPr>
            <a:spLocks noGrp="1"/>
          </p:cNvSpPr>
          <p:nvPr>
            <p:ph type="title"/>
          </p:nvPr>
        </p:nvSpPr>
        <p:spPr>
          <a:xfrm>
            <a:off x="810000" y="1706400"/>
            <a:ext cx="7758000" cy="4093200"/>
          </a:xfrm>
        </p:spPr>
        <p:txBody>
          <a:bodyPr tIns="540000" anchor="t">
            <a:normAutofit/>
          </a:bodyPr>
          <a:lstStyle>
            <a:lvl1pPr algn="l">
              <a:lnSpc>
                <a:spcPts val="3000"/>
              </a:lnSpc>
              <a:spcAft>
                <a:spcPts val="1000"/>
              </a:spcAft>
              <a:defRPr sz="3000" b="1">
                <a:solidFill>
                  <a:schemeClr val="bg1"/>
                </a:solidFill>
              </a:defRPr>
            </a:lvl1p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lvl1pPr>
              <a:defRPr>
                <a:solidFill>
                  <a:srgbClr val="FFFFFF"/>
                </a:solidFill>
              </a:defRPr>
            </a:lvl1pPr>
          </a:lstStyle>
          <a:p>
            <a:fld id="{2DB70A89-8AD1-469F-BA0F-4EC8AF1F6ACA}" type="datetimeFigureOut">
              <a:rPr lang="en-US" smtClean="0"/>
              <a:pPr/>
              <a:t>2/27/2019</a:t>
            </a:fld>
            <a:endParaRPr lang="en-NZ"/>
          </a:p>
        </p:txBody>
      </p:sp>
      <p:sp>
        <p:nvSpPr>
          <p:cNvPr id="8" name="Footer Placeholder 3"/>
          <p:cNvSpPr>
            <a:spLocks noGrp="1"/>
          </p:cNvSpPr>
          <p:nvPr>
            <p:ph type="ftr" sz="quarter" idx="11"/>
          </p:nvPr>
        </p:nvSpPr>
        <p:spPr/>
        <p:txBody>
          <a:bodyPr/>
          <a:lstStyle>
            <a:lvl1pPr>
              <a:defRPr>
                <a:solidFill>
                  <a:srgbClr val="FFFFFF"/>
                </a:solidFill>
              </a:defRPr>
            </a:lvl1pPr>
          </a:lstStyle>
          <a:p>
            <a:endParaRPr lang="en-NZ"/>
          </a:p>
        </p:txBody>
      </p:sp>
      <p:sp>
        <p:nvSpPr>
          <p:cNvPr id="9" name="Slide Number Placeholder 4"/>
          <p:cNvSpPr>
            <a:spLocks noGrp="1"/>
          </p:cNvSpPr>
          <p:nvPr>
            <p:ph type="sldNum" sz="quarter" idx="12"/>
          </p:nvPr>
        </p:nvSpPr>
        <p:spPr/>
        <p:txBody>
          <a:bodyPr/>
          <a:lstStyle>
            <a:lvl1pPr>
              <a:defRPr>
                <a:solidFill>
                  <a:srgbClr val="FFFFFF"/>
                </a:solidFill>
              </a:defRPr>
            </a:lvl1pPr>
          </a:lstStyle>
          <a:p>
            <a:fld id="{7418046B-066F-41AF-A4DD-56FAAE04438A}" type="slidenum">
              <a:rPr lang="en-NZ" smtClean="0"/>
              <a:pPr/>
              <a:t>‹#›</a:t>
            </a:fld>
            <a:endParaRPr lang="en-NZ"/>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6"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GENERIC Section Intr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6" descr="OP_logo_H_rgb_LR.jpg"/>
          <p:cNvPicPr>
            <a:picLocks noChangeAspect="1"/>
          </p:cNvPicPr>
          <p:nvPr/>
        </p:nvPicPr>
        <p:blipFill>
          <a:blip r:embed="rId3" cstate="print"/>
          <a:srcRect/>
          <a:stretch>
            <a:fillRect/>
          </a:stretch>
        </p:blipFill>
        <p:spPr bwMode="auto">
          <a:xfrm>
            <a:off x="6983413" y="652463"/>
            <a:ext cx="1252537" cy="585787"/>
          </a:xfrm>
          <a:prstGeom prst="rect">
            <a:avLst/>
          </a:prstGeom>
          <a:noFill/>
          <a:ln w="9525">
            <a:noFill/>
            <a:miter lim="800000"/>
            <a:headEnd/>
            <a:tailEnd/>
          </a:ln>
        </p:spPr>
      </p:pic>
      <p:sp>
        <p:nvSpPr>
          <p:cNvPr id="2" name="Title 1"/>
          <p:cNvSpPr>
            <a:spLocks noGrp="1"/>
          </p:cNvSpPr>
          <p:nvPr>
            <p:ph type="title"/>
          </p:nvPr>
        </p:nvSpPr>
        <p:spPr>
          <a:xfrm>
            <a:off x="907200" y="1673999"/>
            <a:ext cx="6235200" cy="3502800"/>
          </a:xfrm>
        </p:spPr>
        <p:txBody>
          <a:bodyPr anchor="t"/>
          <a:lstStyle>
            <a:lvl1pPr algn="l">
              <a:lnSpc>
                <a:spcPts val="3400"/>
              </a:lnSpc>
              <a:spcAft>
                <a:spcPts val="2000"/>
              </a:spcAft>
              <a:defRPr sz="3400" b="1" cap="none">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07200" y="4312800"/>
            <a:ext cx="6872400" cy="1548000"/>
          </a:xfrm>
        </p:spPr>
        <p:txBody>
          <a:bodyPr anchor="b"/>
          <a:lstStyle>
            <a:lvl1pPr marL="0" indent="0">
              <a:lnSpc>
                <a:spcPts val="2400"/>
              </a:lnSpc>
              <a:spcBef>
                <a:spcPts val="576"/>
              </a:spcBef>
              <a:spcAft>
                <a:spcPts val="1000"/>
              </a:spcAft>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6" name="Footer Placeholder 4"/>
          <p:cNvSpPr>
            <a:spLocks noGrp="1"/>
          </p:cNvSpPr>
          <p:nvPr>
            <p:ph type="ftr" sz="quarter" idx="11"/>
          </p:nvPr>
        </p:nvSpPr>
        <p:spPr/>
        <p:txBody>
          <a:bodyPr/>
          <a:lstStyle>
            <a:lvl1pPr>
              <a:defRPr/>
            </a:lvl1pPr>
          </a:lstStyle>
          <a:p>
            <a:endParaRPr lang="en-NZ"/>
          </a:p>
        </p:txBody>
      </p:sp>
      <p:sp>
        <p:nvSpPr>
          <p:cNvPr id="7"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USINESS Section Intr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6" descr="OP_logo_H_rgb_LR.jpg"/>
          <p:cNvPicPr>
            <a:picLocks noChangeAspect="1"/>
          </p:cNvPicPr>
          <p:nvPr/>
        </p:nvPicPr>
        <p:blipFill>
          <a:blip r:embed="rId3" cstate="print"/>
          <a:srcRect/>
          <a:stretch>
            <a:fillRect/>
          </a:stretch>
        </p:blipFill>
        <p:spPr bwMode="auto">
          <a:xfrm>
            <a:off x="6983413" y="652463"/>
            <a:ext cx="1252537" cy="585787"/>
          </a:xfrm>
          <a:prstGeom prst="rect">
            <a:avLst/>
          </a:prstGeom>
          <a:noFill/>
          <a:ln w="9525">
            <a:noFill/>
            <a:miter lim="800000"/>
            <a:headEnd/>
            <a:tailEnd/>
          </a:ln>
        </p:spPr>
      </p:pic>
      <p:sp>
        <p:nvSpPr>
          <p:cNvPr id="6" name="Title 1"/>
          <p:cNvSpPr>
            <a:spLocks noGrp="1"/>
          </p:cNvSpPr>
          <p:nvPr>
            <p:ph type="title"/>
          </p:nvPr>
        </p:nvSpPr>
        <p:spPr>
          <a:xfrm>
            <a:off x="907200" y="1673999"/>
            <a:ext cx="6235200" cy="3502800"/>
          </a:xfrm>
        </p:spPr>
        <p:txBody>
          <a:bodyPr anchor="t"/>
          <a:lstStyle>
            <a:lvl1pPr algn="l">
              <a:lnSpc>
                <a:spcPts val="3400"/>
              </a:lnSpc>
              <a:spcAft>
                <a:spcPts val="2000"/>
              </a:spcAft>
              <a:defRPr sz="3400" b="1" cap="none">
                <a:solidFill>
                  <a:schemeClr val="bg1"/>
                </a:solidFill>
              </a:defRPr>
            </a:lvl1pPr>
          </a:lstStyle>
          <a:p>
            <a:r>
              <a:rPr lang="en-US" smtClean="0"/>
              <a:t>Click to edit Master title style</a:t>
            </a:r>
            <a:endParaRPr lang="en-US" dirty="0"/>
          </a:p>
        </p:txBody>
      </p:sp>
      <p:sp>
        <p:nvSpPr>
          <p:cNvPr id="7" name="Text Placeholder 2"/>
          <p:cNvSpPr>
            <a:spLocks noGrp="1"/>
          </p:cNvSpPr>
          <p:nvPr>
            <p:ph type="body" idx="1"/>
          </p:nvPr>
        </p:nvSpPr>
        <p:spPr>
          <a:xfrm>
            <a:off x="907200" y="4312800"/>
            <a:ext cx="6872400" cy="1548000"/>
          </a:xfrm>
        </p:spPr>
        <p:txBody>
          <a:bodyPr anchor="b"/>
          <a:lstStyle>
            <a:lvl1pPr marL="0" indent="0">
              <a:lnSpc>
                <a:spcPts val="2400"/>
              </a:lnSpc>
              <a:spcBef>
                <a:spcPts val="576"/>
              </a:spcBef>
              <a:spcAft>
                <a:spcPts val="1000"/>
              </a:spcAft>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8" name="Footer Placeholder 4"/>
          <p:cNvSpPr>
            <a:spLocks noGrp="1"/>
          </p:cNvSpPr>
          <p:nvPr>
            <p:ph type="ftr" sz="quarter" idx="11"/>
          </p:nvPr>
        </p:nvSpPr>
        <p:spPr/>
        <p:txBody>
          <a:bodyPr/>
          <a:lstStyle>
            <a:lvl1pPr>
              <a:defRPr/>
            </a:lvl1pPr>
          </a:lstStyle>
          <a:p>
            <a:endParaRPr lang="en-NZ"/>
          </a:p>
        </p:txBody>
      </p:sp>
      <p:sp>
        <p:nvSpPr>
          <p:cNvPr id="9"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REATIVE Section Intr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6" descr="OP_logo_H_rgb_LR.jpg"/>
          <p:cNvPicPr>
            <a:picLocks noChangeAspect="1"/>
          </p:cNvPicPr>
          <p:nvPr/>
        </p:nvPicPr>
        <p:blipFill>
          <a:blip r:embed="rId3" cstate="print"/>
          <a:srcRect/>
          <a:stretch>
            <a:fillRect/>
          </a:stretch>
        </p:blipFill>
        <p:spPr bwMode="auto">
          <a:xfrm>
            <a:off x="6983413" y="652463"/>
            <a:ext cx="1252537" cy="585787"/>
          </a:xfrm>
          <a:prstGeom prst="rect">
            <a:avLst/>
          </a:prstGeom>
          <a:noFill/>
          <a:ln w="9525">
            <a:noFill/>
            <a:miter lim="800000"/>
            <a:headEnd/>
            <a:tailEnd/>
          </a:ln>
        </p:spPr>
      </p:pic>
      <p:sp>
        <p:nvSpPr>
          <p:cNvPr id="6" name="Title 1"/>
          <p:cNvSpPr>
            <a:spLocks noGrp="1"/>
          </p:cNvSpPr>
          <p:nvPr>
            <p:ph type="title"/>
          </p:nvPr>
        </p:nvSpPr>
        <p:spPr>
          <a:xfrm>
            <a:off x="907200" y="1673999"/>
            <a:ext cx="6235200" cy="3502800"/>
          </a:xfrm>
        </p:spPr>
        <p:txBody>
          <a:bodyPr anchor="t"/>
          <a:lstStyle>
            <a:lvl1pPr algn="l">
              <a:lnSpc>
                <a:spcPts val="3400"/>
              </a:lnSpc>
              <a:spcAft>
                <a:spcPts val="2000"/>
              </a:spcAft>
              <a:defRPr sz="3400" b="1" cap="none">
                <a:solidFill>
                  <a:schemeClr val="bg1"/>
                </a:solidFill>
              </a:defRPr>
            </a:lvl1pPr>
          </a:lstStyle>
          <a:p>
            <a:r>
              <a:rPr lang="en-US" smtClean="0"/>
              <a:t>Click to edit Master title style</a:t>
            </a:r>
            <a:endParaRPr lang="en-US" dirty="0"/>
          </a:p>
        </p:txBody>
      </p:sp>
      <p:sp>
        <p:nvSpPr>
          <p:cNvPr id="7" name="Text Placeholder 2"/>
          <p:cNvSpPr>
            <a:spLocks noGrp="1"/>
          </p:cNvSpPr>
          <p:nvPr>
            <p:ph type="body" idx="1"/>
          </p:nvPr>
        </p:nvSpPr>
        <p:spPr>
          <a:xfrm>
            <a:off x="907200" y="4312800"/>
            <a:ext cx="6872400" cy="1548000"/>
          </a:xfrm>
        </p:spPr>
        <p:txBody>
          <a:bodyPr anchor="b"/>
          <a:lstStyle>
            <a:lvl1pPr marL="0" indent="0">
              <a:lnSpc>
                <a:spcPts val="2400"/>
              </a:lnSpc>
              <a:spcBef>
                <a:spcPts val="576"/>
              </a:spcBef>
              <a:spcAft>
                <a:spcPts val="1000"/>
              </a:spcAft>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8" name="Footer Placeholder 4"/>
          <p:cNvSpPr>
            <a:spLocks noGrp="1"/>
          </p:cNvSpPr>
          <p:nvPr>
            <p:ph type="ftr" sz="quarter" idx="11"/>
          </p:nvPr>
        </p:nvSpPr>
        <p:spPr/>
        <p:txBody>
          <a:bodyPr/>
          <a:lstStyle>
            <a:lvl1pPr>
              <a:defRPr/>
            </a:lvl1pPr>
          </a:lstStyle>
          <a:p>
            <a:endParaRPr lang="en-NZ"/>
          </a:p>
        </p:txBody>
      </p:sp>
      <p:sp>
        <p:nvSpPr>
          <p:cNvPr id="9"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LTH &amp; WELLBEING Section Intr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6" descr="OP_logo_H_rgb_LR.jpg"/>
          <p:cNvPicPr>
            <a:picLocks noChangeAspect="1"/>
          </p:cNvPicPr>
          <p:nvPr/>
        </p:nvPicPr>
        <p:blipFill>
          <a:blip r:embed="rId3" cstate="print"/>
          <a:srcRect/>
          <a:stretch>
            <a:fillRect/>
          </a:stretch>
        </p:blipFill>
        <p:spPr bwMode="auto">
          <a:xfrm>
            <a:off x="6983413" y="652463"/>
            <a:ext cx="1252537" cy="585787"/>
          </a:xfrm>
          <a:prstGeom prst="rect">
            <a:avLst/>
          </a:prstGeom>
          <a:noFill/>
          <a:ln w="9525">
            <a:noFill/>
            <a:miter lim="800000"/>
            <a:headEnd/>
            <a:tailEnd/>
          </a:ln>
        </p:spPr>
      </p:pic>
      <p:sp>
        <p:nvSpPr>
          <p:cNvPr id="6" name="Title 1"/>
          <p:cNvSpPr>
            <a:spLocks noGrp="1"/>
          </p:cNvSpPr>
          <p:nvPr>
            <p:ph type="title"/>
          </p:nvPr>
        </p:nvSpPr>
        <p:spPr>
          <a:xfrm>
            <a:off x="907200" y="1673999"/>
            <a:ext cx="6235200" cy="3502800"/>
          </a:xfrm>
        </p:spPr>
        <p:txBody>
          <a:bodyPr anchor="t"/>
          <a:lstStyle>
            <a:lvl1pPr algn="l">
              <a:lnSpc>
                <a:spcPts val="3400"/>
              </a:lnSpc>
              <a:spcAft>
                <a:spcPts val="2000"/>
              </a:spcAft>
              <a:defRPr sz="3400" b="1" cap="none">
                <a:solidFill>
                  <a:schemeClr val="bg1"/>
                </a:solidFill>
              </a:defRPr>
            </a:lvl1pPr>
          </a:lstStyle>
          <a:p>
            <a:r>
              <a:rPr lang="en-US" smtClean="0"/>
              <a:t>Click to edit Master title style</a:t>
            </a:r>
            <a:endParaRPr lang="en-US" dirty="0"/>
          </a:p>
        </p:txBody>
      </p:sp>
      <p:sp>
        <p:nvSpPr>
          <p:cNvPr id="7" name="Text Placeholder 2"/>
          <p:cNvSpPr>
            <a:spLocks noGrp="1"/>
          </p:cNvSpPr>
          <p:nvPr>
            <p:ph type="body" idx="1"/>
          </p:nvPr>
        </p:nvSpPr>
        <p:spPr>
          <a:xfrm>
            <a:off x="907200" y="4312800"/>
            <a:ext cx="6872400" cy="1548000"/>
          </a:xfrm>
        </p:spPr>
        <p:txBody>
          <a:bodyPr anchor="b"/>
          <a:lstStyle>
            <a:lvl1pPr marL="0" indent="0">
              <a:lnSpc>
                <a:spcPts val="2400"/>
              </a:lnSpc>
              <a:spcBef>
                <a:spcPts val="576"/>
              </a:spcBef>
              <a:spcAft>
                <a:spcPts val="1000"/>
              </a:spcAft>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8" name="Footer Placeholder 4"/>
          <p:cNvSpPr>
            <a:spLocks noGrp="1"/>
          </p:cNvSpPr>
          <p:nvPr>
            <p:ph type="ftr" sz="quarter" idx="11"/>
          </p:nvPr>
        </p:nvSpPr>
        <p:spPr/>
        <p:txBody>
          <a:bodyPr/>
          <a:lstStyle>
            <a:lvl1pPr>
              <a:defRPr/>
            </a:lvl1pPr>
          </a:lstStyle>
          <a:p>
            <a:endParaRPr lang="en-NZ"/>
          </a:p>
        </p:txBody>
      </p:sp>
      <p:sp>
        <p:nvSpPr>
          <p:cNvPr id="9"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IFE SCIENCES Section Intr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6" descr="OP_logo_H_rgb_LR.jpg"/>
          <p:cNvPicPr>
            <a:picLocks noChangeAspect="1"/>
          </p:cNvPicPr>
          <p:nvPr/>
        </p:nvPicPr>
        <p:blipFill>
          <a:blip r:embed="rId3" cstate="print"/>
          <a:srcRect/>
          <a:stretch>
            <a:fillRect/>
          </a:stretch>
        </p:blipFill>
        <p:spPr bwMode="auto">
          <a:xfrm>
            <a:off x="6983413" y="652463"/>
            <a:ext cx="1252537" cy="585787"/>
          </a:xfrm>
          <a:prstGeom prst="rect">
            <a:avLst/>
          </a:prstGeom>
          <a:noFill/>
          <a:ln w="9525">
            <a:noFill/>
            <a:miter lim="800000"/>
            <a:headEnd/>
            <a:tailEnd/>
          </a:ln>
        </p:spPr>
      </p:pic>
      <p:sp>
        <p:nvSpPr>
          <p:cNvPr id="6" name="Title 1"/>
          <p:cNvSpPr>
            <a:spLocks noGrp="1"/>
          </p:cNvSpPr>
          <p:nvPr>
            <p:ph type="title"/>
          </p:nvPr>
        </p:nvSpPr>
        <p:spPr>
          <a:xfrm>
            <a:off x="907200" y="1673999"/>
            <a:ext cx="6235200" cy="3502800"/>
          </a:xfrm>
        </p:spPr>
        <p:txBody>
          <a:bodyPr anchor="t"/>
          <a:lstStyle>
            <a:lvl1pPr algn="l">
              <a:lnSpc>
                <a:spcPts val="3400"/>
              </a:lnSpc>
              <a:spcAft>
                <a:spcPts val="2000"/>
              </a:spcAft>
              <a:defRPr sz="3400" b="1" cap="none">
                <a:solidFill>
                  <a:schemeClr val="bg1"/>
                </a:solidFill>
              </a:defRPr>
            </a:lvl1pPr>
          </a:lstStyle>
          <a:p>
            <a:r>
              <a:rPr lang="en-US" smtClean="0"/>
              <a:t>Click to edit Master title style</a:t>
            </a:r>
            <a:endParaRPr lang="en-US" dirty="0"/>
          </a:p>
        </p:txBody>
      </p:sp>
      <p:sp>
        <p:nvSpPr>
          <p:cNvPr id="7" name="Text Placeholder 2"/>
          <p:cNvSpPr>
            <a:spLocks noGrp="1"/>
          </p:cNvSpPr>
          <p:nvPr>
            <p:ph type="body" idx="1"/>
          </p:nvPr>
        </p:nvSpPr>
        <p:spPr>
          <a:xfrm>
            <a:off x="907200" y="4312800"/>
            <a:ext cx="6872400" cy="1548000"/>
          </a:xfrm>
        </p:spPr>
        <p:txBody>
          <a:bodyPr anchor="b"/>
          <a:lstStyle>
            <a:lvl1pPr marL="0" indent="0">
              <a:lnSpc>
                <a:spcPts val="2400"/>
              </a:lnSpc>
              <a:spcBef>
                <a:spcPts val="576"/>
              </a:spcBef>
              <a:spcAft>
                <a:spcPts val="1000"/>
              </a:spcAft>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8" name="Footer Placeholder 4"/>
          <p:cNvSpPr>
            <a:spLocks noGrp="1"/>
          </p:cNvSpPr>
          <p:nvPr>
            <p:ph type="ftr" sz="quarter" idx="11"/>
          </p:nvPr>
        </p:nvSpPr>
        <p:spPr/>
        <p:txBody>
          <a:bodyPr/>
          <a:lstStyle>
            <a:lvl1pPr>
              <a:defRPr/>
            </a:lvl1pPr>
          </a:lstStyle>
          <a:p>
            <a:endParaRPr lang="en-NZ"/>
          </a:p>
        </p:txBody>
      </p:sp>
      <p:sp>
        <p:nvSpPr>
          <p:cNvPr id="9"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PORT &amp; ADVENTURE Section Intr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6" descr="OP_logo_H_rgb_LR.jpg"/>
          <p:cNvPicPr>
            <a:picLocks noChangeAspect="1"/>
          </p:cNvPicPr>
          <p:nvPr/>
        </p:nvPicPr>
        <p:blipFill>
          <a:blip r:embed="rId3" cstate="print"/>
          <a:srcRect/>
          <a:stretch>
            <a:fillRect/>
          </a:stretch>
        </p:blipFill>
        <p:spPr bwMode="auto">
          <a:xfrm>
            <a:off x="6983413" y="652463"/>
            <a:ext cx="1252537" cy="585787"/>
          </a:xfrm>
          <a:prstGeom prst="rect">
            <a:avLst/>
          </a:prstGeom>
          <a:noFill/>
          <a:ln w="9525">
            <a:noFill/>
            <a:miter lim="800000"/>
            <a:headEnd/>
            <a:tailEnd/>
          </a:ln>
        </p:spPr>
      </p:pic>
      <p:sp>
        <p:nvSpPr>
          <p:cNvPr id="6" name="Title 1"/>
          <p:cNvSpPr>
            <a:spLocks noGrp="1"/>
          </p:cNvSpPr>
          <p:nvPr>
            <p:ph type="title"/>
          </p:nvPr>
        </p:nvSpPr>
        <p:spPr>
          <a:xfrm>
            <a:off x="907200" y="1673999"/>
            <a:ext cx="6235200" cy="3502800"/>
          </a:xfrm>
        </p:spPr>
        <p:txBody>
          <a:bodyPr anchor="t"/>
          <a:lstStyle>
            <a:lvl1pPr algn="l">
              <a:lnSpc>
                <a:spcPts val="3400"/>
              </a:lnSpc>
              <a:spcAft>
                <a:spcPts val="2000"/>
              </a:spcAft>
              <a:defRPr sz="3400" b="1" cap="none">
                <a:solidFill>
                  <a:schemeClr val="bg1"/>
                </a:solidFill>
              </a:defRPr>
            </a:lvl1pPr>
          </a:lstStyle>
          <a:p>
            <a:r>
              <a:rPr lang="en-US" smtClean="0"/>
              <a:t>Click to edit Master title style</a:t>
            </a:r>
            <a:endParaRPr lang="en-US" dirty="0"/>
          </a:p>
        </p:txBody>
      </p:sp>
      <p:sp>
        <p:nvSpPr>
          <p:cNvPr id="7" name="Text Placeholder 2"/>
          <p:cNvSpPr>
            <a:spLocks noGrp="1"/>
          </p:cNvSpPr>
          <p:nvPr>
            <p:ph type="body" idx="1"/>
          </p:nvPr>
        </p:nvSpPr>
        <p:spPr>
          <a:xfrm>
            <a:off x="907200" y="4312800"/>
            <a:ext cx="6872400" cy="1548000"/>
          </a:xfrm>
        </p:spPr>
        <p:txBody>
          <a:bodyPr anchor="b"/>
          <a:lstStyle>
            <a:lvl1pPr marL="0" indent="0">
              <a:lnSpc>
                <a:spcPts val="2400"/>
              </a:lnSpc>
              <a:spcBef>
                <a:spcPts val="576"/>
              </a:spcBef>
              <a:spcAft>
                <a:spcPts val="1000"/>
              </a:spcAft>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DB70A89-8AD1-469F-BA0F-4EC8AF1F6ACA}" type="datetimeFigureOut">
              <a:rPr lang="en-US" smtClean="0"/>
              <a:pPr/>
              <a:t>2/27/2019</a:t>
            </a:fld>
            <a:endParaRPr lang="en-NZ"/>
          </a:p>
        </p:txBody>
      </p:sp>
      <p:sp>
        <p:nvSpPr>
          <p:cNvPr id="8" name="Footer Placeholder 4"/>
          <p:cNvSpPr>
            <a:spLocks noGrp="1"/>
          </p:cNvSpPr>
          <p:nvPr>
            <p:ph type="ftr" sz="quarter" idx="11"/>
          </p:nvPr>
        </p:nvSpPr>
        <p:spPr/>
        <p:txBody>
          <a:bodyPr/>
          <a:lstStyle>
            <a:lvl1pPr>
              <a:defRPr/>
            </a:lvl1pPr>
          </a:lstStyle>
          <a:p>
            <a:endParaRPr lang="en-NZ"/>
          </a:p>
        </p:txBody>
      </p:sp>
      <p:sp>
        <p:nvSpPr>
          <p:cNvPr id="9" name="Slide Number Placeholder 5"/>
          <p:cNvSpPr>
            <a:spLocks noGrp="1"/>
          </p:cNvSpPr>
          <p:nvPr>
            <p:ph type="sldNum" sz="quarter" idx="12"/>
          </p:nvPr>
        </p:nvSpPr>
        <p:spPr/>
        <p:txBody>
          <a:bodyPr/>
          <a:lstStyle>
            <a:lvl1pPr>
              <a:defRPr/>
            </a:lvl1pPr>
          </a:lstStyle>
          <a:p>
            <a:fld id="{7418046B-066F-41AF-A4DD-56FAAE04438A}" type="slidenum">
              <a:rPr lang="en-NZ" smtClean="0"/>
              <a:pPr/>
              <a:t>‹#›</a:t>
            </a:fld>
            <a:endParaRPr lang="en-NZ"/>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1"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09625" y="201613"/>
            <a:ext cx="5573713" cy="1133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09625" y="1706563"/>
            <a:ext cx="7448550" cy="4092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97BB"/>
                </a:solidFill>
                <a:latin typeface="Arial" charset="0"/>
                <a:ea typeface="ＭＳ Ｐゴシック" charset="-128"/>
                <a:cs typeface="ＭＳ Ｐゴシック" charset="-128"/>
              </a:defRPr>
            </a:lvl1pPr>
          </a:lstStyle>
          <a:p>
            <a:fld id="{2DB70A89-8AD1-469F-BA0F-4EC8AF1F6ACA}" type="datetimeFigureOut">
              <a:rPr lang="en-US" smtClean="0"/>
              <a:pPr/>
              <a:t>2/27/2019</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97BB"/>
                </a:solidFill>
                <a:latin typeface="Arial" charset="0"/>
                <a:ea typeface="ＭＳ Ｐゴシック" charset="-128"/>
                <a:cs typeface="ＭＳ Ｐゴシック" charset="-128"/>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97BB"/>
                </a:solidFill>
                <a:latin typeface="Arial" charset="0"/>
                <a:ea typeface="ＭＳ Ｐゴシック" charset="-128"/>
                <a:cs typeface="ＭＳ Ｐゴシック" charset="-128"/>
              </a:defRPr>
            </a:lvl1pPr>
          </a:lstStyle>
          <a:p>
            <a:fld id="{7418046B-066F-41AF-A4DD-56FAAE04438A}"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spd="slow">
    <p:fade/>
  </p:transition>
  <p:timing>
    <p:tnLst>
      <p:par>
        <p:cTn id="1" dur="indefinite" restart="never" nodeType="tmRoot"/>
      </p:par>
    </p:tnLst>
  </p:timing>
  <p:txStyles>
    <p:titleStyle>
      <a:lvl1pPr algn="l" defTabSz="457200" rtl="0" eaLnBrk="1" fontAlgn="base" hangingPunct="1">
        <a:spcBef>
          <a:spcPct val="0"/>
        </a:spcBef>
        <a:spcAft>
          <a:spcPct val="0"/>
        </a:spcAft>
        <a:defRPr sz="2800" b="1" kern="1200">
          <a:solidFill>
            <a:schemeClr val="tx1"/>
          </a:solidFill>
          <a:latin typeface="Arial"/>
          <a:ea typeface="ＭＳ Ｐゴシック" pitchFamily="-109" charset="-128"/>
          <a:cs typeface="ＭＳ Ｐゴシック" pitchFamily="-109" charset="-128"/>
        </a:defRPr>
      </a:lvl1pPr>
      <a:lvl2pPr algn="l" defTabSz="457200" rtl="0" eaLnBrk="1" fontAlgn="base" hangingPunct="1">
        <a:spcBef>
          <a:spcPct val="0"/>
        </a:spcBef>
        <a:spcAft>
          <a:spcPct val="0"/>
        </a:spcAft>
        <a:defRPr sz="2800" b="1">
          <a:solidFill>
            <a:schemeClr val="tx1"/>
          </a:solidFill>
          <a:latin typeface="Arial" pitchFamily="-109" charset="0"/>
          <a:ea typeface="ＭＳ Ｐゴシック" pitchFamily="-109" charset="-128"/>
          <a:cs typeface="ＭＳ Ｐゴシック" pitchFamily="-109" charset="-128"/>
        </a:defRPr>
      </a:lvl2pPr>
      <a:lvl3pPr algn="l" defTabSz="457200" rtl="0" eaLnBrk="1" fontAlgn="base" hangingPunct="1">
        <a:spcBef>
          <a:spcPct val="0"/>
        </a:spcBef>
        <a:spcAft>
          <a:spcPct val="0"/>
        </a:spcAft>
        <a:defRPr sz="2800" b="1">
          <a:solidFill>
            <a:schemeClr val="tx1"/>
          </a:solidFill>
          <a:latin typeface="Arial" pitchFamily="-109" charset="0"/>
          <a:ea typeface="ＭＳ Ｐゴシック" pitchFamily="-109" charset="-128"/>
          <a:cs typeface="ＭＳ Ｐゴシック" pitchFamily="-109" charset="-128"/>
        </a:defRPr>
      </a:lvl3pPr>
      <a:lvl4pPr algn="l" defTabSz="457200" rtl="0" eaLnBrk="1" fontAlgn="base" hangingPunct="1">
        <a:spcBef>
          <a:spcPct val="0"/>
        </a:spcBef>
        <a:spcAft>
          <a:spcPct val="0"/>
        </a:spcAft>
        <a:defRPr sz="2800" b="1">
          <a:solidFill>
            <a:schemeClr val="tx1"/>
          </a:solidFill>
          <a:latin typeface="Arial" pitchFamily="-109" charset="0"/>
          <a:ea typeface="ＭＳ Ｐゴシック" pitchFamily="-109" charset="-128"/>
          <a:cs typeface="ＭＳ Ｐゴシック" pitchFamily="-109" charset="-128"/>
        </a:defRPr>
      </a:lvl4pPr>
      <a:lvl5pPr algn="l" defTabSz="457200" rtl="0" eaLnBrk="1" fontAlgn="base" hangingPunct="1">
        <a:spcBef>
          <a:spcPct val="0"/>
        </a:spcBef>
        <a:spcAft>
          <a:spcPct val="0"/>
        </a:spcAft>
        <a:defRPr sz="2800" b="1">
          <a:solidFill>
            <a:schemeClr val="tx1"/>
          </a:solidFill>
          <a:latin typeface="Arial"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Arial"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Arial"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Arial"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Arial" pitchFamily="-109" charset="0"/>
          <a:ea typeface="ＭＳ Ｐゴシック" pitchFamily="-109" charset="-128"/>
          <a:cs typeface="ＭＳ Ｐゴシック" pitchFamily="-109" charset="-128"/>
        </a:defRPr>
      </a:lvl9pPr>
    </p:titleStyle>
    <p:bodyStyle>
      <a:lvl1pPr marL="342900" indent="-342900" algn="l" defTabSz="457200" rtl="0" eaLnBrk="1" fontAlgn="base" hangingPunct="1">
        <a:lnSpc>
          <a:spcPts val="2500"/>
        </a:lnSpc>
        <a:spcBef>
          <a:spcPct val="0"/>
        </a:spcBef>
        <a:spcAft>
          <a:spcPts val="1500"/>
        </a:spcAft>
        <a:buFont typeface="Arial" charset="0"/>
        <a:buChar char="•"/>
        <a:defRPr sz="2400" kern="1200">
          <a:solidFill>
            <a:schemeClr val="tx1"/>
          </a:solidFill>
          <a:latin typeface="Arial"/>
          <a:ea typeface="ＭＳ Ｐゴシック" pitchFamily="-109" charset="-128"/>
          <a:cs typeface="ＭＳ Ｐゴシック" pitchFamily="-109" charset="-128"/>
        </a:defRPr>
      </a:lvl1pPr>
      <a:lvl2pPr marL="742950" indent="-285750" algn="l" defTabSz="457200" rtl="0" eaLnBrk="1" fontAlgn="base" hangingPunct="1">
        <a:lnSpc>
          <a:spcPts val="2500"/>
        </a:lnSpc>
        <a:spcBef>
          <a:spcPct val="0"/>
        </a:spcBef>
        <a:spcAft>
          <a:spcPts val="1500"/>
        </a:spcAft>
        <a:buFont typeface="Arial" charset="0"/>
        <a:buChar char="–"/>
        <a:defRPr sz="2400" kern="1200">
          <a:solidFill>
            <a:schemeClr val="tx1"/>
          </a:solidFill>
          <a:latin typeface="Arial"/>
          <a:ea typeface="ＭＳ Ｐゴシック" pitchFamily="-109" charset="-128"/>
          <a:cs typeface="+mn-cs"/>
        </a:defRPr>
      </a:lvl2pPr>
      <a:lvl3pPr marL="1143000" indent="-228600" algn="l" defTabSz="457200" rtl="0" eaLnBrk="1" fontAlgn="base" hangingPunct="1">
        <a:lnSpc>
          <a:spcPts val="2500"/>
        </a:lnSpc>
        <a:spcBef>
          <a:spcPct val="0"/>
        </a:spcBef>
        <a:spcAft>
          <a:spcPts val="1500"/>
        </a:spcAft>
        <a:buFont typeface="Arial" charset="0"/>
        <a:buChar char="•"/>
        <a:defRPr sz="2000" kern="1200">
          <a:solidFill>
            <a:schemeClr val="tx1"/>
          </a:solidFill>
          <a:latin typeface="Arial"/>
          <a:ea typeface="ＭＳ Ｐゴシック" pitchFamily="-109" charset="-128"/>
          <a:cs typeface="+mn-cs"/>
        </a:defRPr>
      </a:lvl3pPr>
      <a:lvl4pPr marL="1600200" indent="-228600" algn="l" defTabSz="457200" rtl="0" eaLnBrk="1" fontAlgn="base" hangingPunct="1">
        <a:lnSpc>
          <a:spcPts val="2500"/>
        </a:lnSpc>
        <a:spcBef>
          <a:spcPct val="0"/>
        </a:spcBef>
        <a:spcAft>
          <a:spcPts val="1500"/>
        </a:spcAft>
        <a:buFont typeface="Arial" charset="0"/>
        <a:buChar char="–"/>
        <a:defRPr sz="2000" kern="1200">
          <a:solidFill>
            <a:schemeClr val="tx1"/>
          </a:solidFill>
          <a:latin typeface="Arial"/>
          <a:ea typeface="ＭＳ Ｐゴシック" pitchFamily="-109" charset="-128"/>
          <a:cs typeface="+mn-cs"/>
        </a:defRPr>
      </a:lvl4pPr>
      <a:lvl5pPr marL="2057400" indent="-228600" algn="l" defTabSz="457200" rtl="0" eaLnBrk="1" fontAlgn="base" hangingPunct="1">
        <a:lnSpc>
          <a:spcPts val="2500"/>
        </a:lnSpc>
        <a:spcBef>
          <a:spcPct val="0"/>
        </a:spcBef>
        <a:spcAft>
          <a:spcPts val="1500"/>
        </a:spcAft>
        <a:buFont typeface="Arial" charset="0"/>
        <a:buChar char="»"/>
        <a:defRPr sz="2000" kern="1200">
          <a:solidFill>
            <a:schemeClr val="tx1"/>
          </a:solidFill>
          <a:latin typeface="Arial"/>
          <a:ea typeface="ＭＳ Ｐゴシック" pitchFamily="-109"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smtClean="0"/>
              <a:t>Initial Requirements &amp; Use Cases</a:t>
            </a:r>
            <a:endParaRPr lang="en-NZ" dirty="0"/>
          </a:p>
        </p:txBody>
      </p:sp>
      <p:sp>
        <p:nvSpPr>
          <p:cNvPr id="3" name="Subtitle 2"/>
          <p:cNvSpPr>
            <a:spLocks noGrp="1"/>
          </p:cNvSpPr>
          <p:nvPr>
            <p:ph type="subTitle" idx="1"/>
          </p:nvPr>
        </p:nvSpPr>
        <p:spPr/>
        <p:txBody>
          <a:bodyPr/>
          <a:lstStyle/>
          <a:p>
            <a:endParaRPr lang="en-NZ"/>
          </a:p>
        </p:txBody>
      </p:sp>
    </p:spTree>
    <p:extLst>
      <p:ext uri="{BB962C8B-B14F-4D97-AF65-F5344CB8AC3E}">
        <p14:creationId xmlns:p14="http://schemas.microsoft.com/office/powerpoint/2010/main" val="3787478029"/>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Important questions</a:t>
            </a:r>
            <a:endParaRPr lang="en-NZ" dirty="0"/>
          </a:p>
        </p:txBody>
      </p:sp>
      <p:sp>
        <p:nvSpPr>
          <p:cNvPr id="3" name="Content Placeholder 2"/>
          <p:cNvSpPr>
            <a:spLocks noGrp="1"/>
          </p:cNvSpPr>
          <p:nvPr>
            <p:ph idx="1"/>
          </p:nvPr>
        </p:nvSpPr>
        <p:spPr/>
        <p:txBody>
          <a:bodyPr/>
          <a:lstStyle/>
          <a:p>
            <a:pPr marL="457200" indent="-457200">
              <a:buFont typeface="+mj-lt"/>
              <a:buAutoNum type="arabicPeriod"/>
            </a:pPr>
            <a:r>
              <a:rPr lang="en-NZ" dirty="0"/>
              <a:t>What does the user do?</a:t>
            </a:r>
          </a:p>
          <a:p>
            <a:pPr marL="457200" indent="-457200">
              <a:buFont typeface="+mj-lt"/>
              <a:buAutoNum type="arabicPeriod"/>
            </a:pPr>
            <a:r>
              <a:rPr lang="en-NZ" dirty="0" smtClean="0"/>
              <a:t>What </a:t>
            </a:r>
            <a:r>
              <a:rPr lang="en-NZ" dirty="0"/>
              <a:t>data is involved?</a:t>
            </a:r>
          </a:p>
          <a:p>
            <a:pPr marL="457200" indent="-457200">
              <a:buFont typeface="+mj-lt"/>
              <a:buAutoNum type="arabicPeriod"/>
            </a:pPr>
            <a:r>
              <a:rPr lang="en-NZ" dirty="0" smtClean="0"/>
              <a:t>What </a:t>
            </a:r>
            <a:r>
              <a:rPr lang="en-NZ" dirty="0"/>
              <a:t>is the main objective of the system?</a:t>
            </a:r>
          </a:p>
          <a:p>
            <a:pPr marL="457200" indent="-457200">
              <a:buFont typeface="+mj-lt"/>
              <a:buAutoNum type="arabicPeriod"/>
            </a:pPr>
            <a:r>
              <a:rPr lang="en-NZ" dirty="0" smtClean="0"/>
              <a:t>What </a:t>
            </a:r>
            <a:r>
              <a:rPr lang="en-NZ" dirty="0"/>
              <a:t>data is needed to satisfy this objective?</a:t>
            </a:r>
          </a:p>
          <a:p>
            <a:pPr marL="457200" indent="-457200">
              <a:buFont typeface="+mj-lt"/>
              <a:buAutoNum type="arabicPeriod"/>
            </a:pPr>
            <a:r>
              <a:rPr lang="en-NZ" dirty="0" smtClean="0"/>
              <a:t>What </a:t>
            </a:r>
            <a:r>
              <a:rPr lang="en-NZ" dirty="0"/>
              <a:t>are the input use cases?</a:t>
            </a:r>
          </a:p>
          <a:p>
            <a:pPr marL="457200" indent="-457200">
              <a:buFont typeface="+mj-lt"/>
              <a:buAutoNum type="arabicPeriod"/>
            </a:pPr>
            <a:r>
              <a:rPr lang="en-NZ" dirty="0" smtClean="0"/>
              <a:t>What </a:t>
            </a:r>
            <a:r>
              <a:rPr lang="en-NZ" dirty="0"/>
              <a:t>is the first data model?</a:t>
            </a:r>
          </a:p>
          <a:p>
            <a:pPr marL="457200" indent="-457200">
              <a:buFont typeface="+mj-lt"/>
              <a:buAutoNum type="arabicPeriod"/>
            </a:pPr>
            <a:r>
              <a:rPr lang="en-NZ" dirty="0" smtClean="0"/>
              <a:t>What </a:t>
            </a:r>
            <a:r>
              <a:rPr lang="en-NZ" dirty="0"/>
              <a:t>are the output use cases?</a:t>
            </a:r>
          </a:p>
        </p:txBody>
      </p:sp>
    </p:spTree>
    <p:extLst>
      <p:ext uri="{BB962C8B-B14F-4D97-AF65-F5344CB8AC3E}">
        <p14:creationId xmlns:p14="http://schemas.microsoft.com/office/powerpoint/2010/main" val="1022753982"/>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to consider</a:t>
            </a:r>
            <a:endParaRPr lang="en-NZ" dirty="0"/>
          </a:p>
        </p:txBody>
      </p:sp>
      <p:sp>
        <p:nvSpPr>
          <p:cNvPr id="3" name="Content Placeholder 2"/>
          <p:cNvSpPr>
            <a:spLocks noGrp="1"/>
          </p:cNvSpPr>
          <p:nvPr>
            <p:ph idx="1"/>
          </p:nvPr>
        </p:nvSpPr>
        <p:spPr>
          <a:xfrm>
            <a:off x="251520" y="1556793"/>
            <a:ext cx="8892480" cy="5112567"/>
          </a:xfrm>
          <a:solidFill>
            <a:schemeClr val="bg1"/>
          </a:solidFill>
        </p:spPr>
        <p:txBody>
          <a:bodyPr/>
          <a:lstStyle/>
          <a:p>
            <a:pPr marL="0" indent="0">
              <a:lnSpc>
                <a:spcPct val="100000"/>
              </a:lnSpc>
              <a:buNone/>
            </a:pPr>
            <a:r>
              <a:rPr lang="en-NZ" dirty="0">
                <a:latin typeface="Times New Roman" pitchFamily="18" charset="0"/>
                <a:cs typeface="Times New Roman" pitchFamily="18" charset="0"/>
              </a:rPr>
              <a:t>Visitors to the city staying in local motel or hotel rooms are offered a service that will deliver them </a:t>
            </a:r>
            <a:r>
              <a:rPr lang="en-NZ" dirty="0" smtClean="0">
                <a:latin typeface="Times New Roman" pitchFamily="18" charset="0"/>
                <a:cs typeface="Times New Roman" pitchFamily="18" charset="0"/>
              </a:rPr>
              <a:t>a variety </a:t>
            </a:r>
            <a:r>
              <a:rPr lang="en-NZ" dirty="0">
                <a:latin typeface="Times New Roman" pitchFamily="18" charset="0"/>
                <a:cs typeface="Times New Roman" pitchFamily="18" charset="0"/>
              </a:rPr>
              <a:t>of fast food or takeaway meals (pizzas, burgers, Chinese takeout, and so on). </a:t>
            </a:r>
            <a:endParaRPr lang="en-NZ" dirty="0" smtClean="0">
              <a:latin typeface="Times New Roman" pitchFamily="18" charset="0"/>
              <a:cs typeface="Times New Roman" pitchFamily="18" charset="0"/>
            </a:endParaRPr>
          </a:p>
          <a:p>
            <a:pPr marL="0" indent="0">
              <a:lnSpc>
                <a:spcPct val="100000"/>
              </a:lnSpc>
              <a:buNone/>
            </a:pPr>
            <a:r>
              <a:rPr lang="en-NZ" dirty="0" smtClean="0">
                <a:latin typeface="Times New Roman" pitchFamily="18" charset="0"/>
                <a:cs typeface="Times New Roman" pitchFamily="18" charset="0"/>
              </a:rPr>
              <a:t>The </a:t>
            </a:r>
            <a:r>
              <a:rPr lang="en-NZ" dirty="0">
                <a:latin typeface="Times New Roman" pitchFamily="18" charset="0"/>
                <a:cs typeface="Times New Roman" pitchFamily="18" charset="0"/>
              </a:rPr>
              <a:t>visitor </a:t>
            </a:r>
            <a:r>
              <a:rPr lang="en-NZ" dirty="0" smtClean="0">
                <a:latin typeface="Times New Roman" pitchFamily="18" charset="0"/>
                <a:cs typeface="Times New Roman" pitchFamily="18" charset="0"/>
              </a:rPr>
              <a:t>phones the </a:t>
            </a:r>
            <a:r>
              <a:rPr lang="en-NZ" dirty="0">
                <a:latin typeface="Times New Roman" pitchFamily="18" charset="0"/>
                <a:cs typeface="Times New Roman" pitchFamily="18" charset="0"/>
              </a:rPr>
              <a:t>company and places an order for some meals. A driver is selected and dispatched to pick up </a:t>
            </a:r>
            <a:r>
              <a:rPr lang="en-NZ" dirty="0" smtClean="0">
                <a:latin typeface="Times New Roman" pitchFamily="18" charset="0"/>
                <a:cs typeface="Times New Roman" pitchFamily="18" charset="0"/>
              </a:rPr>
              <a:t>the meals </a:t>
            </a:r>
            <a:r>
              <a:rPr lang="en-NZ" dirty="0">
                <a:latin typeface="Times New Roman" pitchFamily="18" charset="0"/>
                <a:cs typeface="Times New Roman" pitchFamily="18" charset="0"/>
              </a:rPr>
              <a:t>from the appropriate fast-food outlets. The driver delivers the meals to the customer, </a:t>
            </a:r>
            <a:r>
              <a:rPr lang="en-NZ" dirty="0" smtClean="0">
                <a:latin typeface="Times New Roman" pitchFamily="18" charset="0"/>
                <a:cs typeface="Times New Roman" pitchFamily="18" charset="0"/>
              </a:rPr>
              <a:t>receives the </a:t>
            </a:r>
            <a:r>
              <a:rPr lang="en-NZ" dirty="0">
                <a:latin typeface="Times New Roman" pitchFamily="18" charset="0"/>
                <a:cs typeface="Times New Roman" pitchFamily="18" charset="0"/>
              </a:rPr>
              <a:t>payment, and informs the depot. He also fills in a time sheet, which he returns to the depot </a:t>
            </a:r>
            <a:r>
              <a:rPr lang="en-NZ" dirty="0" smtClean="0">
                <a:latin typeface="Times New Roman" pitchFamily="18" charset="0"/>
                <a:cs typeface="Times New Roman" pitchFamily="18" charset="0"/>
              </a:rPr>
              <a:t>later. </a:t>
            </a:r>
          </a:p>
          <a:p>
            <a:pPr marL="0" indent="0">
              <a:lnSpc>
                <a:spcPct val="100000"/>
              </a:lnSpc>
              <a:buNone/>
            </a:pPr>
            <a:r>
              <a:rPr lang="en-NZ" dirty="0" smtClean="0">
                <a:latin typeface="Times New Roman" pitchFamily="18" charset="0"/>
                <a:cs typeface="Times New Roman" pitchFamily="18" charset="0"/>
              </a:rPr>
              <a:t>One </a:t>
            </a:r>
            <a:r>
              <a:rPr lang="en-NZ" dirty="0">
                <a:latin typeface="Times New Roman" pitchFamily="18" charset="0"/>
                <a:cs typeface="Times New Roman" pitchFamily="18" charset="0"/>
              </a:rPr>
              <a:t>of the reasons given for wanting to automate this, currently manual, process is to be able </a:t>
            </a:r>
            <a:r>
              <a:rPr lang="en-NZ" dirty="0" smtClean="0">
                <a:latin typeface="Times New Roman" pitchFamily="18" charset="0"/>
                <a:cs typeface="Times New Roman" pitchFamily="18" charset="0"/>
              </a:rPr>
              <a:t>to produce </a:t>
            </a:r>
            <a:r>
              <a:rPr lang="en-NZ" dirty="0">
                <a:latin typeface="Times New Roman" pitchFamily="18" charset="0"/>
                <a:cs typeface="Times New Roman" pitchFamily="18" charset="0"/>
              </a:rPr>
              <a:t>statistics about the numbers of orders taken and about the time taken to complete orders.</a:t>
            </a:r>
          </a:p>
        </p:txBody>
      </p:sp>
    </p:spTree>
    <p:extLst>
      <p:ext uri="{BB962C8B-B14F-4D97-AF65-F5344CB8AC3E}">
        <p14:creationId xmlns:p14="http://schemas.microsoft.com/office/powerpoint/2010/main" val="49767125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Q1: What does the user do?</a:t>
            </a:r>
            <a:endParaRPr lang="en-NZ" dirty="0"/>
          </a:p>
        </p:txBody>
      </p:sp>
      <p:sp>
        <p:nvSpPr>
          <p:cNvPr id="3" name="Content Placeholder 2"/>
          <p:cNvSpPr>
            <a:spLocks noGrp="1"/>
          </p:cNvSpPr>
          <p:nvPr>
            <p:ph idx="1"/>
          </p:nvPr>
        </p:nvSpPr>
        <p:spPr/>
        <p:txBody>
          <a:bodyPr/>
          <a:lstStyle/>
          <a:p>
            <a:r>
              <a:rPr lang="en-NZ" dirty="0" smtClean="0"/>
              <a:t>Particularly relevant for task automation</a:t>
            </a:r>
          </a:p>
          <a:p>
            <a:pPr lvl="1"/>
            <a:r>
              <a:rPr lang="en-NZ" dirty="0" smtClean="0"/>
              <a:t>But applicable to data-minding too</a:t>
            </a:r>
          </a:p>
          <a:p>
            <a:r>
              <a:rPr lang="en-NZ" dirty="0" smtClean="0"/>
              <a:t>Examine what people currently do</a:t>
            </a:r>
          </a:p>
          <a:p>
            <a:pPr lvl="1"/>
            <a:r>
              <a:rPr lang="en-NZ" dirty="0" smtClean="0"/>
              <a:t>Pre-database – what happens currently?</a:t>
            </a:r>
          </a:p>
          <a:p>
            <a:pPr lvl="1"/>
            <a:r>
              <a:rPr lang="en-NZ" b="1" dirty="0" smtClean="0"/>
              <a:t>Who does what? </a:t>
            </a:r>
            <a:endParaRPr lang="en-NZ" b="1" dirty="0"/>
          </a:p>
        </p:txBody>
      </p:sp>
    </p:spTree>
    <p:extLst>
      <p:ext uri="{BB962C8B-B14F-4D97-AF65-F5344CB8AC3E}">
        <p14:creationId xmlns:p14="http://schemas.microsoft.com/office/powerpoint/2010/main" val="1333413538"/>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Q2: What Data is Involved?</a:t>
            </a:r>
            <a:endParaRPr lang="en-NZ" dirty="0"/>
          </a:p>
        </p:txBody>
      </p:sp>
      <p:sp>
        <p:nvSpPr>
          <p:cNvPr id="3" name="Content Placeholder 2"/>
          <p:cNvSpPr>
            <a:spLocks noGrp="1"/>
          </p:cNvSpPr>
          <p:nvPr>
            <p:ph idx="1"/>
          </p:nvPr>
        </p:nvSpPr>
        <p:spPr/>
        <p:txBody>
          <a:bodyPr/>
          <a:lstStyle/>
          <a:p>
            <a:r>
              <a:rPr lang="en-NZ" dirty="0" smtClean="0"/>
              <a:t>What data is involved in the previous tasks?</a:t>
            </a:r>
          </a:p>
          <a:p>
            <a:pPr marL="0" indent="0">
              <a:buNone/>
            </a:pPr>
            <a:endParaRPr lang="en-NZ" dirty="0" smtClean="0"/>
          </a:p>
          <a:p>
            <a:endParaRPr lang="en-NZ" dirty="0" smtClean="0"/>
          </a:p>
          <a:p>
            <a:endParaRPr lang="en-NZ" dirty="0"/>
          </a:p>
        </p:txBody>
      </p:sp>
      <p:pic>
        <p:nvPicPr>
          <p:cNvPr id="4" name="Picture 3"/>
          <p:cNvPicPr>
            <a:picLocks noChangeAspect="1"/>
          </p:cNvPicPr>
          <p:nvPr/>
        </p:nvPicPr>
        <p:blipFill>
          <a:blip r:embed="rId2"/>
          <a:stretch>
            <a:fillRect/>
          </a:stretch>
        </p:blipFill>
        <p:spPr>
          <a:xfrm>
            <a:off x="395536" y="2636912"/>
            <a:ext cx="7924693" cy="2664296"/>
          </a:xfrm>
          <a:prstGeom prst="rect">
            <a:avLst/>
          </a:prstGeom>
        </p:spPr>
      </p:pic>
    </p:spTree>
    <p:extLst>
      <p:ext uri="{BB962C8B-B14F-4D97-AF65-F5344CB8AC3E}">
        <p14:creationId xmlns:p14="http://schemas.microsoft.com/office/powerpoint/2010/main" val="2612568909"/>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Q3: What is the objective of the system?</a:t>
            </a:r>
            <a:endParaRPr lang="en-NZ" dirty="0"/>
          </a:p>
        </p:txBody>
      </p:sp>
      <p:sp>
        <p:nvSpPr>
          <p:cNvPr id="3" name="Content Placeholder 2"/>
          <p:cNvSpPr>
            <a:spLocks noGrp="1"/>
          </p:cNvSpPr>
          <p:nvPr>
            <p:ph idx="1"/>
          </p:nvPr>
        </p:nvSpPr>
        <p:spPr/>
        <p:txBody>
          <a:bodyPr/>
          <a:lstStyle/>
          <a:p>
            <a:r>
              <a:rPr lang="en-NZ" dirty="0" smtClean="0"/>
              <a:t>A meal ordering system could be quite small or massive</a:t>
            </a:r>
          </a:p>
          <a:p>
            <a:pPr lvl="1"/>
            <a:r>
              <a:rPr lang="en-NZ" dirty="0" smtClean="0"/>
              <a:t>List orders &amp; display</a:t>
            </a:r>
          </a:p>
          <a:p>
            <a:pPr lvl="1"/>
            <a:r>
              <a:rPr lang="en-NZ" dirty="0" smtClean="0"/>
              <a:t>Track customers, orders, ingredients, stock, staff hours &amp; wages …</a:t>
            </a:r>
          </a:p>
          <a:p>
            <a:r>
              <a:rPr lang="en-NZ" dirty="0" smtClean="0"/>
              <a:t>What do we need it to do?</a:t>
            </a:r>
            <a:endParaRPr lang="en-NZ" dirty="0"/>
          </a:p>
        </p:txBody>
      </p:sp>
    </p:spTree>
    <p:extLst>
      <p:ext uri="{BB962C8B-B14F-4D97-AF65-F5344CB8AC3E}">
        <p14:creationId xmlns:p14="http://schemas.microsoft.com/office/powerpoint/2010/main" val="2482263489"/>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Objective for problem</a:t>
            </a:r>
            <a:endParaRPr lang="en-NZ" dirty="0"/>
          </a:p>
        </p:txBody>
      </p:sp>
      <p:sp>
        <p:nvSpPr>
          <p:cNvPr id="3" name="Content Placeholder 2"/>
          <p:cNvSpPr>
            <a:spLocks noGrp="1"/>
          </p:cNvSpPr>
          <p:nvPr>
            <p:ph idx="1"/>
          </p:nvPr>
        </p:nvSpPr>
        <p:spPr/>
        <p:txBody>
          <a:bodyPr/>
          <a:lstStyle/>
          <a:p>
            <a:pPr marL="0" indent="0">
              <a:lnSpc>
                <a:spcPct val="100000"/>
              </a:lnSpc>
              <a:buNone/>
            </a:pPr>
            <a:r>
              <a:rPr lang="en-NZ" sz="4000" i="1" dirty="0" smtClean="0">
                <a:latin typeface="Times New Roman" pitchFamily="18" charset="0"/>
                <a:cs typeface="Times New Roman" pitchFamily="18" charset="0"/>
              </a:rPr>
              <a:t>To </a:t>
            </a:r>
            <a:r>
              <a:rPr lang="en-NZ" sz="4000" i="1" dirty="0">
                <a:latin typeface="Times New Roman" pitchFamily="18" charset="0"/>
                <a:cs typeface="Times New Roman" pitchFamily="18" charset="0"/>
              </a:rPr>
              <a:t>record orders for meals so that summaries of the number, value, and overall </a:t>
            </a:r>
            <a:r>
              <a:rPr lang="en-NZ" sz="4000" i="1" dirty="0" smtClean="0">
                <a:latin typeface="Times New Roman" pitchFamily="18" charset="0"/>
                <a:cs typeface="Times New Roman" pitchFamily="18" charset="0"/>
              </a:rPr>
              <a:t>time taken </a:t>
            </a:r>
            <a:r>
              <a:rPr lang="en-NZ" sz="4000" i="1" dirty="0">
                <a:latin typeface="Times New Roman" pitchFamily="18" charset="0"/>
                <a:cs typeface="Times New Roman" pitchFamily="18" charset="0"/>
              </a:rPr>
              <a:t>to process orders can be retrieved for different time periods.</a:t>
            </a:r>
          </a:p>
        </p:txBody>
      </p:sp>
    </p:spTree>
    <p:extLst>
      <p:ext uri="{BB962C8B-B14F-4D97-AF65-F5344CB8AC3E}">
        <p14:creationId xmlns:p14="http://schemas.microsoft.com/office/powerpoint/2010/main" val="2529715205"/>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Q4: What data is required to satisfy the objective?</a:t>
            </a:r>
            <a:endParaRPr lang="en-NZ" dirty="0"/>
          </a:p>
        </p:txBody>
      </p:sp>
      <p:sp>
        <p:nvSpPr>
          <p:cNvPr id="3" name="Content Placeholder 2"/>
          <p:cNvSpPr>
            <a:spLocks noGrp="1"/>
          </p:cNvSpPr>
          <p:nvPr>
            <p:ph idx="1"/>
          </p:nvPr>
        </p:nvSpPr>
        <p:spPr/>
        <p:txBody>
          <a:bodyPr/>
          <a:lstStyle/>
          <a:p>
            <a:r>
              <a:rPr lang="en-NZ" dirty="0" smtClean="0"/>
              <a:t>What do we need to know to:</a:t>
            </a:r>
          </a:p>
          <a:p>
            <a:pPr lvl="1"/>
            <a:r>
              <a:rPr lang="en-NZ" dirty="0" smtClean="0"/>
              <a:t>Take order?</a:t>
            </a:r>
          </a:p>
          <a:p>
            <a:pPr lvl="1"/>
            <a:r>
              <a:rPr lang="en-NZ" dirty="0" smtClean="0"/>
              <a:t>Dispatch driver?</a:t>
            </a:r>
          </a:p>
          <a:p>
            <a:pPr lvl="1"/>
            <a:r>
              <a:rPr lang="en-NZ" dirty="0" smtClean="0"/>
              <a:t>Pick up meals?</a:t>
            </a:r>
          </a:p>
          <a:p>
            <a:pPr lvl="1"/>
            <a:r>
              <a:rPr lang="en-NZ" dirty="0" smtClean="0"/>
              <a:t>Deliver meals?</a:t>
            </a:r>
          </a:p>
          <a:p>
            <a:pPr lvl="1"/>
            <a:r>
              <a:rPr lang="en-NZ" dirty="0" smtClean="0"/>
              <a:t>Enter time sheets?</a:t>
            </a:r>
            <a:endParaRPr lang="en-NZ" dirty="0"/>
          </a:p>
        </p:txBody>
      </p:sp>
    </p:spTree>
    <p:extLst>
      <p:ext uri="{BB962C8B-B14F-4D97-AF65-F5344CB8AC3E}">
        <p14:creationId xmlns:p14="http://schemas.microsoft.com/office/powerpoint/2010/main" val="301487890"/>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Restating the meal delivery problem</a:t>
            </a:r>
            <a:endParaRPr lang="en-NZ" dirty="0"/>
          </a:p>
        </p:txBody>
      </p:sp>
      <p:sp>
        <p:nvSpPr>
          <p:cNvPr id="3" name="Content Placeholder 2"/>
          <p:cNvSpPr>
            <a:spLocks noGrp="1"/>
          </p:cNvSpPr>
          <p:nvPr>
            <p:ph idx="1"/>
          </p:nvPr>
        </p:nvSpPr>
        <p:spPr>
          <a:xfrm>
            <a:off x="395536" y="1706563"/>
            <a:ext cx="8568952" cy="4890789"/>
          </a:xfrm>
          <a:solidFill>
            <a:schemeClr val="bg1"/>
          </a:solidFill>
        </p:spPr>
        <p:txBody>
          <a:bodyPr/>
          <a:lstStyle/>
          <a:p>
            <a:pPr>
              <a:lnSpc>
                <a:spcPct val="100000"/>
              </a:lnSpc>
              <a:spcAft>
                <a:spcPts val="0"/>
              </a:spcAft>
            </a:pPr>
            <a:r>
              <a:rPr lang="en-NZ" sz="2200" dirty="0">
                <a:latin typeface="Times New Roman" pitchFamily="18" charset="0"/>
                <a:cs typeface="Times New Roman" pitchFamily="18" charset="0"/>
              </a:rPr>
              <a:t>The system will record and provide information about meals and their current prices. </a:t>
            </a:r>
            <a:endParaRPr lang="en-NZ" sz="2200" dirty="0" smtClean="0">
              <a:latin typeface="Times New Roman" pitchFamily="18" charset="0"/>
              <a:cs typeface="Times New Roman" pitchFamily="18" charset="0"/>
            </a:endParaRPr>
          </a:p>
          <a:p>
            <a:pPr lvl="1">
              <a:lnSpc>
                <a:spcPct val="100000"/>
              </a:lnSpc>
              <a:spcAft>
                <a:spcPts val="0"/>
              </a:spcAft>
            </a:pPr>
            <a:r>
              <a:rPr lang="en-NZ" sz="2200" dirty="0" smtClean="0">
                <a:latin typeface="Times New Roman" pitchFamily="18" charset="0"/>
                <a:cs typeface="Times New Roman" pitchFamily="18" charset="0"/>
              </a:rPr>
              <a:t>It </a:t>
            </a:r>
            <a:r>
              <a:rPr lang="en-NZ" sz="2200" dirty="0">
                <a:latin typeface="Times New Roman" pitchFamily="18" charset="0"/>
                <a:cs typeface="Times New Roman" pitchFamily="18" charset="0"/>
              </a:rPr>
              <a:t>will </a:t>
            </a:r>
            <a:r>
              <a:rPr lang="en-NZ" sz="2200" dirty="0" smtClean="0">
                <a:latin typeface="Times New Roman" pitchFamily="18" charset="0"/>
                <a:cs typeface="Times New Roman" pitchFamily="18" charset="0"/>
              </a:rPr>
              <a:t>maintain data </a:t>
            </a:r>
            <a:r>
              <a:rPr lang="en-NZ" sz="2200" dirty="0">
                <a:latin typeface="Times New Roman" pitchFamily="18" charset="0"/>
                <a:cs typeface="Times New Roman" pitchFamily="18" charset="0"/>
              </a:rPr>
              <a:t>about orders including the date, the meals requested, and contact information for the </a:t>
            </a:r>
            <a:r>
              <a:rPr lang="en-NZ" sz="2200" dirty="0" smtClean="0">
                <a:latin typeface="Times New Roman" pitchFamily="18" charset="0"/>
                <a:cs typeface="Times New Roman" pitchFamily="18" charset="0"/>
              </a:rPr>
              <a:t>customer and </a:t>
            </a:r>
            <a:r>
              <a:rPr lang="en-NZ" sz="2200" dirty="0">
                <a:latin typeface="Times New Roman" pitchFamily="18" charset="0"/>
                <a:cs typeface="Times New Roman" pitchFamily="18" charset="0"/>
              </a:rPr>
              <a:t>the driver assigned to the delivery. </a:t>
            </a:r>
            <a:endParaRPr lang="en-NZ" sz="2200" dirty="0" smtClean="0">
              <a:latin typeface="Times New Roman" pitchFamily="18" charset="0"/>
              <a:cs typeface="Times New Roman" pitchFamily="18" charset="0"/>
            </a:endParaRPr>
          </a:p>
          <a:p>
            <a:pPr lvl="1">
              <a:lnSpc>
                <a:spcPct val="100000"/>
              </a:lnSpc>
              <a:spcAft>
                <a:spcPts val="0"/>
              </a:spcAft>
            </a:pPr>
            <a:r>
              <a:rPr lang="en-NZ" sz="2200" dirty="0" smtClean="0">
                <a:latin typeface="Times New Roman" pitchFamily="18" charset="0"/>
                <a:cs typeface="Times New Roman" pitchFamily="18" charset="0"/>
              </a:rPr>
              <a:t>It </a:t>
            </a:r>
            <a:r>
              <a:rPr lang="en-NZ" sz="2200" dirty="0">
                <a:latin typeface="Times New Roman" pitchFamily="18" charset="0"/>
                <a:cs typeface="Times New Roman" pitchFamily="18" charset="0"/>
              </a:rPr>
              <a:t>will also maintain the time the order was placed and the </a:t>
            </a:r>
            <a:r>
              <a:rPr lang="en-NZ" sz="2200" dirty="0" smtClean="0">
                <a:latin typeface="Times New Roman" pitchFamily="18" charset="0"/>
                <a:cs typeface="Times New Roman" pitchFamily="18" charset="0"/>
              </a:rPr>
              <a:t>time it </a:t>
            </a:r>
            <a:r>
              <a:rPr lang="en-NZ" sz="2200" dirty="0">
                <a:latin typeface="Times New Roman" pitchFamily="18" charset="0"/>
                <a:cs typeface="Times New Roman" pitchFamily="18" charset="0"/>
              </a:rPr>
              <a:t>was finally delivered. Given this, the system will be able to provide summary information about </a:t>
            </a:r>
            <a:r>
              <a:rPr lang="en-NZ" sz="2200" dirty="0" smtClean="0">
                <a:latin typeface="Times New Roman" pitchFamily="18" charset="0"/>
                <a:cs typeface="Times New Roman" pitchFamily="18" charset="0"/>
              </a:rPr>
              <a:t>the number </a:t>
            </a:r>
            <a:r>
              <a:rPr lang="en-NZ" sz="2200" dirty="0">
                <a:latin typeface="Times New Roman" pitchFamily="18" charset="0"/>
                <a:cs typeface="Times New Roman" pitchFamily="18" charset="0"/>
              </a:rPr>
              <a:t>and value of orders within particular time periods and also summaries of the time taken </a:t>
            </a:r>
            <a:r>
              <a:rPr lang="en-NZ" sz="2200" dirty="0" smtClean="0">
                <a:latin typeface="Times New Roman" pitchFamily="18" charset="0"/>
                <a:cs typeface="Times New Roman" pitchFamily="18" charset="0"/>
              </a:rPr>
              <a:t>for total </a:t>
            </a:r>
            <a:r>
              <a:rPr lang="en-NZ" sz="2200" dirty="0">
                <a:latin typeface="Times New Roman" pitchFamily="18" charset="0"/>
                <a:cs typeface="Times New Roman" pitchFamily="18" charset="0"/>
              </a:rPr>
              <a:t>processing of orders.</a:t>
            </a:r>
          </a:p>
          <a:p>
            <a:pPr>
              <a:lnSpc>
                <a:spcPct val="100000"/>
              </a:lnSpc>
              <a:spcBef>
                <a:spcPts val="1500"/>
              </a:spcBef>
              <a:spcAft>
                <a:spcPts val="0"/>
              </a:spcAft>
            </a:pPr>
            <a:r>
              <a:rPr lang="en-NZ" sz="2200" dirty="0">
                <a:latin typeface="Times New Roman" pitchFamily="18" charset="0"/>
                <a:cs typeface="Times New Roman" pitchFamily="18" charset="0"/>
              </a:rPr>
              <a:t>The system will </a:t>
            </a:r>
            <a:r>
              <a:rPr lang="en-NZ" sz="2200" b="1" i="1" dirty="0">
                <a:latin typeface="Times New Roman" pitchFamily="18" charset="0"/>
                <a:cs typeface="Times New Roman" pitchFamily="18" charset="0"/>
              </a:rPr>
              <a:t>not</a:t>
            </a:r>
            <a:r>
              <a:rPr lang="en-NZ" sz="2200" dirty="0">
                <a:latin typeface="Times New Roman" pitchFamily="18" charset="0"/>
                <a:cs typeface="Times New Roman" pitchFamily="18" charset="0"/>
              </a:rPr>
              <a:t> maintain any additional information about </a:t>
            </a:r>
            <a:r>
              <a:rPr lang="en-NZ" sz="2200" dirty="0" smtClean="0">
                <a:latin typeface="Times New Roman" pitchFamily="18" charset="0"/>
                <a:cs typeface="Times New Roman" pitchFamily="18" charset="0"/>
              </a:rPr>
              <a:t>drivers. </a:t>
            </a:r>
            <a:r>
              <a:rPr lang="en-NZ" sz="2200" dirty="0">
                <a:latin typeface="Times New Roman" pitchFamily="18" charset="0"/>
                <a:cs typeface="Times New Roman" pitchFamily="18" charset="0"/>
              </a:rPr>
              <a:t>The system will not maintain any information about outlets </a:t>
            </a:r>
            <a:r>
              <a:rPr lang="en-NZ" sz="2200" dirty="0" smtClean="0">
                <a:latin typeface="Times New Roman" pitchFamily="18" charset="0"/>
                <a:cs typeface="Times New Roman" pitchFamily="18" charset="0"/>
              </a:rPr>
              <a:t>nor which </a:t>
            </a:r>
            <a:r>
              <a:rPr lang="en-NZ" sz="2200" dirty="0">
                <a:latin typeface="Times New Roman" pitchFamily="18" charset="0"/>
                <a:cs typeface="Times New Roman" pitchFamily="18" charset="0"/>
              </a:rPr>
              <a:t>were used for any particular order.</a:t>
            </a:r>
          </a:p>
        </p:txBody>
      </p:sp>
    </p:spTree>
    <p:extLst>
      <p:ext uri="{BB962C8B-B14F-4D97-AF65-F5344CB8AC3E}">
        <p14:creationId xmlns:p14="http://schemas.microsoft.com/office/powerpoint/2010/main" val="185358083"/>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Q5: What are the input use cases?</a:t>
            </a:r>
            <a:endParaRPr lang="en-NZ" dirty="0"/>
          </a:p>
        </p:txBody>
      </p:sp>
      <p:sp>
        <p:nvSpPr>
          <p:cNvPr id="3" name="Content Placeholder 2"/>
          <p:cNvSpPr>
            <a:spLocks noGrp="1"/>
          </p:cNvSpPr>
          <p:nvPr>
            <p:ph idx="1"/>
          </p:nvPr>
        </p:nvSpPr>
        <p:spPr/>
        <p:txBody>
          <a:bodyPr/>
          <a:lstStyle/>
          <a:p>
            <a:r>
              <a:rPr lang="en-NZ" dirty="0" smtClean="0"/>
              <a:t>Try to stay at the user-task level</a:t>
            </a:r>
          </a:p>
          <a:p>
            <a:pPr lvl="1"/>
            <a:r>
              <a:rPr lang="en-NZ" dirty="0" smtClean="0"/>
              <a:t>“something </a:t>
            </a:r>
            <a:r>
              <a:rPr lang="en-NZ" dirty="0"/>
              <a:t>small enough that </a:t>
            </a:r>
            <a:r>
              <a:rPr lang="en-NZ" dirty="0" smtClean="0"/>
              <a:t>a user </a:t>
            </a:r>
            <a:r>
              <a:rPr lang="en-NZ" dirty="0"/>
              <a:t>could do in less than about twenty minutes and then go off and have a </a:t>
            </a:r>
            <a:r>
              <a:rPr lang="en-NZ" dirty="0" smtClean="0"/>
              <a:t>coffee”.</a:t>
            </a:r>
          </a:p>
          <a:p>
            <a:pPr lvl="1"/>
            <a:r>
              <a:rPr lang="en-NZ" dirty="0" smtClean="0"/>
              <a:t>But - “should </a:t>
            </a:r>
            <a:r>
              <a:rPr lang="en-NZ" dirty="0"/>
              <a:t>be a job significant enough so that if a user did several of the tasks in a </a:t>
            </a:r>
            <a:r>
              <a:rPr lang="en-NZ" dirty="0" smtClean="0"/>
              <a:t>day he </a:t>
            </a:r>
            <a:r>
              <a:rPr lang="en-NZ" dirty="0"/>
              <a:t>could use it as evidence for a raise</a:t>
            </a:r>
            <a:r>
              <a:rPr lang="en-NZ" dirty="0" smtClean="0"/>
              <a:t>.”</a:t>
            </a:r>
          </a:p>
          <a:p>
            <a:r>
              <a:rPr lang="en-NZ" b="1" i="1" dirty="0" smtClean="0"/>
              <a:t>What data is needed to input ?</a:t>
            </a:r>
            <a:endParaRPr lang="en-NZ" b="1" i="1" dirty="0"/>
          </a:p>
        </p:txBody>
      </p:sp>
    </p:spTree>
    <p:extLst>
      <p:ext uri="{BB962C8B-B14F-4D97-AF65-F5344CB8AC3E}">
        <p14:creationId xmlns:p14="http://schemas.microsoft.com/office/powerpoint/2010/main" val="318989707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Initial Use Case</a:t>
            </a:r>
            <a:endParaRPr lang="en-NZ" dirty="0"/>
          </a:p>
        </p:txBody>
      </p:sp>
      <p:sp>
        <p:nvSpPr>
          <p:cNvPr id="3" name="Content Placeholder 2"/>
          <p:cNvSpPr>
            <a:spLocks noGrp="1"/>
          </p:cNvSpPr>
          <p:nvPr>
            <p:ph idx="1"/>
          </p:nvPr>
        </p:nvSpPr>
        <p:spPr>
          <a:xfrm>
            <a:off x="809625" y="5076825"/>
            <a:ext cx="7448550" cy="722313"/>
          </a:xfrm>
        </p:spPr>
        <p:txBody>
          <a:bodyPr/>
          <a:lstStyle/>
          <a:p>
            <a:r>
              <a:rPr lang="en-NZ" b="1" i="1" dirty="0" smtClean="0"/>
              <a:t>Note:</a:t>
            </a:r>
            <a:r>
              <a:rPr lang="en-NZ" dirty="0" smtClean="0"/>
              <a:t> Each case MUST have a description</a:t>
            </a:r>
            <a:endParaRPr lang="en-NZ" b="1" i="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1781175"/>
            <a:ext cx="616267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66676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First Step</a:t>
            </a:r>
            <a:endParaRPr lang="en-NZ" dirty="0"/>
          </a:p>
        </p:txBody>
      </p:sp>
      <p:sp>
        <p:nvSpPr>
          <p:cNvPr id="4" name="Content Placeholder 3"/>
          <p:cNvSpPr>
            <a:spLocks noGrp="1"/>
          </p:cNvSpPr>
          <p:nvPr>
            <p:ph idx="1"/>
          </p:nvPr>
        </p:nvSpPr>
        <p:spPr/>
        <p:txBody>
          <a:bodyPr/>
          <a:lstStyle/>
          <a:p>
            <a:r>
              <a:rPr lang="en-NZ" dirty="0" smtClean="0"/>
              <a:t>Understand the problem</a:t>
            </a:r>
          </a:p>
          <a:p>
            <a:pPr lvl="1"/>
            <a:r>
              <a:rPr lang="en-NZ" dirty="0" smtClean="0"/>
              <a:t>What </a:t>
            </a:r>
            <a:r>
              <a:rPr lang="en-NZ" b="1" i="1" dirty="0" smtClean="0"/>
              <a:t>is</a:t>
            </a:r>
            <a:r>
              <a:rPr lang="en-NZ" dirty="0" smtClean="0"/>
              <a:t> the database supposed to provide?</a:t>
            </a:r>
          </a:p>
          <a:p>
            <a:pPr lvl="1"/>
            <a:r>
              <a:rPr lang="en-NZ" dirty="0" smtClean="0"/>
              <a:t>Don’t just rush out and “build a database”</a:t>
            </a:r>
          </a:p>
        </p:txBody>
      </p:sp>
    </p:spTree>
    <p:extLst>
      <p:ext uri="{BB962C8B-B14F-4D97-AF65-F5344CB8AC3E}">
        <p14:creationId xmlns:p14="http://schemas.microsoft.com/office/powerpoint/2010/main" val="4084480542"/>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Q6: What is the First Data Model</a:t>
            </a:r>
            <a:endParaRPr lang="en-NZ" dirty="0"/>
          </a:p>
        </p:txBody>
      </p:sp>
      <p:sp>
        <p:nvSpPr>
          <p:cNvPr id="3" name="Content Placeholder 2"/>
          <p:cNvSpPr>
            <a:spLocks noGrp="1"/>
          </p:cNvSpPr>
          <p:nvPr>
            <p:ph idx="1"/>
          </p:nvPr>
        </p:nvSpPr>
        <p:spPr/>
        <p:txBody>
          <a:bodyPr/>
          <a:lstStyle/>
          <a:p>
            <a:r>
              <a:rPr lang="en-NZ" dirty="0" smtClean="0"/>
              <a:t>What entities/classes have been discovered?</a:t>
            </a:r>
          </a:p>
          <a:p>
            <a:r>
              <a:rPr lang="en-NZ" dirty="0" smtClean="0"/>
              <a:t>What are the classes attributes ?</a:t>
            </a:r>
          </a:p>
          <a:p>
            <a:r>
              <a:rPr lang="en-NZ" dirty="0" smtClean="0"/>
              <a:t>What is the relationship between the classes?</a:t>
            </a:r>
            <a:endParaRPr lang="en-NZ"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212976"/>
            <a:ext cx="5334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57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Q7: What are the Output Use Cases</a:t>
            </a:r>
            <a:endParaRPr lang="en-NZ" dirty="0"/>
          </a:p>
        </p:txBody>
      </p:sp>
      <p:sp>
        <p:nvSpPr>
          <p:cNvPr id="3" name="Content Placeholder 2"/>
          <p:cNvSpPr>
            <a:spLocks noGrp="1"/>
          </p:cNvSpPr>
          <p:nvPr>
            <p:ph idx="1"/>
          </p:nvPr>
        </p:nvSpPr>
        <p:spPr/>
        <p:txBody>
          <a:bodyPr/>
          <a:lstStyle/>
          <a:p>
            <a:r>
              <a:rPr lang="en-NZ" dirty="0" smtClean="0"/>
              <a:t>Given the data we have, what reports would the business value?</a:t>
            </a:r>
          </a:p>
          <a:p>
            <a:endParaRPr lang="en-NZ" dirty="0"/>
          </a:p>
          <a:p>
            <a:endParaRPr lang="en-NZ" dirty="0" smtClean="0"/>
          </a:p>
          <a:p>
            <a:endParaRPr lang="en-NZ" dirty="0"/>
          </a:p>
          <a:p>
            <a:endParaRPr lang="en-NZ" dirty="0" smtClean="0"/>
          </a:p>
          <a:p>
            <a:r>
              <a:rPr lang="en-NZ" dirty="0" smtClean="0"/>
              <a:t>Does this indicate new classes or entities?</a:t>
            </a:r>
          </a:p>
          <a:p>
            <a:pPr lvl="1"/>
            <a:r>
              <a:rPr lang="en-NZ" dirty="0" smtClean="0"/>
              <a:t>Food type?</a:t>
            </a:r>
          </a:p>
          <a:p>
            <a:r>
              <a:rPr lang="en-NZ" dirty="0" smtClean="0"/>
              <a:t>Look at adjusting model</a:t>
            </a:r>
            <a:endParaRPr lang="en-NZ"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05124"/>
            <a:ext cx="5009314" cy="138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727178"/>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Use Cases - Actors</a:t>
            </a:r>
            <a:endParaRPr lang="en-NZ" dirty="0"/>
          </a:p>
        </p:txBody>
      </p:sp>
      <p:sp>
        <p:nvSpPr>
          <p:cNvPr id="3" name="Content Placeholder 2"/>
          <p:cNvSpPr>
            <a:spLocks noGrp="1"/>
          </p:cNvSpPr>
          <p:nvPr>
            <p:ph idx="1"/>
          </p:nvPr>
        </p:nvSpPr>
        <p:spPr/>
        <p:txBody>
          <a:bodyPr/>
          <a:lstStyle/>
          <a:p>
            <a:r>
              <a:rPr lang="en-NZ" dirty="0" smtClean="0"/>
              <a:t>Actors</a:t>
            </a:r>
          </a:p>
          <a:p>
            <a:pPr lvl="1"/>
            <a:r>
              <a:rPr lang="en-NZ" dirty="0" smtClean="0"/>
              <a:t>Represents a user of our database</a:t>
            </a:r>
          </a:p>
          <a:p>
            <a:r>
              <a:rPr lang="en-NZ" dirty="0" smtClean="0"/>
              <a:t>Important to consider </a:t>
            </a:r>
            <a:r>
              <a:rPr lang="en-NZ" b="1" i="1" dirty="0" smtClean="0"/>
              <a:t>roles</a:t>
            </a:r>
            <a:r>
              <a:rPr lang="en-NZ" dirty="0" smtClean="0"/>
              <a:t> and their requirements for the database</a:t>
            </a:r>
          </a:p>
          <a:p>
            <a:r>
              <a:rPr lang="en-NZ" dirty="0" smtClean="0"/>
              <a:t>A small business may have many roles for each person</a:t>
            </a:r>
          </a:p>
          <a:p>
            <a:r>
              <a:rPr lang="en-NZ" dirty="0" smtClean="0"/>
              <a:t>A large enterprise may </a:t>
            </a:r>
            <a:r>
              <a:rPr lang="en-NZ" smtClean="0"/>
              <a:t>have many </a:t>
            </a:r>
            <a:r>
              <a:rPr lang="en-NZ" dirty="0" smtClean="0"/>
              <a:t>people in each role</a:t>
            </a:r>
            <a:endParaRPr lang="en-NZ" dirty="0"/>
          </a:p>
        </p:txBody>
      </p:sp>
    </p:spTree>
    <p:extLst>
      <p:ext uri="{BB962C8B-B14F-4D97-AF65-F5344CB8AC3E}">
        <p14:creationId xmlns:p14="http://schemas.microsoft.com/office/powerpoint/2010/main" val="1412174686"/>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Use Cases - Exceptions</a:t>
            </a:r>
            <a:endParaRPr lang="en-NZ" dirty="0"/>
          </a:p>
        </p:txBody>
      </p:sp>
      <p:sp>
        <p:nvSpPr>
          <p:cNvPr id="3" name="Content Placeholder 2"/>
          <p:cNvSpPr>
            <a:spLocks noGrp="1"/>
          </p:cNvSpPr>
          <p:nvPr>
            <p:ph idx="1"/>
          </p:nvPr>
        </p:nvSpPr>
        <p:spPr/>
        <p:txBody>
          <a:bodyPr/>
          <a:lstStyle/>
          <a:p>
            <a:r>
              <a:rPr lang="en-NZ" dirty="0" smtClean="0"/>
              <a:t>Include exceptions in the text description of a use case</a:t>
            </a:r>
          </a:p>
          <a:p>
            <a:r>
              <a:rPr lang="en-NZ" dirty="0" smtClean="0"/>
              <a:t>If someone says “most of the time we do </a:t>
            </a:r>
            <a:r>
              <a:rPr lang="en-NZ" dirty="0" err="1" smtClean="0"/>
              <a:t>xxxx</a:t>
            </a:r>
            <a:r>
              <a:rPr lang="en-NZ" dirty="0" smtClean="0"/>
              <a:t>”</a:t>
            </a:r>
          </a:p>
          <a:p>
            <a:pPr lvl="1"/>
            <a:r>
              <a:rPr lang="en-NZ" dirty="0" smtClean="0"/>
              <a:t>Explore what happens the other times</a:t>
            </a:r>
          </a:p>
          <a:p>
            <a:r>
              <a:rPr lang="en-NZ" dirty="0" smtClean="0"/>
              <a:t>Always explore “what could possibly go wrong”</a:t>
            </a:r>
          </a:p>
          <a:p>
            <a:pPr lvl="1"/>
            <a:r>
              <a:rPr lang="en-NZ" dirty="0" smtClean="0"/>
              <a:t>Because it </a:t>
            </a:r>
            <a:r>
              <a:rPr lang="en-NZ" b="1" i="1" dirty="0" smtClean="0"/>
              <a:t>will</a:t>
            </a:r>
            <a:r>
              <a:rPr lang="en-NZ" dirty="0" smtClean="0"/>
              <a:t> go wrong and your system needs to cope.</a:t>
            </a:r>
            <a:endParaRPr lang="en-NZ" dirty="0"/>
          </a:p>
        </p:txBody>
      </p:sp>
    </p:spTree>
    <p:extLst>
      <p:ext uri="{BB962C8B-B14F-4D97-AF65-F5344CB8AC3E}">
        <p14:creationId xmlns:p14="http://schemas.microsoft.com/office/powerpoint/2010/main" val="4265464190"/>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Use Cases – Maintaining Data</a:t>
            </a:r>
            <a:endParaRPr lang="en-NZ" dirty="0"/>
          </a:p>
        </p:txBody>
      </p:sp>
      <p:sp>
        <p:nvSpPr>
          <p:cNvPr id="3" name="Content Placeholder 2"/>
          <p:cNvSpPr>
            <a:spLocks noGrp="1"/>
          </p:cNvSpPr>
          <p:nvPr>
            <p:ph idx="1"/>
          </p:nvPr>
        </p:nvSpPr>
        <p:spPr/>
        <p:txBody>
          <a:bodyPr/>
          <a:lstStyle/>
          <a:p>
            <a:r>
              <a:rPr lang="en-NZ" dirty="0" smtClean="0"/>
              <a:t>Classic gotcha for B.IT projects! </a:t>
            </a:r>
          </a:p>
          <a:p>
            <a:pPr>
              <a:spcAft>
                <a:spcPts val="0"/>
              </a:spcAft>
            </a:pPr>
            <a:r>
              <a:rPr lang="en-NZ" dirty="0"/>
              <a:t>All entities should (normally) be able to be:</a:t>
            </a:r>
            <a:endParaRPr lang="en-NZ" dirty="0" smtClean="0"/>
          </a:p>
          <a:p>
            <a:pPr lvl="1">
              <a:spcAft>
                <a:spcPts val="0"/>
              </a:spcAft>
            </a:pPr>
            <a:r>
              <a:rPr lang="en-NZ" dirty="0" smtClean="0"/>
              <a:t>Create</a:t>
            </a:r>
          </a:p>
          <a:p>
            <a:pPr lvl="1">
              <a:spcAft>
                <a:spcPts val="0"/>
              </a:spcAft>
            </a:pPr>
            <a:r>
              <a:rPr lang="en-NZ" dirty="0" smtClean="0"/>
              <a:t>Read</a:t>
            </a:r>
          </a:p>
          <a:p>
            <a:pPr lvl="1">
              <a:spcAft>
                <a:spcPts val="0"/>
              </a:spcAft>
            </a:pPr>
            <a:r>
              <a:rPr lang="en-NZ" dirty="0" smtClean="0"/>
              <a:t>Update</a:t>
            </a:r>
          </a:p>
          <a:p>
            <a:pPr lvl="1"/>
            <a:r>
              <a:rPr lang="en-NZ" dirty="0" smtClean="0"/>
              <a:t>Delete</a:t>
            </a:r>
          </a:p>
          <a:p>
            <a:pPr>
              <a:lnSpc>
                <a:spcPct val="100000"/>
              </a:lnSpc>
              <a:spcAft>
                <a:spcPts val="0"/>
              </a:spcAft>
            </a:pPr>
            <a:r>
              <a:rPr lang="en-NZ" dirty="0"/>
              <a:t>CRUD is a method to ensure that processes exist to do all of these</a:t>
            </a:r>
          </a:p>
          <a:p>
            <a:pPr lvl="1">
              <a:lnSpc>
                <a:spcPct val="100000"/>
              </a:lnSpc>
              <a:spcAft>
                <a:spcPts val="0"/>
              </a:spcAft>
            </a:pPr>
            <a:r>
              <a:rPr lang="en-NZ" dirty="0"/>
              <a:t>Helps identify gaps in process design</a:t>
            </a:r>
          </a:p>
          <a:p>
            <a:pPr lvl="1">
              <a:lnSpc>
                <a:spcPct val="100000"/>
              </a:lnSpc>
              <a:spcAft>
                <a:spcPts val="0"/>
              </a:spcAft>
            </a:pPr>
            <a:r>
              <a:rPr lang="en-NZ" dirty="0"/>
              <a:t>Excellent as a final review</a:t>
            </a:r>
          </a:p>
          <a:p>
            <a:pPr marL="0" indent="0">
              <a:buNone/>
            </a:pPr>
            <a:endParaRPr lang="en-NZ" dirty="0" smtClean="0"/>
          </a:p>
          <a:p>
            <a:endParaRPr lang="en-NZ" dirty="0"/>
          </a:p>
        </p:txBody>
      </p:sp>
    </p:spTree>
    <p:extLst>
      <p:ext uri="{BB962C8B-B14F-4D97-AF65-F5344CB8AC3E}">
        <p14:creationId xmlns:p14="http://schemas.microsoft.com/office/powerpoint/2010/main" val="1349946140"/>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CRUD Example</a:t>
            </a:r>
            <a:endParaRPr lang="en-NZ" dirty="0"/>
          </a:p>
        </p:txBody>
      </p:sp>
      <p:sp>
        <p:nvSpPr>
          <p:cNvPr id="3" name="Content Placeholder 2"/>
          <p:cNvSpPr>
            <a:spLocks noGrp="1"/>
          </p:cNvSpPr>
          <p:nvPr>
            <p:ph idx="1"/>
          </p:nvPr>
        </p:nvSpPr>
        <p:spPr>
          <a:xfrm>
            <a:off x="809625" y="4000504"/>
            <a:ext cx="7448550" cy="1798634"/>
          </a:xfrm>
        </p:spPr>
        <p:txBody>
          <a:bodyPr/>
          <a:lstStyle/>
          <a:p>
            <a:r>
              <a:rPr lang="en-NZ" dirty="0" smtClean="0"/>
              <a:t>List entities or classes as columns</a:t>
            </a:r>
          </a:p>
          <a:p>
            <a:r>
              <a:rPr lang="en-NZ" dirty="0" smtClean="0"/>
              <a:t>Use cases as rows</a:t>
            </a:r>
          </a:p>
          <a:p>
            <a:r>
              <a:rPr lang="en-NZ" dirty="0" smtClean="0"/>
              <a:t>Identify (as initials) which use-case Create, Read, Update or Delete from an entity</a:t>
            </a:r>
            <a:endParaRPr lang="en-NZ" dirty="0"/>
          </a:p>
        </p:txBody>
      </p:sp>
      <p:pic>
        <p:nvPicPr>
          <p:cNvPr id="6146" name="Picture 2"/>
          <p:cNvPicPr>
            <a:picLocks noChangeAspect="1" noChangeArrowheads="1"/>
          </p:cNvPicPr>
          <p:nvPr/>
        </p:nvPicPr>
        <p:blipFill>
          <a:blip r:embed="rId2" cstate="print"/>
          <a:srcRect/>
          <a:stretch>
            <a:fillRect/>
          </a:stretch>
        </p:blipFill>
        <p:spPr bwMode="auto">
          <a:xfrm>
            <a:off x="642910" y="1571612"/>
            <a:ext cx="7788686" cy="2214578"/>
          </a:xfrm>
          <a:prstGeom prst="rect">
            <a:avLst/>
          </a:prstGeom>
          <a:noFill/>
          <a:ln w="9525">
            <a:noFill/>
            <a:miter lim="800000"/>
            <a:headEnd/>
            <a:tailEnd/>
          </a:ln>
        </p:spPr>
      </p:pic>
    </p:spTree>
    <p:extLst>
      <p:ext uri="{BB962C8B-B14F-4D97-AF65-F5344CB8AC3E}">
        <p14:creationId xmlns:p14="http://schemas.microsoft.com/office/powerpoint/2010/main" val="2629662110"/>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CRUD identifies potential problems</a:t>
            </a:r>
            <a:endParaRPr lang="en-NZ" dirty="0"/>
          </a:p>
        </p:txBody>
      </p:sp>
      <p:sp>
        <p:nvSpPr>
          <p:cNvPr id="3" name="Content Placeholder 2"/>
          <p:cNvSpPr>
            <a:spLocks noGrp="1"/>
          </p:cNvSpPr>
          <p:nvPr>
            <p:ph idx="1"/>
          </p:nvPr>
        </p:nvSpPr>
        <p:spPr/>
        <p:txBody>
          <a:bodyPr/>
          <a:lstStyle/>
          <a:p>
            <a:r>
              <a:rPr lang="en-NZ" dirty="0" smtClean="0"/>
              <a:t>Entities that have no Create process</a:t>
            </a:r>
          </a:p>
          <a:p>
            <a:r>
              <a:rPr lang="en-NZ" dirty="0" smtClean="0"/>
              <a:t>Entities that have no Delete process</a:t>
            </a:r>
          </a:p>
          <a:p>
            <a:r>
              <a:rPr lang="en-NZ" dirty="0" smtClean="0"/>
              <a:t>Entities that are never updated</a:t>
            </a:r>
          </a:p>
          <a:p>
            <a:r>
              <a:rPr lang="en-NZ" dirty="0" smtClean="0"/>
              <a:t>Entities that are never read</a:t>
            </a:r>
          </a:p>
          <a:p>
            <a:r>
              <a:rPr lang="en-NZ" dirty="0" smtClean="0"/>
              <a:t>Use-cases that delete or update entities without reading them</a:t>
            </a:r>
          </a:p>
          <a:p>
            <a:r>
              <a:rPr lang="en-NZ" dirty="0" smtClean="0"/>
              <a:t>Use-cases that only read (no Create, Delete, or Update actions)</a:t>
            </a:r>
            <a:endParaRPr lang="en-NZ" dirty="0"/>
          </a:p>
        </p:txBody>
      </p:sp>
    </p:spTree>
    <p:extLst>
      <p:ext uri="{BB962C8B-B14F-4D97-AF65-F5344CB8AC3E}">
        <p14:creationId xmlns:p14="http://schemas.microsoft.com/office/powerpoint/2010/main" val="249747024"/>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Finding out more about the problem</a:t>
            </a:r>
            <a:endParaRPr lang="en-NZ" dirty="0"/>
          </a:p>
        </p:txBody>
      </p:sp>
      <p:sp>
        <p:nvSpPr>
          <p:cNvPr id="3" name="Content Placeholder 2"/>
          <p:cNvSpPr>
            <a:spLocks noGrp="1"/>
          </p:cNvSpPr>
          <p:nvPr>
            <p:ph idx="1"/>
          </p:nvPr>
        </p:nvSpPr>
        <p:spPr/>
        <p:txBody>
          <a:bodyPr/>
          <a:lstStyle/>
          <a:p>
            <a:pPr>
              <a:lnSpc>
                <a:spcPct val="100000"/>
              </a:lnSpc>
            </a:pPr>
            <a:r>
              <a:rPr lang="en-NZ" dirty="0" smtClean="0"/>
              <a:t>Don’t just talk to clients</a:t>
            </a:r>
          </a:p>
          <a:p>
            <a:pPr lvl="1">
              <a:lnSpc>
                <a:spcPct val="100000"/>
              </a:lnSpc>
            </a:pPr>
            <a:r>
              <a:rPr lang="en-NZ" dirty="0" smtClean="0"/>
              <a:t>Examine forms already in use</a:t>
            </a:r>
          </a:p>
          <a:p>
            <a:pPr lvl="1">
              <a:lnSpc>
                <a:spcPct val="100000"/>
              </a:lnSpc>
            </a:pPr>
            <a:r>
              <a:rPr lang="en-NZ" dirty="0" smtClean="0"/>
              <a:t>Examine reports already being created</a:t>
            </a:r>
          </a:p>
          <a:p>
            <a:pPr>
              <a:lnSpc>
                <a:spcPct val="100000"/>
              </a:lnSpc>
            </a:pPr>
            <a:r>
              <a:rPr lang="en-NZ" dirty="0" smtClean="0"/>
              <a:t>The organisation already performs the tasks – how do they do it?</a:t>
            </a:r>
          </a:p>
          <a:p>
            <a:pPr lvl="1">
              <a:lnSpc>
                <a:spcPct val="100000"/>
              </a:lnSpc>
            </a:pPr>
            <a:r>
              <a:rPr lang="en-NZ" dirty="0" smtClean="0"/>
              <a:t>What are the business processes currently?</a:t>
            </a:r>
            <a:endParaRPr lang="en-NZ" dirty="0"/>
          </a:p>
        </p:txBody>
      </p:sp>
    </p:spTree>
    <p:extLst>
      <p:ext uri="{BB962C8B-B14F-4D97-AF65-F5344CB8AC3E}">
        <p14:creationId xmlns:p14="http://schemas.microsoft.com/office/powerpoint/2010/main" val="2733271327"/>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Finally – Identify what is postponed</a:t>
            </a:r>
            <a:endParaRPr lang="en-NZ" dirty="0"/>
          </a:p>
        </p:txBody>
      </p:sp>
      <p:sp>
        <p:nvSpPr>
          <p:cNvPr id="3" name="Content Placeholder 2"/>
          <p:cNvSpPr>
            <a:spLocks noGrp="1"/>
          </p:cNvSpPr>
          <p:nvPr>
            <p:ph idx="1"/>
          </p:nvPr>
        </p:nvSpPr>
        <p:spPr/>
        <p:txBody>
          <a:bodyPr/>
          <a:lstStyle/>
          <a:p>
            <a:r>
              <a:rPr lang="en-NZ" dirty="0" smtClean="0"/>
              <a:t>There will be tasks and use-cases which will not be performed or developed</a:t>
            </a:r>
          </a:p>
          <a:p>
            <a:r>
              <a:rPr lang="en-NZ" dirty="0" smtClean="0"/>
              <a:t>Identify them – acknowledge what will </a:t>
            </a:r>
            <a:r>
              <a:rPr lang="en-NZ" b="1" i="1" dirty="0" smtClean="0"/>
              <a:t>not</a:t>
            </a:r>
            <a:r>
              <a:rPr lang="en-NZ" dirty="0" smtClean="0"/>
              <a:t> be included in the initial database</a:t>
            </a:r>
          </a:p>
          <a:p>
            <a:pPr lvl="1"/>
            <a:r>
              <a:rPr lang="en-NZ" dirty="0" smtClean="0"/>
              <a:t>May lead on to further development</a:t>
            </a:r>
          </a:p>
          <a:p>
            <a:pPr lvl="1"/>
            <a:r>
              <a:rPr lang="en-NZ" dirty="0" smtClean="0"/>
              <a:t>Sets client expectations about what is, and is </a:t>
            </a:r>
            <a:r>
              <a:rPr lang="en-NZ" b="1" i="1" dirty="0" smtClean="0"/>
              <a:t>not</a:t>
            </a:r>
            <a:r>
              <a:rPr lang="en-NZ" dirty="0" smtClean="0"/>
              <a:t> possible in the initial database.</a:t>
            </a:r>
            <a:endParaRPr lang="en-NZ" dirty="0"/>
          </a:p>
        </p:txBody>
      </p:sp>
    </p:spTree>
    <p:extLst>
      <p:ext uri="{BB962C8B-B14F-4D97-AF65-F5344CB8AC3E}">
        <p14:creationId xmlns:p14="http://schemas.microsoft.com/office/powerpoint/2010/main" val="2664881750"/>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a:t>
            </a:r>
            <a:endParaRPr lang="en-NZ" dirty="0"/>
          </a:p>
        </p:txBody>
      </p:sp>
      <p:sp>
        <p:nvSpPr>
          <p:cNvPr id="3" name="Content Placeholder 2"/>
          <p:cNvSpPr>
            <a:spLocks noGrp="1"/>
          </p:cNvSpPr>
          <p:nvPr>
            <p:ph idx="1"/>
          </p:nvPr>
        </p:nvSpPr>
        <p:spPr/>
        <p:txBody>
          <a:bodyPr/>
          <a:lstStyle/>
          <a:p>
            <a:pPr marL="0" indent="0">
              <a:buNone/>
            </a:pPr>
            <a:r>
              <a:rPr lang="en-NZ" dirty="0" smtClean="0"/>
              <a:t>A budget system </a:t>
            </a:r>
            <a:r>
              <a:rPr lang="en-NZ" smtClean="0"/>
              <a:t>for personal/home use</a:t>
            </a:r>
            <a:endParaRPr lang="en-NZ" dirty="0" smtClean="0"/>
          </a:p>
          <a:p>
            <a:pPr marL="457200" indent="-457200">
              <a:buFont typeface="+mj-lt"/>
              <a:buAutoNum type="arabicPeriod"/>
            </a:pPr>
            <a:r>
              <a:rPr lang="en-NZ" dirty="0" smtClean="0"/>
              <a:t>What </a:t>
            </a:r>
            <a:r>
              <a:rPr lang="en-NZ" dirty="0"/>
              <a:t>does the user do?</a:t>
            </a:r>
          </a:p>
          <a:p>
            <a:pPr marL="457200" indent="-457200">
              <a:buFont typeface="+mj-lt"/>
              <a:buAutoNum type="arabicPeriod"/>
            </a:pPr>
            <a:r>
              <a:rPr lang="en-NZ" dirty="0"/>
              <a:t>What data is involved?</a:t>
            </a:r>
          </a:p>
          <a:p>
            <a:pPr marL="457200" indent="-457200">
              <a:buFont typeface="+mj-lt"/>
              <a:buAutoNum type="arabicPeriod"/>
            </a:pPr>
            <a:r>
              <a:rPr lang="en-NZ" dirty="0"/>
              <a:t>What is the main objective of the system?</a:t>
            </a:r>
          </a:p>
          <a:p>
            <a:pPr marL="457200" indent="-457200">
              <a:buFont typeface="+mj-lt"/>
              <a:buAutoNum type="arabicPeriod"/>
            </a:pPr>
            <a:r>
              <a:rPr lang="en-NZ" dirty="0"/>
              <a:t>What data is needed to satisfy this objective?</a:t>
            </a:r>
          </a:p>
          <a:p>
            <a:pPr marL="457200" indent="-457200">
              <a:buFont typeface="+mj-lt"/>
              <a:buAutoNum type="arabicPeriod"/>
            </a:pPr>
            <a:r>
              <a:rPr lang="en-NZ" dirty="0"/>
              <a:t>What are the input use cases?</a:t>
            </a:r>
          </a:p>
          <a:p>
            <a:pPr marL="457200" indent="-457200">
              <a:buFont typeface="+mj-lt"/>
              <a:buAutoNum type="arabicPeriod"/>
            </a:pPr>
            <a:r>
              <a:rPr lang="en-NZ" dirty="0"/>
              <a:t>What is the first data model?</a:t>
            </a:r>
          </a:p>
          <a:p>
            <a:pPr marL="457200" indent="-457200">
              <a:buFont typeface="+mj-lt"/>
              <a:buAutoNum type="arabicPeriod"/>
            </a:pPr>
            <a:r>
              <a:rPr lang="en-NZ" dirty="0"/>
              <a:t>What are the output use cases</a:t>
            </a:r>
            <a:r>
              <a:rPr lang="en-NZ" dirty="0" smtClean="0"/>
              <a:t>?</a:t>
            </a:r>
            <a:endParaRPr lang="en-NZ" dirty="0"/>
          </a:p>
        </p:txBody>
      </p:sp>
    </p:spTree>
    <p:extLst>
      <p:ext uri="{BB962C8B-B14F-4D97-AF65-F5344CB8AC3E}">
        <p14:creationId xmlns:p14="http://schemas.microsoft.com/office/powerpoint/2010/main" val="1152754603"/>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Need to understand</a:t>
            </a:r>
            <a:r>
              <a:rPr lang="en-NZ" dirty="0" smtClean="0"/>
              <a:t>:</a:t>
            </a:r>
            <a:endParaRPr lang="en-NZ" dirty="0"/>
          </a:p>
        </p:txBody>
      </p:sp>
      <p:sp>
        <p:nvSpPr>
          <p:cNvPr id="3" name="Content Placeholder 2"/>
          <p:cNvSpPr>
            <a:spLocks noGrp="1"/>
          </p:cNvSpPr>
          <p:nvPr>
            <p:ph idx="1"/>
          </p:nvPr>
        </p:nvSpPr>
        <p:spPr/>
        <p:txBody>
          <a:bodyPr/>
          <a:lstStyle/>
          <a:p>
            <a:r>
              <a:rPr lang="en-NZ" dirty="0" smtClean="0"/>
              <a:t>What </a:t>
            </a:r>
            <a:r>
              <a:rPr lang="en-NZ" dirty="0"/>
              <a:t>tasks will people carry out with the database?</a:t>
            </a:r>
          </a:p>
          <a:p>
            <a:r>
              <a:rPr lang="en-NZ" dirty="0"/>
              <a:t>What data is needed </a:t>
            </a:r>
            <a:r>
              <a:rPr lang="en-NZ" dirty="0" smtClean="0"/>
              <a:t>to support those tasks</a:t>
            </a:r>
            <a:endParaRPr lang="en-NZ" dirty="0"/>
          </a:p>
          <a:p>
            <a:endParaRPr lang="en-NZ" dirty="0"/>
          </a:p>
        </p:txBody>
      </p:sp>
    </p:spTree>
    <p:extLst>
      <p:ext uri="{BB962C8B-B14F-4D97-AF65-F5344CB8AC3E}">
        <p14:creationId xmlns:p14="http://schemas.microsoft.com/office/powerpoint/2010/main" val="1864874371"/>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Read</a:t>
            </a:r>
            <a:endParaRPr lang="en-NZ" dirty="0"/>
          </a:p>
        </p:txBody>
      </p:sp>
      <p:sp>
        <p:nvSpPr>
          <p:cNvPr id="3" name="Content Placeholder 2"/>
          <p:cNvSpPr>
            <a:spLocks noGrp="1"/>
          </p:cNvSpPr>
          <p:nvPr>
            <p:ph idx="1"/>
          </p:nvPr>
        </p:nvSpPr>
        <p:spPr/>
        <p:txBody>
          <a:bodyPr/>
          <a:lstStyle/>
          <a:p>
            <a:r>
              <a:rPr lang="en-NZ" dirty="0" smtClean="0"/>
              <a:t>Chapter 3: Initial Requirements and Use Cases</a:t>
            </a:r>
          </a:p>
          <a:p>
            <a:endParaRPr lang="en-NZ" dirty="0"/>
          </a:p>
        </p:txBody>
      </p:sp>
    </p:spTree>
    <p:extLst>
      <p:ext uri="{BB962C8B-B14F-4D97-AF65-F5344CB8AC3E}">
        <p14:creationId xmlns:p14="http://schemas.microsoft.com/office/powerpoint/2010/main" val="213507399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Understand the problem domain</a:t>
            </a:r>
            <a:endParaRPr lang="en-NZ" dirty="0"/>
          </a:p>
        </p:txBody>
      </p:sp>
      <p:sp>
        <p:nvSpPr>
          <p:cNvPr id="3" name="Content Placeholder 2"/>
          <p:cNvSpPr>
            <a:spLocks noGrp="1"/>
          </p:cNvSpPr>
          <p:nvPr>
            <p:ph idx="1"/>
          </p:nvPr>
        </p:nvSpPr>
        <p:spPr/>
        <p:txBody>
          <a:bodyPr/>
          <a:lstStyle/>
          <a:p>
            <a:pPr marL="352425" indent="0">
              <a:lnSpc>
                <a:spcPct val="100000"/>
              </a:lnSpc>
              <a:buNone/>
            </a:pPr>
            <a:r>
              <a:rPr lang="en-NZ" sz="3200" dirty="0" smtClean="0"/>
              <a:t>“The </a:t>
            </a:r>
            <a:r>
              <a:rPr lang="en-NZ" sz="3200" dirty="0"/>
              <a:t>analyst needs to immerse himself in the </a:t>
            </a:r>
            <a:r>
              <a:rPr lang="en-NZ" sz="3200" i="1" dirty="0"/>
              <a:t>problem domain </a:t>
            </a:r>
            <a:r>
              <a:rPr lang="en-NZ" sz="3200" dirty="0"/>
              <a:t>so deeply that </a:t>
            </a:r>
            <a:r>
              <a:rPr lang="en-NZ" sz="3200" dirty="0" smtClean="0"/>
              <a:t>he begins </a:t>
            </a:r>
            <a:r>
              <a:rPr lang="en-NZ" sz="3200" dirty="0"/>
              <a:t>to discover nuances that even those who live </a:t>
            </a:r>
            <a:r>
              <a:rPr lang="en-NZ" sz="3200" dirty="0" smtClean="0"/>
              <a:t>with … [it] … every day </a:t>
            </a:r>
            <a:r>
              <a:rPr lang="en-NZ" sz="3200" dirty="0"/>
              <a:t>have not fully considered</a:t>
            </a:r>
            <a:r>
              <a:rPr lang="en-NZ" sz="3200" dirty="0" smtClean="0"/>
              <a:t>.”</a:t>
            </a:r>
          </a:p>
        </p:txBody>
      </p:sp>
    </p:spTree>
    <p:extLst>
      <p:ext uri="{BB962C8B-B14F-4D97-AF65-F5344CB8AC3E}">
        <p14:creationId xmlns:p14="http://schemas.microsoft.com/office/powerpoint/2010/main" val="102643175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Analyst view</a:t>
            </a:r>
            <a:endParaRPr lang="en-NZ" dirty="0"/>
          </a:p>
        </p:txBody>
      </p:sp>
      <p:sp>
        <p:nvSpPr>
          <p:cNvPr id="3" name="Content Placeholder 2"/>
          <p:cNvSpPr>
            <a:spLocks noGrp="1"/>
          </p:cNvSpPr>
          <p:nvPr>
            <p:ph idx="1"/>
          </p:nvPr>
        </p:nvSpPr>
        <p:spPr/>
        <p:txBody>
          <a:bodyPr/>
          <a:lstStyle/>
          <a:p>
            <a:pPr>
              <a:lnSpc>
                <a:spcPct val="100000"/>
              </a:lnSpc>
            </a:pPr>
            <a:r>
              <a:rPr lang="en-NZ" dirty="0" smtClean="0"/>
              <a:t>The analyst tries to take real world descriptions and turn them into an abstract model</a:t>
            </a:r>
          </a:p>
          <a:p>
            <a:pPr lvl="1">
              <a:lnSpc>
                <a:spcPct val="100000"/>
              </a:lnSpc>
            </a:pPr>
            <a:r>
              <a:rPr lang="en-NZ" dirty="0" smtClean="0"/>
              <a:t>Something which suites the example described but will extend to future situations</a:t>
            </a:r>
          </a:p>
          <a:p>
            <a:pPr>
              <a:lnSpc>
                <a:spcPct val="100000"/>
              </a:lnSpc>
            </a:pPr>
            <a:r>
              <a:rPr lang="en-NZ" dirty="0" smtClean="0"/>
              <a:t>Must understand the input and output requirements </a:t>
            </a:r>
          </a:p>
          <a:p>
            <a:pPr lvl="1">
              <a:lnSpc>
                <a:spcPct val="100000"/>
              </a:lnSpc>
            </a:pPr>
            <a:r>
              <a:rPr lang="en-NZ" dirty="0" smtClean="0"/>
              <a:t>Immediate requirements</a:t>
            </a:r>
          </a:p>
          <a:p>
            <a:pPr lvl="1">
              <a:lnSpc>
                <a:spcPct val="100000"/>
              </a:lnSpc>
            </a:pPr>
            <a:r>
              <a:rPr lang="en-NZ" dirty="0" smtClean="0"/>
              <a:t>Potential requirements</a:t>
            </a:r>
          </a:p>
        </p:txBody>
      </p:sp>
    </p:spTree>
    <p:extLst>
      <p:ext uri="{BB962C8B-B14F-4D97-AF65-F5344CB8AC3E}">
        <p14:creationId xmlns:p14="http://schemas.microsoft.com/office/powerpoint/2010/main" val="4208878115"/>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68" y="2276872"/>
            <a:ext cx="2682255" cy="1571203"/>
          </a:xfrm>
        </p:spPr>
        <p:txBody>
          <a:bodyPr/>
          <a:lstStyle/>
          <a:p>
            <a:r>
              <a:rPr lang="en-NZ" dirty="0" smtClean="0"/>
              <a:t>Analyst view of a data-based system</a:t>
            </a:r>
            <a:endParaRPr lang="en-NZ"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955" y="332656"/>
            <a:ext cx="5533593"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40721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perspectives</a:t>
            </a:r>
            <a:endParaRPr lang="en-NZ" dirty="0"/>
          </a:p>
        </p:txBody>
      </p:sp>
      <p:sp>
        <p:nvSpPr>
          <p:cNvPr id="3" name="Content Placeholder 2"/>
          <p:cNvSpPr>
            <a:spLocks noGrp="1"/>
          </p:cNvSpPr>
          <p:nvPr>
            <p:ph idx="1"/>
          </p:nvPr>
        </p:nvSpPr>
        <p:spPr/>
        <p:txBody>
          <a:bodyPr/>
          <a:lstStyle/>
          <a:p>
            <a:r>
              <a:rPr lang="en-NZ" dirty="0" smtClean="0"/>
              <a:t>An individual client seldom has a clear picture of the whole problem</a:t>
            </a:r>
          </a:p>
          <a:p>
            <a:r>
              <a:rPr lang="en-NZ" dirty="0" smtClean="0"/>
              <a:t>Database projects tend to be either</a:t>
            </a:r>
          </a:p>
          <a:p>
            <a:pPr lvl="1"/>
            <a:r>
              <a:rPr lang="en-NZ" dirty="0" smtClean="0"/>
              <a:t>Data-minding</a:t>
            </a:r>
          </a:p>
          <a:p>
            <a:pPr lvl="1"/>
            <a:r>
              <a:rPr lang="en-NZ" dirty="0" smtClean="0"/>
              <a:t>Task Automation</a:t>
            </a:r>
            <a:endParaRPr lang="en-NZ" dirty="0"/>
          </a:p>
        </p:txBody>
      </p:sp>
    </p:spTree>
    <p:extLst>
      <p:ext uri="{BB962C8B-B14F-4D97-AF65-F5344CB8AC3E}">
        <p14:creationId xmlns:p14="http://schemas.microsoft.com/office/powerpoint/2010/main" val="3911645716"/>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Minding</a:t>
            </a:r>
            <a:endParaRPr lang="en-NZ" dirty="0"/>
          </a:p>
        </p:txBody>
      </p:sp>
      <p:sp>
        <p:nvSpPr>
          <p:cNvPr id="3" name="Content Placeholder 2"/>
          <p:cNvSpPr>
            <a:spLocks noGrp="1"/>
          </p:cNvSpPr>
          <p:nvPr>
            <p:ph idx="1"/>
          </p:nvPr>
        </p:nvSpPr>
        <p:spPr>
          <a:xfrm>
            <a:off x="467545" y="1706563"/>
            <a:ext cx="2789386" cy="4092575"/>
          </a:xfrm>
        </p:spPr>
        <p:txBody>
          <a:bodyPr/>
          <a:lstStyle/>
          <a:p>
            <a:r>
              <a:rPr lang="en-NZ" dirty="0" smtClean="0"/>
              <a:t>Data needs to be looked after</a:t>
            </a:r>
          </a:p>
          <a:p>
            <a:r>
              <a:rPr lang="en-NZ" dirty="0" smtClean="0"/>
              <a:t>Predicting potential output requirements is essential</a:t>
            </a:r>
            <a:endParaRPr lang="en-NZ"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930" y="1530882"/>
            <a:ext cx="5275510" cy="43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88834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Task Automation</a:t>
            </a:r>
            <a:endParaRPr lang="en-NZ" dirty="0"/>
          </a:p>
        </p:txBody>
      </p:sp>
      <p:sp>
        <p:nvSpPr>
          <p:cNvPr id="3" name="Content Placeholder 2"/>
          <p:cNvSpPr>
            <a:spLocks noGrp="1"/>
          </p:cNvSpPr>
          <p:nvPr>
            <p:ph idx="1"/>
          </p:nvPr>
        </p:nvSpPr>
        <p:spPr>
          <a:xfrm>
            <a:off x="323529" y="1706563"/>
            <a:ext cx="3528392" cy="4092575"/>
          </a:xfrm>
        </p:spPr>
        <p:txBody>
          <a:bodyPr/>
          <a:lstStyle/>
          <a:p>
            <a:r>
              <a:rPr lang="en-NZ" dirty="0" smtClean="0"/>
              <a:t>Jobs need to be automated</a:t>
            </a:r>
          </a:p>
          <a:p>
            <a:r>
              <a:rPr lang="en-NZ" dirty="0" smtClean="0"/>
              <a:t>Clients often have clear idea of output need</a:t>
            </a:r>
          </a:p>
          <a:p>
            <a:r>
              <a:rPr lang="en-NZ" dirty="0" smtClean="0"/>
              <a:t>Need to be careful about input selection</a:t>
            </a:r>
            <a:endParaRPr lang="en-NZ"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617338"/>
            <a:ext cx="5077222" cy="433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71732"/>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P_PPT_Template">
  <a:themeElements>
    <a:clrScheme name="Custom 3">
      <a:dk1>
        <a:srgbClr val="05509B"/>
      </a:dk1>
      <a:lt1>
        <a:sysClr val="window" lastClr="FFFFFF"/>
      </a:lt1>
      <a:dk2>
        <a:srgbClr val="375F78"/>
      </a:dk2>
      <a:lt2>
        <a:srgbClr val="EEECE1"/>
      </a:lt2>
      <a:accent1>
        <a:srgbClr val="05509B"/>
      </a:accent1>
      <a:accent2>
        <a:srgbClr val="AFC32D"/>
      </a:accent2>
      <a:accent3>
        <a:srgbClr val="008CD9"/>
      </a:accent3>
      <a:accent4>
        <a:srgbClr val="C88719"/>
      </a:accent4>
      <a:accent5>
        <a:srgbClr val="7DA09B"/>
      </a:accent5>
      <a:accent6>
        <a:srgbClr val="82821E"/>
      </a:accent6>
      <a:hlink>
        <a:srgbClr val="7DA5D2"/>
      </a:hlink>
      <a:folHlink>
        <a:srgbClr val="3C555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VPN</Template>
  <TotalTime>793</TotalTime>
  <Words>1616</Words>
  <Application>Microsoft Office PowerPoint</Application>
  <PresentationFormat>On-screen Show (4:3)</PresentationFormat>
  <Paragraphs>161</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ＭＳ Ｐゴシック</vt:lpstr>
      <vt:lpstr>Arial</vt:lpstr>
      <vt:lpstr>Calibri</vt:lpstr>
      <vt:lpstr>Times New Roman</vt:lpstr>
      <vt:lpstr>OP_PPT_Template</vt:lpstr>
      <vt:lpstr>Initial Requirements &amp; Use Cases</vt:lpstr>
      <vt:lpstr>First Step</vt:lpstr>
      <vt:lpstr>Need to understand:</vt:lpstr>
      <vt:lpstr>Understand the problem domain</vt:lpstr>
      <vt:lpstr>Analyst view</vt:lpstr>
      <vt:lpstr>Analyst view of a data-based system</vt:lpstr>
      <vt:lpstr>Multiple perspectives</vt:lpstr>
      <vt:lpstr>Data Minding</vt:lpstr>
      <vt:lpstr>Task Automation</vt:lpstr>
      <vt:lpstr>Important questions</vt:lpstr>
      <vt:lpstr>Example to consider</vt:lpstr>
      <vt:lpstr>Q1: What does the user do?</vt:lpstr>
      <vt:lpstr>Q2: What Data is Involved?</vt:lpstr>
      <vt:lpstr>Q3: What is the objective of the system?</vt:lpstr>
      <vt:lpstr>Objective for problem</vt:lpstr>
      <vt:lpstr>Q4: What data is required to satisfy the objective?</vt:lpstr>
      <vt:lpstr>Restating the meal delivery problem</vt:lpstr>
      <vt:lpstr>Q5: What are the input use cases?</vt:lpstr>
      <vt:lpstr>Initial Use Case</vt:lpstr>
      <vt:lpstr>Q6: What is the First Data Model</vt:lpstr>
      <vt:lpstr>Q7: What are the Output Use Cases</vt:lpstr>
      <vt:lpstr>Use Cases - Actors</vt:lpstr>
      <vt:lpstr>Use Cases - Exceptions</vt:lpstr>
      <vt:lpstr>Use Cases – Maintaining Data</vt:lpstr>
      <vt:lpstr>CRUD Example</vt:lpstr>
      <vt:lpstr>CRUD identifies potential problems</vt:lpstr>
      <vt:lpstr>Finding out more about the problem</vt:lpstr>
      <vt:lpstr>Finally – Identify what is postponed</vt:lpstr>
      <vt:lpstr>Exercise</vt:lpstr>
      <vt:lpstr>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David Bremer</dc:creator>
  <cp:lastModifiedBy>Krissi Wood</cp:lastModifiedBy>
  <cp:revision>135</cp:revision>
  <dcterms:created xsi:type="dcterms:W3CDTF">2009-12-07T23:20:52Z</dcterms:created>
  <dcterms:modified xsi:type="dcterms:W3CDTF">2019-02-26T21:37:14Z</dcterms:modified>
</cp:coreProperties>
</file>