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89" r:id="rId17"/>
    <p:sldId id="270" r:id="rId18"/>
    <p:sldId id="275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61" autoAdjust="0"/>
  </p:normalViewPr>
  <p:slideViewPr>
    <p:cSldViewPr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CD88E-CFB3-4880-A48A-A824B3E13632}" type="datetimeFigureOut">
              <a:rPr lang="en-NZ" smtClean="0"/>
              <a:t>2/03/2020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753DF-596B-4108-BA90-A5472E2F6AC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3711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188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Prep: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NZ" dirty="0"/>
              <a:t>Brown paper roll &amp; pens for </a:t>
            </a:r>
            <a:r>
              <a:rPr lang="en-NZ"/>
              <a:t>library exercise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9406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040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5633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3749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The important question here is: Do we want to keep track of former managers?</a:t>
            </a:r>
          </a:p>
          <a:p>
            <a:r>
              <a:rPr lang="en-NZ" dirty="0"/>
              <a:t>Why are we recording information about managers at all?</a:t>
            </a:r>
          </a:p>
          <a:p>
            <a:r>
              <a:rPr lang="en-NZ" dirty="0"/>
              <a:t>If it just to know who to call when something goes</a:t>
            </a:r>
            <a:r>
              <a:rPr lang="en-NZ" baseline="0" dirty="0"/>
              <a:t> wrong then the current manager is probably all you need.</a:t>
            </a:r>
          </a:p>
          <a:p>
            <a:r>
              <a:rPr lang="en-NZ" baseline="0" dirty="0"/>
              <a:t>But what if during an audit you uncover something that went wrong last year? Then you will need to keep a history…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1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Is there any data we need to record for the</a:t>
            </a:r>
            <a:r>
              <a:rPr lang="en-NZ" baseline="0" dirty="0"/>
              <a:t> enrolment of a student in a course? Anything specific to that relationship?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9984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2872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4614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2903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088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5295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34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6093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1398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7108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4074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6776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502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err="1"/>
              <a:t>Startup</a:t>
            </a:r>
            <a:r>
              <a:rPr lang="en-NZ" dirty="0"/>
              <a:t> company, Employees may change groups, groups may change rooms.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This model has redundant date, can you see what it is? Careful management of the information supplied in each relationship is required to make sure the data is accurate.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641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287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7758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15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3151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2873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8541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5211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1..1 -- 1..n for</a:t>
            </a:r>
            <a:r>
              <a:rPr lang="en-NZ" baseline="0" dirty="0"/>
              <a:t> group/guest – each group can have many guests, but each guest is in a single group</a:t>
            </a:r>
          </a:p>
          <a:p>
            <a:endParaRPr lang="en-NZ" baseline="0" dirty="0"/>
          </a:p>
          <a:p>
            <a:r>
              <a:rPr lang="en-NZ" baseline="0" dirty="0"/>
              <a:t>0..1 – 1..1 for Guest Room – each guest is in a single room, each room may be either empty or have a single person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56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is the definition</a:t>
            </a:r>
            <a:r>
              <a:rPr lang="en-NZ" baseline="0" dirty="0"/>
              <a:t> of a “Group” in this model?</a:t>
            </a:r>
          </a:p>
          <a:p>
            <a:r>
              <a:rPr lang="en-NZ" baseline="0" dirty="0"/>
              <a:t>How would we handle A Taylor &amp; W. Long leaving a day early?</a:t>
            </a:r>
          </a:p>
          <a:p>
            <a:endParaRPr lang="en-NZ" baseline="0" dirty="0"/>
          </a:p>
          <a:p>
            <a:r>
              <a:rPr lang="en-NZ" baseline="0" dirty="0"/>
              <a:t>A group (here) is not JUST a group of people travelling together or here for a particular reason – but a group that are also staying for the SAME dates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1031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458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886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about</a:t>
            </a:r>
            <a:r>
              <a:rPr lang="en-NZ" baseline="0" dirty="0"/>
              <a:t> a person who has contacted the </a:t>
            </a:r>
            <a:r>
              <a:rPr lang="en-NZ" baseline="0" dirty="0" err="1"/>
              <a:t>Polytech</a:t>
            </a:r>
            <a:r>
              <a:rPr lang="en-NZ" baseline="0" dirty="0"/>
              <a:t> asking for information about a course? Do we want to record their data?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125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Here’s another example of the importance of defining a class, what is a visit?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467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 dirty="0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 dirty="0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3/2/2020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Developing the Data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/>
              <a:t>Churcher</a:t>
            </a:r>
            <a:r>
              <a:rPr lang="en-NZ" dirty="0"/>
              <a:t> ch4-5</a:t>
            </a:r>
          </a:p>
        </p:txBody>
      </p:sp>
    </p:spTree>
    <p:extLst>
      <p:ext uri="{BB962C8B-B14F-4D97-AF65-F5344CB8AC3E}">
        <p14:creationId xmlns:p14="http://schemas.microsoft.com/office/powerpoint/2010/main" val="34027703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Cardinality of 1: Is it ever be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4437112"/>
            <a:ext cx="7448550" cy="1362026"/>
          </a:xfrm>
        </p:spPr>
        <p:txBody>
          <a:bodyPr/>
          <a:lstStyle/>
          <a:p>
            <a:r>
              <a:rPr lang="en-NZ" dirty="0"/>
              <a:t>Exceptions are always problematic and need to be considered</a:t>
            </a:r>
          </a:p>
          <a:p>
            <a:pPr lvl="1"/>
            <a:r>
              <a:rPr lang="en-NZ" dirty="0"/>
              <a:t>What happens if the weather changes during a visit?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5700713" cy="277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491880" y="2492895"/>
            <a:ext cx="4464496" cy="106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Collecting weather status when visiting a farm to collect samples</a:t>
            </a:r>
          </a:p>
        </p:txBody>
      </p:sp>
    </p:spTree>
    <p:extLst>
      <p:ext uri="{BB962C8B-B14F-4D97-AF65-F5344CB8AC3E}">
        <p14:creationId xmlns:p14="http://schemas.microsoft.com/office/powerpoint/2010/main" val="39519135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Possible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4725144"/>
            <a:ext cx="7448550" cy="1073994"/>
          </a:xfrm>
        </p:spPr>
        <p:txBody>
          <a:bodyPr/>
          <a:lstStyle/>
          <a:p>
            <a:r>
              <a:rPr lang="en-NZ" dirty="0"/>
              <a:t>But this is large overhead when weather is normally stable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1556792"/>
            <a:ext cx="6473825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59832" y="1740689"/>
            <a:ext cx="6084168" cy="127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ts val="2500"/>
              </a:lnSpc>
              <a:spcBef>
                <a:spcPct val="0"/>
              </a:spcBef>
              <a:spcAft>
                <a:spcPts val="150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May be better to associate weather to a sample rather than the visit</a:t>
            </a:r>
          </a:p>
        </p:txBody>
      </p:sp>
    </p:spTree>
    <p:extLst>
      <p:ext uri="{BB962C8B-B14F-4D97-AF65-F5344CB8AC3E}">
        <p14:creationId xmlns:p14="http://schemas.microsoft.com/office/powerpoint/2010/main" val="121619646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Perhaps solve the changing weather problem by redefining a visit, rather than changing the model</a:t>
            </a:r>
          </a:p>
          <a:p>
            <a:pPr lvl="1"/>
            <a:r>
              <a:rPr lang="en-NZ" i="1" dirty="0"/>
              <a:t>A visit is a time spent on a farm during constant weather conditions on a single day collecting samples. </a:t>
            </a:r>
          </a:p>
          <a:p>
            <a:pPr lvl="1"/>
            <a:r>
              <a:rPr lang="en-NZ" i="1" dirty="0"/>
              <a:t>It is possible to have more than one visit to a farm per day.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19" y="4525795"/>
            <a:ext cx="4691437" cy="228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17946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Cardinality of 1: What about history?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Do we wish to keep track of historical information?</a:t>
            </a:r>
          </a:p>
          <a:p>
            <a:r>
              <a:rPr lang="en-NZ" dirty="0"/>
              <a:t>Where there is a 1..1 this may prove tricky</a:t>
            </a:r>
          </a:p>
          <a:p>
            <a:endParaRPr lang="en-NZ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145087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75" y="4291682"/>
            <a:ext cx="6334125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006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Many to Many: Are we missing anything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Whenever you see a many-many on a data model it is worth asking:</a:t>
            </a:r>
          </a:p>
          <a:p>
            <a:pPr lvl="1"/>
            <a:r>
              <a:rPr lang="en-NZ" i="1" dirty="0"/>
              <a:t>Is there any data that we need to record that depends on particular instances of each of the classes in our Many–Many relationship?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612808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Student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Is there any data that I want to keep that is specific to a particular student and his or her enrolment in a particular course?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9" y="3652945"/>
            <a:ext cx="6449381" cy="20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11545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Student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Is there any data that I want to keep that is specific to a particular student and his or her enrolment in a particular course?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79" y="3652945"/>
            <a:ext cx="6449381" cy="20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597622"/>
            <a:ext cx="7694613" cy="2279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458693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Many-Many May be OK in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Sometimes it might be perfectly fine to have a </a:t>
            </a:r>
            <a:r>
              <a:rPr lang="en-NZ" dirty="0" err="1"/>
              <a:t>Many:Many</a:t>
            </a:r>
            <a:r>
              <a:rPr lang="en-NZ" dirty="0"/>
              <a:t> relationship</a:t>
            </a:r>
          </a:p>
          <a:p>
            <a:r>
              <a:rPr lang="en-NZ" dirty="0"/>
              <a:t>If there is no relationship-specific data to be stored then don’t add an intermediate class</a:t>
            </a:r>
          </a:p>
        </p:txBody>
      </p:sp>
    </p:spTree>
    <p:extLst>
      <p:ext uri="{BB962C8B-B14F-4D97-AF65-F5344CB8AC3E}">
        <p14:creationId xmlns:p14="http://schemas.microsoft.com/office/powerpoint/2010/main" val="1577525931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Class, Attribute or Relationship?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Data may be stored as </a:t>
            </a:r>
          </a:p>
          <a:p>
            <a:pPr lvl="1"/>
            <a:r>
              <a:rPr lang="en-NZ" dirty="0"/>
              <a:t>A class</a:t>
            </a:r>
          </a:p>
          <a:p>
            <a:pPr lvl="1"/>
            <a:r>
              <a:rPr lang="en-NZ" dirty="0"/>
              <a:t>An attribute of a class</a:t>
            </a:r>
          </a:p>
          <a:p>
            <a:pPr lvl="1"/>
            <a:r>
              <a:rPr lang="en-NZ" dirty="0"/>
              <a:t>A relationship 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403592785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No Perfect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/>
              <a:t>It is never possible to say that a given data model is the correct one. </a:t>
            </a:r>
          </a:p>
          <a:p>
            <a:pPr lvl="1"/>
            <a:r>
              <a:rPr lang="en-NZ" i="1" dirty="0"/>
              <a:t>We can only say that it meets the requirements of a problem within a given scope, and subject to certain assumptions or approximations. </a:t>
            </a:r>
            <a:r>
              <a:rPr lang="en-NZ" dirty="0"/>
              <a:t> </a:t>
            </a:r>
            <a:r>
              <a:rPr lang="en-NZ" sz="2000" dirty="0"/>
              <a:t>(</a:t>
            </a:r>
            <a:r>
              <a:rPr lang="en-NZ" sz="2000" dirty="0" err="1"/>
              <a:t>Churcher</a:t>
            </a:r>
            <a:r>
              <a:rPr lang="en-NZ" sz="2000" dirty="0"/>
              <a:t>, 2007 p75)</a:t>
            </a:r>
            <a:endParaRPr lang="en-NZ" dirty="0"/>
          </a:p>
          <a:p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94167154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Churcher</a:t>
            </a:r>
            <a:r>
              <a:rPr lang="en-NZ" dirty="0"/>
              <a:t> </a:t>
            </a:r>
            <a:br>
              <a:rPr lang="en-NZ" dirty="0"/>
            </a:br>
            <a:br>
              <a:rPr lang="en-NZ" dirty="0"/>
            </a:br>
            <a:r>
              <a:rPr lang="en-NZ" dirty="0"/>
              <a:t>Ch4 Learning from the Data Model</a:t>
            </a:r>
            <a:br>
              <a:rPr lang="en-NZ" dirty="0"/>
            </a:br>
            <a:br>
              <a:rPr lang="en-NZ" dirty="0"/>
            </a:br>
            <a:r>
              <a:rPr lang="en-NZ" dirty="0"/>
              <a:t>Ch5 to p87Attribute, Classes &amp; Relationships</a:t>
            </a:r>
            <a:br>
              <a:rPr lang="en-NZ" dirty="0"/>
            </a:br>
            <a:r>
              <a:rPr lang="en-NZ" dirty="0" err="1"/>
              <a:t>pg</a:t>
            </a:r>
            <a:r>
              <a:rPr lang="en-NZ" dirty="0"/>
              <a:t> 68 (2</a:t>
            </a:r>
            <a:r>
              <a:rPr lang="en-NZ" baseline="30000" dirty="0"/>
              <a:t>nd</a:t>
            </a:r>
            <a:r>
              <a:rPr lang="en-NZ" dirty="0"/>
              <a:t> ED)</a:t>
            </a:r>
          </a:p>
        </p:txBody>
      </p:sp>
    </p:spTree>
    <p:extLst>
      <p:ext uri="{BB962C8B-B14F-4D97-AF65-F5344CB8AC3E}">
        <p14:creationId xmlns:p14="http://schemas.microsoft.com/office/powerpoint/2010/main" val="262548836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Example: Sports Club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sports club wishes to keep very simple records of the team name, its grade, and the captain.</a:t>
            </a:r>
          </a:p>
          <a:p>
            <a:r>
              <a:rPr lang="en-NZ" dirty="0"/>
              <a:t>A single class, with several attributes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96952"/>
            <a:ext cx="35052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64721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Lookup Table of “Pick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Solves problems with typing various descriptions for the same thing – standardises input</a:t>
            </a:r>
          </a:p>
          <a:p>
            <a:r>
              <a:rPr lang="en-NZ" dirty="0"/>
              <a:t>Grade can be represented as a relationship to a standard list of grades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33328"/>
            <a:ext cx="5164137" cy="163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0778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Captain – as relationship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May decide to represent who is captain by a relationship between Member and Team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2867893"/>
            <a:ext cx="53594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583720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Multiple relationships between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71" y="1772816"/>
            <a:ext cx="847356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849264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Problems with Multiple Routes Between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number of problems can develop with multiple routes in a data model - primarily</a:t>
            </a:r>
          </a:p>
          <a:p>
            <a:pPr lvl="1"/>
            <a:r>
              <a:rPr lang="en-NZ" dirty="0"/>
              <a:t>Redundant data</a:t>
            </a:r>
          </a:p>
          <a:p>
            <a:pPr lvl="1"/>
            <a:r>
              <a:rPr lang="en-NZ" dirty="0"/>
              <a:t>Different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29935628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Redundant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 relationship in a data model contains, or indicates, data/information</a:t>
            </a:r>
          </a:p>
          <a:p>
            <a:r>
              <a:rPr lang="en-NZ" dirty="0"/>
              <a:t>With multiple paths between two classes we may have the same information being indicated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818647630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Redundant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4920258"/>
            <a:ext cx="7448550" cy="87888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NZ" dirty="0"/>
              <a:t>What data is redundant in this model?</a:t>
            </a:r>
          </a:p>
          <a:p>
            <a:pPr lvl="1">
              <a:spcAft>
                <a:spcPts val="0"/>
              </a:spcAft>
            </a:pPr>
            <a:r>
              <a:rPr lang="en-NZ" dirty="0"/>
              <a:t>Need to ensure that group AND location is changed if employee moves group.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700808"/>
            <a:ext cx="8901113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01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Compromise – Careful Definition of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7448550" cy="1290389"/>
          </a:xfrm>
        </p:spPr>
        <p:txBody>
          <a:bodyPr/>
          <a:lstStyle/>
          <a:p>
            <a:r>
              <a:rPr lang="en-NZ" dirty="0"/>
              <a:t>In a real life situation it may be that an individual might be based in a different room to the main room for a group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784466"/>
            <a:ext cx="8892480" cy="3308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242475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Problematic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 problem exists here?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You can tell which division an employee is in</a:t>
            </a:r>
          </a:p>
          <a:p>
            <a:r>
              <a:rPr lang="en-NZ" dirty="0"/>
              <a:t>You can tell which groups are in each division</a:t>
            </a:r>
          </a:p>
          <a:p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9" y="2132856"/>
            <a:ext cx="8745176" cy="203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9368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Fan Trap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88640"/>
            <a:ext cx="55911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52221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Model not complete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/>
              <a:t>“A data model is a precise description of the data stored for a real-world problem” </a:t>
            </a:r>
            <a:r>
              <a:rPr lang="en-NZ" sz="1800" i="1" dirty="0"/>
              <a:t>(</a:t>
            </a:r>
            <a:r>
              <a:rPr lang="en-NZ" sz="1800" i="1" dirty="0" err="1"/>
              <a:t>Churcher</a:t>
            </a:r>
            <a:r>
              <a:rPr lang="en-NZ" sz="1800" i="1" dirty="0"/>
              <a:t> 2007, p53)</a:t>
            </a:r>
          </a:p>
          <a:p>
            <a:pPr lvl="1"/>
            <a:r>
              <a:rPr lang="en-NZ" dirty="0"/>
              <a:t>Not complete</a:t>
            </a:r>
          </a:p>
          <a:p>
            <a:pPr lvl="1"/>
            <a:r>
              <a:rPr lang="en-NZ" dirty="0"/>
              <a:t>Not exact description of the real situation</a:t>
            </a:r>
          </a:p>
          <a:p>
            <a:pPr lvl="1"/>
            <a:r>
              <a:rPr lang="en-NZ" dirty="0"/>
              <a:t>Always based on definitions and assumptions</a:t>
            </a:r>
          </a:p>
          <a:p>
            <a:pPr lvl="1"/>
            <a:r>
              <a:rPr lang="en-NZ" dirty="0"/>
              <a:t>Always has a limited scope</a:t>
            </a:r>
          </a:p>
          <a:p>
            <a:r>
              <a:rPr lang="en-NZ" i="1" dirty="0"/>
              <a:t>It is a model of the relationships among the </a:t>
            </a:r>
            <a:r>
              <a:rPr lang="en-NZ" b="1" i="1" dirty="0"/>
              <a:t>data items</a:t>
            </a:r>
            <a:r>
              <a:rPr lang="en-NZ" i="1" dirty="0"/>
              <a:t> that are being </a:t>
            </a:r>
            <a:r>
              <a:rPr lang="en-NZ" b="1" i="1" dirty="0"/>
              <a:t>stored</a:t>
            </a:r>
            <a:r>
              <a:rPr lang="en-NZ" i="1" dirty="0"/>
              <a:t> about a problem</a:t>
            </a:r>
          </a:p>
        </p:txBody>
      </p:sp>
    </p:spTree>
    <p:extLst>
      <p:ext uri="{BB962C8B-B14F-4D97-AF65-F5344CB8AC3E}">
        <p14:creationId xmlns:p14="http://schemas.microsoft.com/office/powerpoint/2010/main" val="2377481051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Another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What’s the problem here?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We can link each employee to a group</a:t>
            </a:r>
          </a:p>
          <a:p>
            <a:r>
              <a:rPr lang="en-NZ" dirty="0"/>
              <a:t>We can link each group to a division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9" y="2276872"/>
            <a:ext cx="799818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511841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01613"/>
            <a:ext cx="2717229" cy="1133475"/>
          </a:xfrm>
        </p:spPr>
        <p:txBody>
          <a:bodyPr/>
          <a:lstStyle/>
          <a:p>
            <a:r>
              <a:rPr lang="en-NZ" dirty="0"/>
              <a:t>Chasm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2717229" cy="4092575"/>
          </a:xfrm>
        </p:spPr>
        <p:txBody>
          <a:bodyPr/>
          <a:lstStyle/>
          <a:p>
            <a:r>
              <a:rPr lang="en-NZ" dirty="0"/>
              <a:t>Can’t get there from here</a:t>
            </a:r>
          </a:p>
          <a:p>
            <a:r>
              <a:rPr lang="en-NZ" dirty="0"/>
              <a:t>If Ann works generally in Division 1 and not associated with a group – the model fails.</a:t>
            </a:r>
          </a:p>
          <a:p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854" y="-27384"/>
            <a:ext cx="558165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08323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Work through the Chapter 4 Testing Your Understanding. </a:t>
            </a:r>
            <a:r>
              <a:rPr lang="en-NZ" dirty="0" err="1"/>
              <a:t>Pg</a:t>
            </a:r>
            <a:r>
              <a:rPr lang="en-NZ" dirty="0"/>
              <a:t> 58 &amp; digitally on the I: drive.</a:t>
            </a:r>
          </a:p>
          <a:p>
            <a:endParaRPr lang="en-NZ" dirty="0"/>
          </a:p>
          <a:p>
            <a:r>
              <a:rPr lang="en-NZ"/>
              <a:t>Read </a:t>
            </a:r>
            <a:r>
              <a:rPr lang="en-NZ" dirty="0" err="1"/>
              <a:t>Churcher</a:t>
            </a:r>
            <a:r>
              <a:rPr lang="en-NZ" dirty="0"/>
              <a:t> to p87 of </a:t>
            </a:r>
            <a:r>
              <a:rPr lang="en-NZ" dirty="0" err="1"/>
              <a:t>chapt</a:t>
            </a:r>
            <a:r>
              <a:rPr lang="en-NZ" dirty="0"/>
              <a:t> 5, to p68 in 2</a:t>
            </a:r>
            <a:r>
              <a:rPr lang="en-NZ" baseline="30000" dirty="0"/>
              <a:t>nd</a:t>
            </a:r>
            <a:r>
              <a:rPr lang="en-NZ" dirty="0"/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8267229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Model for Small Hotel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159000"/>
            <a:ext cx="7656513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30118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201613"/>
            <a:ext cx="2754263" cy="1067147"/>
          </a:xfrm>
        </p:spPr>
        <p:txBody>
          <a:bodyPr/>
          <a:lstStyle/>
          <a:p>
            <a:r>
              <a:rPr lang="en-NZ" dirty="0"/>
              <a:t>Use case for Hotel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2754264" cy="4092575"/>
          </a:xfrm>
        </p:spPr>
        <p:txBody>
          <a:bodyPr/>
          <a:lstStyle/>
          <a:p>
            <a:pPr marL="0" indent="0">
              <a:buNone/>
            </a:pPr>
            <a:r>
              <a:rPr lang="en-NZ" dirty="0"/>
              <a:t>Two Groups:</a:t>
            </a:r>
          </a:p>
          <a:p>
            <a:r>
              <a:rPr lang="en-NZ" dirty="0"/>
              <a:t>Green High (3 guests)</a:t>
            </a:r>
          </a:p>
          <a:p>
            <a:r>
              <a:rPr lang="en-NZ" dirty="0"/>
              <a:t>Boys High (4 guests)</a:t>
            </a:r>
          </a:p>
          <a:p>
            <a:r>
              <a:rPr lang="en-NZ" dirty="0"/>
              <a:t>NB room 104 is empty</a:t>
            </a:r>
          </a:p>
          <a:p>
            <a:pPr marL="0" indent="0">
              <a:buNone/>
            </a:pPr>
            <a:r>
              <a:rPr lang="en-NZ" dirty="0"/>
              <a:t>What is the definition of a “Group” in this model?</a:t>
            </a:r>
          </a:p>
          <a:p>
            <a:endParaRPr lang="en-NZ" dirty="0"/>
          </a:p>
          <a:p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44624"/>
            <a:ext cx="5579934" cy="675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99069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Group – as defined by this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i="1" dirty="0"/>
              <a:t>A group is a set of guests with a common contact address and with identical arrival and departure dates. </a:t>
            </a:r>
          </a:p>
          <a:p>
            <a:r>
              <a:rPr lang="en-NZ" i="1" dirty="0"/>
              <a:t>If a party of friends have different arrival or departure dates, they will need to be recorded as separate groups. </a:t>
            </a:r>
          </a:p>
          <a:p>
            <a:r>
              <a:rPr lang="en-NZ" i="1" dirty="0"/>
              <a:t>A group can have just one guest associated with it </a:t>
            </a:r>
          </a:p>
        </p:txBody>
      </p:sp>
    </p:spTree>
    <p:extLst>
      <p:ext uri="{BB962C8B-B14F-4D97-AF65-F5344CB8AC3E}">
        <p14:creationId xmlns:p14="http://schemas.microsoft.com/office/powerpoint/2010/main" val="228496690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Important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Optionality (minimum)</a:t>
            </a:r>
          </a:p>
          <a:p>
            <a:pPr lvl="1"/>
            <a:r>
              <a:rPr lang="en-NZ" dirty="0"/>
              <a:t>Should it be 0 or 1?</a:t>
            </a:r>
          </a:p>
          <a:p>
            <a:r>
              <a:rPr lang="en-NZ" dirty="0"/>
              <a:t>Cardinality of 1 (maximum)</a:t>
            </a:r>
          </a:p>
          <a:p>
            <a:pPr lvl="1"/>
            <a:r>
              <a:rPr lang="en-NZ" dirty="0"/>
              <a:t>might it sometimes be 2?</a:t>
            </a:r>
          </a:p>
          <a:p>
            <a:pPr lvl="1"/>
            <a:r>
              <a:rPr lang="en-NZ" dirty="0"/>
              <a:t>What do we do with historical data?</a:t>
            </a:r>
          </a:p>
          <a:p>
            <a:r>
              <a:rPr lang="en-NZ" dirty="0"/>
              <a:t> Many-Many</a:t>
            </a:r>
          </a:p>
          <a:p>
            <a:pPr lvl="1"/>
            <a:r>
              <a:rPr lang="en-NZ" dirty="0"/>
              <a:t>Are we missing something?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4193435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Optionality: 0 or 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3925466"/>
            <a:ext cx="7448550" cy="1873672"/>
          </a:xfrm>
        </p:spPr>
        <p:txBody>
          <a:bodyPr/>
          <a:lstStyle/>
          <a:p>
            <a:r>
              <a:rPr lang="en-NZ" dirty="0"/>
              <a:t>What </a:t>
            </a:r>
            <a:r>
              <a:rPr lang="en-NZ" b="1" i="1" dirty="0"/>
              <a:t>is </a:t>
            </a:r>
            <a:r>
              <a:rPr lang="en-NZ" dirty="0"/>
              <a:t>a student?</a:t>
            </a:r>
          </a:p>
          <a:p>
            <a:pPr lvl="1"/>
            <a:r>
              <a:rPr lang="en-NZ" dirty="0"/>
              <a:t>Can a student be enrolled in zero courses?</a:t>
            </a:r>
          </a:p>
          <a:p>
            <a:r>
              <a:rPr lang="en-NZ" dirty="0"/>
              <a:t>What </a:t>
            </a:r>
            <a:r>
              <a:rPr lang="en-NZ" b="1" i="1" dirty="0"/>
              <a:t>is</a:t>
            </a:r>
            <a:r>
              <a:rPr lang="en-NZ" dirty="0"/>
              <a:t> a course?</a:t>
            </a:r>
          </a:p>
          <a:p>
            <a:pPr lvl="1"/>
            <a:r>
              <a:rPr lang="en-NZ" dirty="0"/>
              <a:t>Can a course exist with no students enrolled?</a:t>
            </a:r>
          </a:p>
          <a:p>
            <a:endParaRPr lang="en-N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58769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58725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Insect collection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3281651"/>
            <a:ext cx="7448550" cy="2517487"/>
          </a:xfrm>
        </p:spPr>
        <p:txBody>
          <a:bodyPr/>
          <a:lstStyle/>
          <a:p>
            <a:r>
              <a:rPr lang="en-NZ" dirty="0"/>
              <a:t>Samples are collected from a farm</a:t>
            </a:r>
          </a:p>
          <a:p>
            <a:pPr lvl="1"/>
            <a:r>
              <a:rPr lang="en-NZ" dirty="0"/>
              <a:t>Can a sample ever exist without visiting the farm?</a:t>
            </a:r>
          </a:p>
          <a:p>
            <a:pPr lvl="1"/>
            <a:r>
              <a:rPr lang="en-NZ" dirty="0"/>
              <a:t>Can a visit result in no samples?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1636"/>
            <a:ext cx="6912768" cy="168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19131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TotalTime>8781</TotalTime>
  <Words>1302</Words>
  <Application>Microsoft Office PowerPoint</Application>
  <PresentationFormat>On-screen Show (4:3)</PresentationFormat>
  <Paragraphs>165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OP_PPT_Template</vt:lpstr>
      <vt:lpstr>Developing the Data Model</vt:lpstr>
      <vt:lpstr>Churcher   Ch4 Learning from the Data Model  Ch5 to p87Attribute, Classes &amp; Relationships pg 68 (2nd ED)</vt:lpstr>
      <vt:lpstr>Data Model not complete</vt:lpstr>
      <vt:lpstr>Data Model for Small Hotel</vt:lpstr>
      <vt:lpstr>Use case for Hotel Model</vt:lpstr>
      <vt:lpstr>Group – as defined by this model</vt:lpstr>
      <vt:lpstr>Important Questions</vt:lpstr>
      <vt:lpstr>Optionality: 0 or 1?</vt:lpstr>
      <vt:lpstr>Insect collection example</vt:lpstr>
      <vt:lpstr>Cardinality of 1: Is it ever be 2?</vt:lpstr>
      <vt:lpstr>Possible improvement</vt:lpstr>
      <vt:lpstr>Compromise</vt:lpstr>
      <vt:lpstr>Cardinality of 1: What about history?</vt:lpstr>
      <vt:lpstr>Many to Many: Are we missing anything</vt:lpstr>
      <vt:lpstr>Student example</vt:lpstr>
      <vt:lpstr>Student example</vt:lpstr>
      <vt:lpstr>Many-Many May be OK in Data Model</vt:lpstr>
      <vt:lpstr>Class, Attribute or Relationship?</vt:lpstr>
      <vt:lpstr>No Perfect Model</vt:lpstr>
      <vt:lpstr>Example: Sports Club</vt:lpstr>
      <vt:lpstr>Lookup Table of “Pick List</vt:lpstr>
      <vt:lpstr>Captain – as relationship </vt:lpstr>
      <vt:lpstr>Multiple relationships between classes</vt:lpstr>
      <vt:lpstr>Problems with Multiple Routes Between Classes</vt:lpstr>
      <vt:lpstr>Redundant Information</vt:lpstr>
      <vt:lpstr>Redundant Data</vt:lpstr>
      <vt:lpstr>Compromise – Careful Definition of Relationship</vt:lpstr>
      <vt:lpstr>Problematic Model</vt:lpstr>
      <vt:lpstr>Fan Trap</vt:lpstr>
      <vt:lpstr>Another Problem</vt:lpstr>
      <vt:lpstr>Chasm Problem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lastModifiedBy>Krissi Wood</cp:lastModifiedBy>
  <cp:revision>200</cp:revision>
  <cp:lastPrinted>2012-02-26T20:35:03Z</cp:lastPrinted>
  <dcterms:created xsi:type="dcterms:W3CDTF">2009-12-07T23:20:52Z</dcterms:created>
  <dcterms:modified xsi:type="dcterms:W3CDTF">2020-03-02T00:21:23Z</dcterms:modified>
</cp:coreProperties>
</file>