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9" r:id="rId25"/>
    <p:sldId id="281" r:id="rId26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844" autoAdjust="0"/>
  </p:normalViewPr>
  <p:slideViewPr>
    <p:cSldViewPr>
      <p:cViewPr varScale="1">
        <p:scale>
          <a:sx n="57" d="100"/>
          <a:sy n="57" d="100"/>
        </p:scale>
        <p:origin x="21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CD88E-CFB3-4880-A48A-A824B3E13632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753DF-596B-4108-BA90-A5472E2F6A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3711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6D8F-D510-4E5B-8EBF-AFBFDD8E6AB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94353-A112-4B56-8B21-87301ADC7A7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188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932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3956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663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2295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Note: Ann is</a:t>
            </a:r>
            <a:r>
              <a:rPr lang="en-NZ" baseline="0" dirty="0" smtClean="0"/>
              <a:t> a technician with a speed not a grade</a:t>
            </a:r>
          </a:p>
          <a:p>
            <a:r>
              <a:rPr lang="en-NZ" baseline="0" dirty="0" smtClean="0"/>
              <a:t>Pat has neither speed or grade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292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1392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852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1853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1796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It is possible that a single parking space</a:t>
            </a:r>
            <a:r>
              <a:rPr lang="en-NZ" baseline="0" dirty="0" smtClean="0"/>
              <a:t> might be given to both a student and a staff member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4954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419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815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5911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9463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121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4675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2846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526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Peer-tutor is by definition a student (peer)</a:t>
            </a:r>
          </a:p>
          <a:p>
            <a:r>
              <a:rPr lang="en-NZ" dirty="0" smtClean="0"/>
              <a:t>Details are stored twice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17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Other examples: part, parent, father,</a:t>
            </a:r>
            <a:r>
              <a:rPr lang="en-NZ" baseline="0" dirty="0" smtClean="0"/>
              <a:t> mother, married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0519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232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John plays for Team A.</a:t>
            </a:r>
          </a:p>
          <a:p>
            <a:r>
              <a:rPr lang="en-NZ" dirty="0" smtClean="0"/>
              <a:t>John plays in the match on Tuesday.</a:t>
            </a:r>
          </a:p>
          <a:p>
            <a:r>
              <a:rPr lang="en-NZ" dirty="0" smtClean="0"/>
              <a:t>The match on Tuesday is between Teams B and C.</a:t>
            </a:r>
          </a:p>
          <a:p>
            <a:r>
              <a:rPr lang="en-NZ" dirty="0" smtClean="0"/>
              <a:t>If John plays for only one team (as the model indicates), then something weird is going on here.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6113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195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978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813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DB70A89-8AD1-469F-BA0F-4EC8AF1F6ACA}" type="datetimeFigureOut">
              <a:rPr lang="en-US" smtClean="0"/>
              <a:pPr/>
              <a:t>3/6/2019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Working with Objects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8314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Generalization &amp; Specialization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78062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Classes with many attributes that don’t always apply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class may be identified with attributes that don’t apply to every occurrence</a:t>
            </a:r>
          </a:p>
          <a:p>
            <a:pPr lvl="1"/>
            <a:r>
              <a:rPr lang="en-NZ" dirty="0" smtClean="0"/>
              <a:t>E.g. staff entity with some staff having hourly rate  &amp; others on salary</a:t>
            </a:r>
          </a:p>
          <a:p>
            <a:pPr lvl="1"/>
            <a:endParaRPr lang="en-NZ" dirty="0"/>
          </a:p>
          <a:p>
            <a:r>
              <a:rPr lang="en-NZ" dirty="0" smtClean="0"/>
              <a:t>At other times you may have two classes that are different – but do share a common subset of attributes</a:t>
            </a:r>
          </a:p>
        </p:txBody>
      </p:sp>
    </p:spTree>
    <p:extLst>
      <p:ext uri="{BB962C8B-B14F-4D97-AF65-F5344CB8AC3E}">
        <p14:creationId xmlns:p14="http://schemas.microsoft.com/office/powerpoint/2010/main" val="1063004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Questions to ask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dirty="0" smtClean="0"/>
              <a:t>Are </a:t>
            </a:r>
            <a:r>
              <a:rPr lang="en-NZ" dirty="0"/>
              <a:t>there enough instances of staff with a subset of attributes to indicate having separate classes?</a:t>
            </a:r>
          </a:p>
          <a:p>
            <a:pPr lvl="1"/>
            <a:r>
              <a:rPr lang="en-NZ" dirty="0"/>
              <a:t>Do two classes have enough in common to reconsider defining as one class?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62488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Typical example: Employees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An outsourcing company employing data entry operators and technician’s</a:t>
            </a:r>
          </a:p>
          <a:p>
            <a:pPr lvl="1"/>
            <a:r>
              <a:rPr lang="en-NZ" dirty="0" smtClean="0"/>
              <a:t>Data entry people need to have their typing speed noted</a:t>
            </a:r>
          </a:p>
          <a:p>
            <a:pPr lvl="1"/>
            <a:r>
              <a:rPr lang="en-NZ" dirty="0" smtClean="0"/>
              <a:t>Technician’s have “grades”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32431" y="3286837"/>
            <a:ext cx="9176431" cy="2777766"/>
            <a:chOff x="342900" y="2161120"/>
            <a:chExt cx="8506326" cy="277776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501" y="2161120"/>
              <a:ext cx="1990725" cy="251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" y="4653136"/>
              <a:ext cx="84582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4"/>
          <a:stretch/>
        </p:blipFill>
        <p:spPr bwMode="auto">
          <a:xfrm>
            <a:off x="-35202" y="3861333"/>
            <a:ext cx="6911458" cy="172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3521714" y="2503756"/>
            <a:ext cx="2016224" cy="1224136"/>
          </a:xfrm>
          <a:prstGeom prst="cloudCallout">
            <a:avLst>
              <a:gd name="adj1" fmla="val -82894"/>
              <a:gd name="adj2" fmla="val 742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 smtClean="0"/>
              <a:t>Huh?</a:t>
            </a:r>
            <a:endParaRPr lang="en-NZ" sz="28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228184" y="4941168"/>
            <a:ext cx="814656" cy="830997"/>
            <a:chOff x="6228184" y="4941168"/>
            <a:chExt cx="814656" cy="830997"/>
          </a:xfrm>
        </p:grpSpPr>
        <p:sp>
          <p:nvSpPr>
            <p:cNvPr id="6" name="Right Brace 5"/>
            <p:cNvSpPr/>
            <p:nvPr/>
          </p:nvSpPr>
          <p:spPr>
            <a:xfrm>
              <a:off x="6228184" y="5085185"/>
              <a:ext cx="432048" cy="50405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2840" y="4941168"/>
              <a:ext cx="4700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4800" b="1" dirty="0" smtClean="0">
                  <a:solidFill>
                    <a:srgbClr val="FF0000"/>
                  </a:solidFill>
                </a:rPr>
                <a:t>?</a:t>
              </a:r>
              <a:endParaRPr lang="en-NZ" sz="4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7237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Real question is: Does it matter?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For the purposes of the database</a:t>
            </a:r>
          </a:p>
          <a:p>
            <a:pPr lvl="1"/>
            <a:r>
              <a:rPr lang="en-NZ" dirty="0" smtClean="0"/>
              <a:t>Does it matter that there are inconsistencies such as a technician with a typing speed. Should that be allowed – or even expected?</a:t>
            </a:r>
          </a:p>
          <a:p>
            <a:pPr lvl="2"/>
            <a:r>
              <a:rPr lang="en-NZ" dirty="0" smtClean="0"/>
              <a:t>Can someone be a data entry person AND technician - if so what does the </a:t>
            </a:r>
            <a:r>
              <a:rPr lang="en-NZ" dirty="0" err="1" smtClean="0"/>
              <a:t>job_type</a:t>
            </a:r>
            <a:r>
              <a:rPr lang="en-NZ" dirty="0"/>
              <a:t> </a:t>
            </a:r>
            <a:r>
              <a:rPr lang="en-NZ" dirty="0" smtClean="0"/>
              <a:t>indicate (normal position perhaps?)</a:t>
            </a:r>
          </a:p>
          <a:p>
            <a:pPr lvl="1"/>
            <a:r>
              <a:rPr lang="en-NZ" dirty="0" smtClean="0"/>
              <a:t>Does it matter that a data entry person has no speed? Is that expected in some cases?</a:t>
            </a:r>
          </a:p>
          <a:p>
            <a:pPr lvl="1"/>
            <a:r>
              <a:rPr lang="en-NZ" dirty="0" smtClean="0"/>
              <a:t>What about technician’s – could some be ungraded (or grade unknown?)</a:t>
            </a:r>
          </a:p>
        </p:txBody>
      </p:sp>
    </p:spTree>
    <p:extLst>
      <p:ext uri="{BB962C8B-B14F-4D97-AF65-F5344CB8AC3E}">
        <p14:creationId xmlns:p14="http://schemas.microsoft.com/office/powerpoint/2010/main" val="26190640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Specialization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Previous class is an example of “Specialization”</a:t>
            </a:r>
          </a:p>
          <a:p>
            <a:pPr lvl="1"/>
            <a:r>
              <a:rPr lang="en-NZ" dirty="0" smtClean="0"/>
              <a:t>We have some attributes that apply to all instances (everyone)</a:t>
            </a:r>
          </a:p>
          <a:p>
            <a:pPr lvl="1"/>
            <a:r>
              <a:rPr lang="en-NZ" dirty="0" smtClean="0"/>
              <a:t>Some attributes only apply to a subset</a:t>
            </a:r>
          </a:p>
          <a:p>
            <a:r>
              <a:rPr lang="en-NZ" dirty="0" smtClean="0"/>
              <a:t>In Data Modelling this is known as sub/super-class:</a:t>
            </a:r>
          </a:p>
          <a:p>
            <a:pPr lvl="1"/>
            <a:r>
              <a:rPr lang="en-NZ" dirty="0" smtClean="0"/>
              <a:t>Superclass (the common attributes)</a:t>
            </a:r>
          </a:p>
          <a:p>
            <a:pPr lvl="1"/>
            <a:r>
              <a:rPr lang="en-NZ" dirty="0" smtClean="0"/>
              <a:t>Subclass (the specialised attributes)</a:t>
            </a:r>
          </a:p>
          <a:p>
            <a:r>
              <a:rPr lang="en-NZ" dirty="0" smtClean="0"/>
              <a:t>And more generally as “Inheritance”</a:t>
            </a:r>
          </a:p>
          <a:p>
            <a:pPr lvl="1"/>
            <a:r>
              <a:rPr lang="en-NZ" dirty="0" smtClean="0"/>
              <a:t>The same concept as OO programming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615369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Diagrammatic Representation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241476" y="1484784"/>
            <a:ext cx="4130724" cy="2815754"/>
            <a:chOff x="1247775" y="1633314"/>
            <a:chExt cx="6648450" cy="453199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633314"/>
              <a:ext cx="5791200" cy="417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775" y="5870029"/>
              <a:ext cx="66484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1" y="4300538"/>
            <a:ext cx="87630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9692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Advantages of this model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 possibility to have a data operator with unknown speed or an ungraded technician</a:t>
            </a:r>
          </a:p>
          <a:p>
            <a:r>
              <a:rPr lang="en-NZ" dirty="0" smtClean="0"/>
              <a:t>Cannot have inconsistencies – a technician with a typing speed but no grade</a:t>
            </a:r>
          </a:p>
          <a:p>
            <a:r>
              <a:rPr lang="en-NZ" dirty="0" smtClean="0"/>
              <a:t>Does allow for someone to be both data entry and technician </a:t>
            </a:r>
          </a:p>
          <a:p>
            <a:pPr lvl="1"/>
            <a:r>
              <a:rPr lang="en-NZ" dirty="0" smtClean="0"/>
              <a:t>The book doesn’t mention that possibility – but it could happen. Not mutually exclusive.</a:t>
            </a:r>
          </a:p>
          <a:p>
            <a:r>
              <a:rPr lang="en-NZ" dirty="0" smtClean="0"/>
              <a:t>Further specialities are possible</a:t>
            </a:r>
          </a:p>
          <a:p>
            <a:pPr lvl="1"/>
            <a:r>
              <a:rPr lang="en-NZ" dirty="0" smtClean="0"/>
              <a:t>Electrician with a date to renew licence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490586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Generalisation – </a:t>
            </a:r>
            <a:r>
              <a:rPr lang="en-NZ" sz="2000" dirty="0" smtClean="0"/>
              <a:t>e.g. parking spaces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grpSp>
        <p:nvGrpSpPr>
          <p:cNvPr id="4" name="Group 3"/>
          <p:cNvGrpSpPr/>
          <p:nvPr/>
        </p:nvGrpSpPr>
        <p:grpSpPr>
          <a:xfrm>
            <a:off x="361950" y="1592932"/>
            <a:ext cx="8420100" cy="4212332"/>
            <a:chOff x="361950" y="1592932"/>
            <a:chExt cx="8420100" cy="42123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0" y="1592932"/>
              <a:ext cx="8420100" cy="392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79" y="5519514"/>
              <a:ext cx="7534275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467544" y="1628800"/>
            <a:ext cx="8280920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Cloud Callout 5"/>
          <p:cNvSpPr/>
          <p:nvPr/>
        </p:nvSpPr>
        <p:spPr>
          <a:xfrm>
            <a:off x="7164288" y="1484784"/>
            <a:ext cx="1872208" cy="1152128"/>
          </a:xfrm>
          <a:prstGeom prst="cloudCallout">
            <a:avLst>
              <a:gd name="adj1" fmla="val -151392"/>
              <a:gd name="adj2" fmla="val 409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Can you spot the problem?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728997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Solution: Generalisation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 subclass for lecturer &amp; student (fixes other problems too)</a:t>
            </a:r>
          </a:p>
          <a:p>
            <a:pPr lvl="1"/>
            <a:r>
              <a:rPr lang="en-NZ" dirty="0" smtClean="0"/>
              <a:t>Then assign general items to the superclass</a:t>
            </a:r>
            <a:endParaRPr lang="en-NZ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80120" y="3004600"/>
            <a:ext cx="6804248" cy="2944680"/>
            <a:chOff x="0" y="1423988"/>
            <a:chExt cx="9467850" cy="426924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23988"/>
              <a:ext cx="9467850" cy="401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55105"/>
              <a:ext cx="63627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00383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Churcher</a:t>
            </a:r>
            <a:r>
              <a:rPr lang="en-NZ" dirty="0" smtClean="0"/>
              <a:t> </a:t>
            </a:r>
            <a:br>
              <a:rPr lang="en-NZ" dirty="0" smtClean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Ch5 from p87 on Special Relationships Between Classes</a:t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 err="1" smtClean="0"/>
              <a:t>Ch</a:t>
            </a:r>
            <a:r>
              <a:rPr lang="en-NZ" dirty="0" smtClean="0"/>
              <a:t> 6 Generalisation and Specialisation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10050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When to consider inheritance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thinking “But </a:t>
            </a:r>
            <a:r>
              <a:rPr lang="en-NZ" dirty="0"/>
              <a:t>a </a:t>
            </a:r>
            <a:r>
              <a:rPr lang="en-NZ" dirty="0" smtClean="0"/>
              <a:t>parking space could </a:t>
            </a:r>
            <a:r>
              <a:rPr lang="en-NZ" dirty="0"/>
              <a:t>be </a:t>
            </a:r>
            <a:r>
              <a:rPr lang="en-NZ" dirty="0" smtClean="0"/>
              <a:t>associated </a:t>
            </a:r>
            <a:r>
              <a:rPr lang="en-NZ" dirty="0"/>
              <a:t>with a lecturer OR a </a:t>
            </a:r>
            <a:r>
              <a:rPr lang="en-NZ" dirty="0" smtClean="0"/>
              <a:t>student” (</a:t>
            </a:r>
            <a:r>
              <a:rPr lang="en-NZ" dirty="0" err="1" smtClean="0"/>
              <a:t>etc</a:t>
            </a:r>
            <a:r>
              <a:rPr lang="en-NZ" dirty="0" smtClean="0"/>
              <a:t>)  consider </a:t>
            </a:r>
            <a:r>
              <a:rPr lang="en-NZ" dirty="0"/>
              <a:t>a superclass to capture the common </a:t>
            </a:r>
            <a:r>
              <a:rPr lang="en-NZ" dirty="0" err="1"/>
              <a:t>behavior</a:t>
            </a:r>
            <a:r>
              <a:rPr lang="en-NZ" dirty="0" smtClean="0"/>
              <a:t>.</a:t>
            </a:r>
          </a:p>
          <a:p>
            <a:r>
              <a:rPr lang="en-NZ" dirty="0"/>
              <a:t>“Some objects will have a value for this </a:t>
            </a:r>
            <a:r>
              <a:rPr lang="en-NZ" dirty="0" smtClean="0"/>
              <a:t>attribute but </a:t>
            </a:r>
            <a:r>
              <a:rPr lang="en-NZ" dirty="0"/>
              <a:t>not that </a:t>
            </a:r>
            <a:r>
              <a:rPr lang="en-NZ" dirty="0" smtClean="0"/>
              <a:t>attribute – they’re almost mutually exclusive” - consider </a:t>
            </a:r>
            <a:r>
              <a:rPr lang="en-NZ" dirty="0"/>
              <a:t>creating some subclasses to capture that </a:t>
            </a:r>
            <a:r>
              <a:rPr lang="en-NZ" dirty="0" smtClean="0"/>
              <a:t> specialist behaviour.</a:t>
            </a:r>
          </a:p>
          <a:p>
            <a:pPr lvl="1"/>
            <a:r>
              <a:rPr lang="en-NZ" dirty="0" smtClean="0"/>
              <a:t>If they are truly mutually exclusive then subclasses are even more appropriate (</a:t>
            </a:r>
            <a:r>
              <a:rPr lang="en-NZ" dirty="0" err="1" smtClean="0"/>
              <a:t>xor</a:t>
            </a:r>
            <a:r>
              <a:rPr lang="en-NZ" dirty="0" smtClean="0"/>
              <a:t> can be used to indicate exclusive-or relationships)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00268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01613"/>
            <a:ext cx="5850607" cy="1133475"/>
          </a:xfrm>
        </p:spPr>
        <p:txBody>
          <a:bodyPr/>
          <a:lstStyle/>
          <a:p>
            <a:r>
              <a:rPr lang="en-NZ" dirty="0" smtClean="0"/>
              <a:t>Common mistake: Don’t make a subclass when its really an object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Don’t confuse objects with subclass</a:t>
            </a:r>
          </a:p>
          <a:p>
            <a:pPr lvl="1"/>
            <a:r>
              <a:rPr lang="en-NZ" dirty="0" smtClean="0"/>
              <a:t>Only have a class (or subclass) if you really are collecting a group of things. If the class will only ever have one object/instance then it isn’t really a class</a:t>
            </a:r>
          </a:p>
          <a:p>
            <a:r>
              <a:rPr lang="en-NZ" dirty="0" smtClean="0"/>
              <a:t>Don’t confuse an association with a subclass</a:t>
            </a:r>
          </a:p>
        </p:txBody>
      </p:sp>
    </p:spTree>
    <p:extLst>
      <p:ext uri="{BB962C8B-B14F-4D97-AF65-F5344CB8AC3E}">
        <p14:creationId xmlns:p14="http://schemas.microsoft.com/office/powerpoint/2010/main" val="2269793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01613"/>
            <a:ext cx="5850607" cy="1133475"/>
          </a:xfrm>
        </p:spPr>
        <p:txBody>
          <a:bodyPr/>
          <a:lstStyle/>
          <a:p>
            <a:r>
              <a:rPr lang="en-NZ" dirty="0" smtClean="0"/>
              <a:t>Common mistake: Don’t make a subclass when its really a relationship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Don’t confuse an association with a subclass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243138"/>
            <a:ext cx="80581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797152"/>
            <a:ext cx="4343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563888" y="2492896"/>
            <a:ext cx="2232248" cy="1944216"/>
            <a:chOff x="3923928" y="2492896"/>
            <a:chExt cx="2232248" cy="1944216"/>
          </a:xfrm>
        </p:grpSpPr>
        <p:cxnSp>
          <p:nvCxnSpPr>
            <p:cNvPr id="6" name="Straight Connector 5"/>
            <p:cNvCxnSpPr>
              <a:stCxn id="4" idx="3"/>
              <a:endCxn id="4" idx="7"/>
            </p:cNvCxnSpPr>
            <p:nvPr/>
          </p:nvCxnSpPr>
          <p:spPr>
            <a:xfrm flipV="1">
              <a:off x="4250833" y="2777620"/>
              <a:ext cx="1578438" cy="13747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923928" y="2492896"/>
              <a:ext cx="2232248" cy="19442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3" name="Straight Connector 12"/>
            <p:cNvCxnSpPr>
              <a:stCxn id="4" idx="5"/>
              <a:endCxn id="4" idx="1"/>
            </p:cNvCxnSpPr>
            <p:nvPr/>
          </p:nvCxnSpPr>
          <p:spPr>
            <a:xfrm flipH="1" flipV="1">
              <a:off x="4250833" y="2777620"/>
              <a:ext cx="1578438" cy="13747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7686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Caution with multiple inheritance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4410447" cy="4092575"/>
          </a:xfrm>
        </p:spPr>
        <p:txBody>
          <a:bodyPr/>
          <a:lstStyle/>
          <a:p>
            <a:r>
              <a:rPr lang="en-NZ" dirty="0" smtClean="0"/>
              <a:t>In OO programming multiple inheritance has problems and should be avoided</a:t>
            </a:r>
          </a:p>
          <a:p>
            <a:r>
              <a:rPr lang="en-NZ" dirty="0" smtClean="0"/>
              <a:t>In data modelling the issues are not the same – multiple inheritance is common</a:t>
            </a:r>
          </a:p>
          <a:p>
            <a:pPr lvl="1"/>
            <a:r>
              <a:rPr lang="en-NZ" dirty="0" smtClean="0"/>
              <a:t>BUT be very careful in further descending</a:t>
            </a:r>
          </a:p>
          <a:p>
            <a:pPr lvl="1"/>
            <a:r>
              <a:rPr lang="en-NZ" dirty="0" smtClean="0"/>
              <a:t>lecturer/student is redundant in this e.g.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2816"/>
            <a:ext cx="31623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2536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 General – Abstract the superclass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Sometimes it might be necessary to allow objects in the superclass only</a:t>
            </a:r>
          </a:p>
          <a:p>
            <a:pPr lvl="1"/>
            <a:r>
              <a:rPr lang="en-NZ" dirty="0" smtClean="0"/>
              <a:t>However, this can result in problems</a:t>
            </a:r>
          </a:p>
          <a:p>
            <a:r>
              <a:rPr lang="en-NZ" dirty="0" smtClean="0"/>
              <a:t>But in general – try to set things up so that the superclass is an </a:t>
            </a:r>
            <a:r>
              <a:rPr lang="en-NZ" b="1" dirty="0" smtClean="0"/>
              <a:t>abstract</a:t>
            </a:r>
          </a:p>
          <a:p>
            <a:pPr lvl="1"/>
            <a:r>
              <a:rPr lang="en-NZ" dirty="0" smtClean="0"/>
              <a:t>An </a:t>
            </a:r>
            <a:r>
              <a:rPr lang="en-NZ" b="1" dirty="0" smtClean="0"/>
              <a:t>abstract class</a:t>
            </a:r>
            <a:r>
              <a:rPr lang="en-NZ" dirty="0" smtClean="0"/>
              <a:t> is one that doesn’t have an object made just from it – a subclass needs to be involved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02815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Chapter 6 Testing Your Understanding</a:t>
            </a:r>
          </a:p>
          <a:p>
            <a:r>
              <a:rPr lang="en-NZ" dirty="0" smtClean="0"/>
              <a:t>Model exercise</a:t>
            </a:r>
          </a:p>
          <a:p>
            <a:pPr lvl="1"/>
            <a:r>
              <a:rPr lang="en-NZ" smtClean="0"/>
              <a:t>Car </a:t>
            </a:r>
            <a:r>
              <a:rPr lang="en-NZ" dirty="0" smtClean="0"/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2872966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Peer Tutor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We have a peer-tutor service</a:t>
            </a:r>
          </a:p>
          <a:p>
            <a:r>
              <a:rPr lang="en-NZ" dirty="0" smtClean="0"/>
              <a:t>An initial model might be: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Do you see any issues/problems?</a:t>
            </a:r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834862"/>
            <a:ext cx="5544617" cy="178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1373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Self Reference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Also sometimes called “Pigs Ear”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20888"/>
            <a:ext cx="3559076" cy="331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131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Possible Model of teams, players &amp; Matches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4509120"/>
            <a:ext cx="7448550" cy="1290018"/>
          </a:xfrm>
        </p:spPr>
        <p:txBody>
          <a:bodyPr/>
          <a:lstStyle/>
          <a:p>
            <a:r>
              <a:rPr lang="en-NZ" dirty="0" smtClean="0"/>
              <a:t>But what do we do if its not uncommon for someone in one team to fill a gap in another?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714375" y="1916832"/>
            <a:ext cx="7715250" cy="2253406"/>
            <a:chOff x="714375" y="2471738"/>
            <a:chExt cx="7715250" cy="225340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88" y="2471738"/>
              <a:ext cx="7515225" cy="191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75" y="4372719"/>
              <a:ext cx="7715250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50830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solution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5366877"/>
            <a:ext cx="7448550" cy="582403"/>
          </a:xfrm>
        </p:spPr>
        <p:txBody>
          <a:bodyPr/>
          <a:lstStyle/>
          <a:p>
            <a:r>
              <a:rPr lang="en-NZ" dirty="0" smtClean="0"/>
              <a:t>Any problems?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669474" y="1641264"/>
            <a:ext cx="8138864" cy="3575471"/>
            <a:chOff x="609600" y="1843088"/>
            <a:chExt cx="8138864" cy="357547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843088"/>
              <a:ext cx="7924800" cy="3171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89" y="5085184"/>
              <a:ext cx="81057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27537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Ternary relationships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</a:t>
            </a:r>
            <a:r>
              <a:rPr lang="en-NZ" dirty="0"/>
              <a:t>crucial </a:t>
            </a:r>
            <a:r>
              <a:rPr lang="en-NZ" dirty="0" smtClean="0"/>
              <a:t>point is </a:t>
            </a:r>
          </a:p>
          <a:p>
            <a:pPr lvl="1"/>
            <a:r>
              <a:rPr lang="en-NZ" dirty="0" smtClean="0"/>
              <a:t>who played</a:t>
            </a:r>
          </a:p>
          <a:p>
            <a:pPr lvl="1"/>
            <a:r>
              <a:rPr lang="en-NZ" dirty="0" smtClean="0"/>
              <a:t> </a:t>
            </a:r>
            <a:r>
              <a:rPr lang="en-NZ" dirty="0"/>
              <a:t>for </a:t>
            </a:r>
            <a:r>
              <a:rPr lang="en-NZ" dirty="0" smtClean="0"/>
              <a:t>which </a:t>
            </a:r>
            <a:r>
              <a:rPr lang="en-NZ" dirty="0"/>
              <a:t>team </a:t>
            </a:r>
            <a:endParaRPr lang="en-NZ" dirty="0" smtClean="0"/>
          </a:p>
          <a:p>
            <a:pPr lvl="1"/>
            <a:r>
              <a:rPr lang="en-NZ" dirty="0" smtClean="0"/>
              <a:t>in </a:t>
            </a:r>
            <a:r>
              <a:rPr lang="en-NZ" dirty="0"/>
              <a:t>which match </a:t>
            </a:r>
            <a:endParaRPr lang="en-NZ" dirty="0" smtClean="0"/>
          </a:p>
          <a:p>
            <a:r>
              <a:rPr lang="en-NZ" dirty="0" smtClean="0"/>
              <a:t>This requires </a:t>
            </a:r>
            <a:r>
              <a:rPr lang="en-NZ" dirty="0"/>
              <a:t>simultaneous knowledge </a:t>
            </a:r>
            <a:r>
              <a:rPr lang="en-NZ" dirty="0" smtClean="0"/>
              <a:t>of objects </a:t>
            </a:r>
            <a:r>
              <a:rPr lang="en-NZ" dirty="0"/>
              <a:t>from three classes: </a:t>
            </a:r>
            <a:endParaRPr lang="en-NZ" dirty="0" smtClean="0"/>
          </a:p>
          <a:p>
            <a:pPr lvl="1"/>
            <a:r>
              <a:rPr lang="en-NZ" dirty="0" smtClean="0"/>
              <a:t>which Member</a:t>
            </a:r>
            <a:r>
              <a:rPr lang="en-NZ" dirty="0"/>
              <a:t>, </a:t>
            </a:r>
            <a:endParaRPr lang="en-NZ" dirty="0" smtClean="0"/>
          </a:p>
          <a:p>
            <a:pPr lvl="1"/>
            <a:r>
              <a:rPr lang="en-NZ" dirty="0" smtClean="0"/>
              <a:t>which  </a:t>
            </a:r>
            <a:r>
              <a:rPr lang="en-NZ" dirty="0"/>
              <a:t>Team, and </a:t>
            </a:r>
            <a:endParaRPr lang="en-NZ" dirty="0" smtClean="0"/>
          </a:p>
          <a:p>
            <a:pPr lvl="1"/>
            <a:r>
              <a:rPr lang="en-NZ" dirty="0" smtClean="0"/>
              <a:t>which  </a:t>
            </a:r>
            <a:r>
              <a:rPr lang="en-NZ" dirty="0"/>
              <a:t>Match.</a:t>
            </a:r>
          </a:p>
        </p:txBody>
      </p:sp>
    </p:spTree>
    <p:extLst>
      <p:ext uri="{BB962C8B-B14F-4D97-AF65-F5344CB8AC3E}">
        <p14:creationId xmlns:p14="http://schemas.microsoft.com/office/powerpoint/2010/main" val="17493635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Model of Ternary Relationship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grpSp>
        <p:nvGrpSpPr>
          <p:cNvPr id="4" name="Group 3"/>
          <p:cNvGrpSpPr/>
          <p:nvPr/>
        </p:nvGrpSpPr>
        <p:grpSpPr>
          <a:xfrm>
            <a:off x="268412" y="1628800"/>
            <a:ext cx="8696076" cy="3986733"/>
            <a:chOff x="268412" y="1628800"/>
            <a:chExt cx="8696076" cy="398673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412" y="1628800"/>
              <a:ext cx="8696076" cy="364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39" y="5301208"/>
              <a:ext cx="8467725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78779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Enhanced to include member’s “main” team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13" y="5373190"/>
            <a:ext cx="8102388" cy="647680"/>
          </a:xfrm>
        </p:spPr>
        <p:txBody>
          <a:bodyPr/>
          <a:lstStyle/>
          <a:p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467544" y="1340768"/>
            <a:ext cx="8355657" cy="4032422"/>
            <a:chOff x="323528" y="1484784"/>
            <a:chExt cx="8355657" cy="403242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484784"/>
              <a:ext cx="8355657" cy="3759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243939"/>
              <a:ext cx="7955088" cy="273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0869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2497</TotalTime>
  <Words>907</Words>
  <Application>Microsoft Office PowerPoint</Application>
  <PresentationFormat>On-screen Show (4:3)</PresentationFormat>
  <Paragraphs>129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ＭＳ Ｐゴシック</vt:lpstr>
      <vt:lpstr>Arial</vt:lpstr>
      <vt:lpstr>Calibri</vt:lpstr>
      <vt:lpstr>OP_PPT_Template</vt:lpstr>
      <vt:lpstr>Working with Objects</vt:lpstr>
      <vt:lpstr>Churcher   Ch5 from p87 on Special Relationships Between Classes  Ch 6 Generalisation and Specialisation </vt:lpstr>
      <vt:lpstr>Peer Tutor</vt:lpstr>
      <vt:lpstr>Self Reference</vt:lpstr>
      <vt:lpstr>Possible Model of teams, players &amp; Matches</vt:lpstr>
      <vt:lpstr>One solution</vt:lpstr>
      <vt:lpstr>Ternary relationships</vt:lpstr>
      <vt:lpstr>Model of Ternary Relationship</vt:lpstr>
      <vt:lpstr>Enhanced to include member’s “main” team</vt:lpstr>
      <vt:lpstr>Generalization &amp; Specialization</vt:lpstr>
      <vt:lpstr>Classes with many attributes that don’t always apply</vt:lpstr>
      <vt:lpstr>Questions to ask</vt:lpstr>
      <vt:lpstr>Typical example: Employees</vt:lpstr>
      <vt:lpstr>Real question is: Does it matter?</vt:lpstr>
      <vt:lpstr>Specialization</vt:lpstr>
      <vt:lpstr>Diagrammatic Representation</vt:lpstr>
      <vt:lpstr>Advantages of this model</vt:lpstr>
      <vt:lpstr>Generalisation – e.g. parking spaces</vt:lpstr>
      <vt:lpstr>Solution: Generalisation</vt:lpstr>
      <vt:lpstr>When to consider inheritance</vt:lpstr>
      <vt:lpstr>Common mistake: Don’t make a subclass when its really an object</vt:lpstr>
      <vt:lpstr>Common mistake: Don’t make a subclass when its really a relationship</vt:lpstr>
      <vt:lpstr>Caution with multiple inheritance</vt:lpstr>
      <vt:lpstr>In General – Abstract the superclass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224</cp:revision>
  <cp:lastPrinted>2014-03-05T18:57:01Z</cp:lastPrinted>
  <dcterms:created xsi:type="dcterms:W3CDTF">2009-12-07T23:20:52Z</dcterms:created>
  <dcterms:modified xsi:type="dcterms:W3CDTF">2019-03-05T23:50:52Z</dcterms:modified>
</cp:coreProperties>
</file>