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0" r:id="rId4"/>
    <p:sldId id="259" r:id="rId5"/>
    <p:sldId id="261" r:id="rId6"/>
    <p:sldId id="258" r:id="rId7"/>
    <p:sldId id="265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7" r:id="rId19"/>
    <p:sldId id="278" r:id="rId20"/>
    <p:sldId id="291" r:id="rId21"/>
    <p:sldId id="274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90" r:id="rId31"/>
    <p:sldId id="293" r:id="rId32"/>
    <p:sldId id="287" r:id="rId33"/>
    <p:sldId id="288" r:id="rId34"/>
    <p:sldId id="289" r:id="rId35"/>
    <p:sldId id="292" r:id="rId36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64" autoAdjust="0"/>
  </p:normalViewPr>
  <p:slideViewPr>
    <p:cSldViewPr>
      <p:cViewPr varScale="1">
        <p:scale>
          <a:sx n="85" d="100"/>
          <a:sy n="85" d="100"/>
        </p:scale>
        <p:origin x="23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62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10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68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153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NZ" dirty="0"/>
              <a:t>One of the reasons for, and consequences of this subjectivity is that there is no right answer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/>
              <a:t>Different people will produce different models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77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429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02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5589">
              <a:defRPr/>
            </a:pPr>
            <a:r>
              <a:rPr lang="en-NZ" dirty="0"/>
              <a:t>Look</a:t>
            </a:r>
            <a:r>
              <a:rPr lang="en-NZ" baseline="0" dirty="0"/>
              <a:t> at the </a:t>
            </a:r>
            <a:r>
              <a:rPr lang="en-NZ" b="1" dirty="0"/>
              <a:t>Cardinality </a:t>
            </a:r>
            <a:r>
              <a:rPr lang="en-NZ" b="0" dirty="0"/>
              <a:t>,</a:t>
            </a:r>
            <a:r>
              <a:rPr lang="en-NZ" b="0" baseline="0" dirty="0"/>
              <a:t> one customer can have many phone numbers, but many phone numbers must have one customer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344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79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8626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63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e.g. Look</a:t>
            </a:r>
            <a:r>
              <a:rPr lang="en-NZ" baseline="0" dirty="0"/>
              <a:t> up Paul </a:t>
            </a:r>
            <a:r>
              <a:rPr lang="en-NZ" baseline="0" dirty="0" err="1"/>
              <a:t>Aadmiral</a:t>
            </a:r>
            <a:r>
              <a:rPr lang="en-NZ" baseline="0" dirty="0"/>
              <a:t> you’ll find the office D316</a:t>
            </a:r>
          </a:p>
          <a:p>
            <a:r>
              <a:rPr lang="en-NZ" baseline="0" dirty="0"/>
              <a:t>But if you look up D316 you’ll find two or three people</a:t>
            </a:r>
          </a:p>
          <a:p>
            <a:endParaRPr lang="en-NZ" baseline="0" dirty="0"/>
          </a:p>
          <a:p>
            <a:r>
              <a:rPr lang="en-NZ" baseline="0" dirty="0"/>
              <a:t>Staff </a:t>
            </a:r>
            <a:r>
              <a:rPr lang="en-NZ" baseline="0" dirty="0">
                <a:sym typeface="Wingdings" pitchFamily="2" charset="2"/>
              </a:rPr>
              <a:t> Office</a:t>
            </a:r>
          </a:p>
          <a:p>
            <a:r>
              <a:rPr lang="en-NZ" baseline="0" dirty="0">
                <a:sym typeface="Wingdings" pitchFamily="2" charset="2"/>
              </a:rPr>
              <a:t>Office NOT-FD Staff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50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2806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065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28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Employee</a:t>
            </a:r>
            <a:r>
              <a:rPr lang="en-NZ" baseline="0" dirty="0"/>
              <a:t> AND skill must be the PK</a:t>
            </a:r>
          </a:p>
          <a:p>
            <a:r>
              <a:rPr lang="en-NZ" baseline="0" dirty="0"/>
              <a:t>BUT</a:t>
            </a:r>
          </a:p>
          <a:p>
            <a:r>
              <a:rPr lang="en-NZ" baseline="0" dirty="0"/>
              <a:t>Employee (by itself) will give you a unique “current work location”</a:t>
            </a:r>
          </a:p>
          <a:p>
            <a:endParaRPr lang="en-NZ" baseline="0" dirty="0"/>
          </a:p>
          <a:p>
            <a:r>
              <a:rPr lang="en-NZ" baseline="0" dirty="0"/>
              <a:t>You don’t need the WHOLE key to find the “Current work location” therefore it’s not 2nf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17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863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2847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132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Insertion anomaly:</a:t>
            </a:r>
            <a:r>
              <a:rPr lang="en-NZ" baseline="0" dirty="0"/>
              <a:t> can’t insert Bob Brown as winner of the Cleveland Open 2001 if you don’t know his </a:t>
            </a:r>
            <a:r>
              <a:rPr lang="en-NZ" baseline="0" dirty="0" err="1"/>
              <a:t>DoB</a:t>
            </a:r>
            <a:endParaRPr lang="en-NZ" baseline="0" dirty="0"/>
          </a:p>
          <a:p>
            <a:endParaRPr lang="en-NZ" baseline="0" dirty="0"/>
          </a:p>
          <a:p>
            <a:r>
              <a:rPr lang="en-NZ" baseline="0" dirty="0"/>
              <a:t>Deletion anomaly: If the Cleveland Open 1999 is deleted we loose information about Bob Albertson’s dob</a:t>
            </a:r>
          </a:p>
          <a:p>
            <a:endParaRPr lang="en-NZ" baseline="0" dirty="0"/>
          </a:p>
          <a:p>
            <a:r>
              <a:rPr lang="en-NZ" baseline="0" dirty="0"/>
              <a:t>Update anomaly: If we realise that Chip’s birthday was 14 April we need to update it multiple places or end up with </a:t>
            </a:r>
            <a:r>
              <a:rPr lang="en-NZ" baseline="0" dirty="0" err="1"/>
              <a:t>inconsistancies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4035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9760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192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 key should identify an attribute</a:t>
            </a:r>
          </a:p>
          <a:p>
            <a:endParaRPr lang="en-NZ" dirty="0"/>
          </a:p>
          <a:p>
            <a:r>
              <a:rPr lang="en-NZ" dirty="0"/>
              <a:t>A non-key attribute should NOT identify another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514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558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31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If winner changes (non-key attribute) – need to update winner</a:t>
            </a:r>
            <a:r>
              <a:rPr lang="en-NZ" baseline="0" dirty="0"/>
              <a:t> dob (another non-key attribute)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352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84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F655B-03D0-49F0-8F8C-183CE0E4B841}" type="slidenum">
              <a:rPr lang="en-GB"/>
              <a:pPr/>
              <a:t>34</a:t>
            </a:fld>
            <a:endParaRPr lang="en-GB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855838" y="10353"/>
            <a:ext cx="2951362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3855838" y="9463079"/>
            <a:ext cx="2951362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75" tIns="0" rIns="19075" bIns="0" anchor="b"/>
          <a:lstStyle/>
          <a:p>
            <a:pPr algn="r" defTabSz="762991" eaLnBrk="0" hangingPunct="0"/>
            <a:r>
              <a:rPr lang="en-GB" sz="1000" i="1">
                <a:latin typeface="Times New Roman" pitchFamily="18" charset="0"/>
              </a:rPr>
              <a:t>18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" y="9463079"/>
            <a:ext cx="2949786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1" y="10353"/>
            <a:ext cx="2949786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3855838" y="6903"/>
            <a:ext cx="2951362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855838" y="9463078"/>
            <a:ext cx="2951362" cy="4624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75" tIns="0" rIns="19075" bIns="0" anchor="b"/>
          <a:lstStyle/>
          <a:p>
            <a:pPr algn="r" defTabSz="762991" eaLnBrk="0" hangingPunct="0"/>
            <a:r>
              <a:rPr lang="en-GB" sz="1000" i="1">
                <a:latin typeface="Times New Roman" pitchFamily="18" charset="0"/>
              </a:rPr>
              <a:t>18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1" y="9463078"/>
            <a:ext cx="2949786" cy="4624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1" y="6903"/>
            <a:ext cx="2949786" cy="4641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59" tIns="45779" rIns="91559" bIns="45779" anchor="ctr"/>
          <a:lstStyle/>
          <a:p>
            <a:endParaRPr lang="en-NZ"/>
          </a:p>
        </p:txBody>
      </p:sp>
      <p:sp>
        <p:nvSpPr>
          <p:cNvPr id="21709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752475"/>
            <a:ext cx="4953000" cy="37147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170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052" y="4728088"/>
            <a:ext cx="4993522" cy="342700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606" tIns="44508" rIns="90606" bIns="445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9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25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Database normalization is a</a:t>
            </a:r>
            <a:r>
              <a:rPr lang="en-NZ" baseline="0" dirty="0"/>
              <a:t> process of organising fields and tables to produce a set of relations and minimise </a:t>
            </a:r>
            <a:r>
              <a:rPr lang="en-NZ" dirty="0"/>
              <a:t>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2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962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805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532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71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757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3/9/2020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ody_mass_inde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Data 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Avoiding Anomalies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Updating a single data value requires multiple tuple updates</a:t>
            </a:r>
          </a:p>
          <a:p>
            <a:r>
              <a:rPr lang="en-NZ" dirty="0"/>
              <a:t>Example:</a:t>
            </a:r>
          </a:p>
          <a:p>
            <a:pPr lvl="1"/>
            <a:r>
              <a:rPr lang="en-NZ" dirty="0"/>
              <a:t>The course dates change </a:t>
            </a:r>
            <a:r>
              <a:rPr lang="en-NZ"/>
              <a:t>for IN605</a:t>
            </a:r>
            <a:endParaRPr lang="en-NZ" dirty="0"/>
          </a:p>
          <a:p>
            <a:r>
              <a:rPr lang="en-NZ" dirty="0"/>
              <a:t>Worse – possibility that not all values are changed – inconsistent data is a Bad Thing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Normalization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Lets begin with a conceptual model.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9178" y="2780928"/>
            <a:ext cx="5897158" cy="14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Translation – An Initial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Classes become Relations</a:t>
            </a:r>
          </a:p>
          <a:p>
            <a:r>
              <a:rPr lang="en-NZ" dirty="0"/>
              <a:t>Attributes become Attributes or Fields</a:t>
            </a:r>
          </a:p>
          <a:p>
            <a:r>
              <a:rPr lang="en-NZ" dirty="0"/>
              <a:t>Some key Attribute(s) become Primary Key(s)</a:t>
            </a:r>
          </a:p>
          <a:p>
            <a:r>
              <a:rPr lang="en-NZ" dirty="0"/>
              <a:t>Relationships are represented by additional Foreign Key Attributes linking tables</a:t>
            </a:r>
          </a:p>
          <a:p>
            <a:pPr lvl="1"/>
            <a:r>
              <a:rPr lang="en-NZ" dirty="0"/>
              <a:t>A  “many” cardinality might end up with multiple valued attributes ... That’s ok just now</a:t>
            </a:r>
          </a:p>
          <a:p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First Normal Form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First normal form is when there are no multi-valued attributes</a:t>
            </a:r>
          </a:p>
          <a:p>
            <a:r>
              <a:rPr lang="en-NZ" dirty="0"/>
              <a:t>No “Tables within Tables”</a:t>
            </a:r>
          </a:p>
          <a:p>
            <a:endParaRPr lang="en-N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143248"/>
          <a:ext cx="9144000" cy="287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b="1" dirty="0">
                          <a:latin typeface="Times New Roman"/>
                          <a:ea typeface="Times New Roman"/>
                          <a:cs typeface="Times New Roman"/>
                        </a:rPr>
                        <a:t>Customer ID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b="1">
                          <a:latin typeface="Times New Roman"/>
                          <a:ea typeface="Times New Roman"/>
                          <a:cs typeface="Times New Roman"/>
                        </a:rPr>
                        <a:t>First Name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b="1">
                          <a:latin typeface="Times New Roman"/>
                          <a:ea typeface="Times New Roman"/>
                          <a:cs typeface="Times New Roman"/>
                        </a:rPr>
                        <a:t>Surname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b="1" dirty="0">
                          <a:latin typeface="Times New Roman"/>
                          <a:ea typeface="Times New Roman"/>
                          <a:cs typeface="Times New Roman"/>
                        </a:rPr>
                        <a:t>Telephone Number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>
                          <a:latin typeface="Times New Roman"/>
                          <a:ea typeface="Times New Roman"/>
                          <a:cs typeface="Times New Roman"/>
                        </a:rPr>
                        <a:t>Robert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>
                          <a:latin typeface="Times New Roman"/>
                          <a:ea typeface="Times New Roman"/>
                          <a:cs typeface="Times New Roman"/>
                        </a:rPr>
                        <a:t>Ingram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555-861-2025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0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456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>
                          <a:latin typeface="Times New Roman"/>
                          <a:ea typeface="Times New Roman"/>
                          <a:cs typeface="Times New Roman"/>
                        </a:rPr>
                        <a:t>Jane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>
                          <a:latin typeface="Times New Roman"/>
                          <a:ea typeface="Times New Roman"/>
                          <a:cs typeface="Times New Roman"/>
                        </a:rPr>
                        <a:t>Wright</a:t>
                      </a:r>
                      <a:endParaRPr lang="en-NZ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555-403-1659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555-776-4100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789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Maria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Fernandez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2400" dirty="0">
                          <a:latin typeface="Times New Roman"/>
                          <a:ea typeface="Times New Roman"/>
                          <a:cs typeface="Times New Roman"/>
                        </a:rPr>
                        <a:t>555-808-9633</a:t>
                      </a:r>
                      <a:endParaRPr lang="en-NZ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5786" y="6143644"/>
            <a:ext cx="79296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NZ" dirty="0"/>
              <a:t>Table from http://en.wikipedia.org/wiki/First_normal_form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643570" y="2357430"/>
            <a:ext cx="1500166" cy="642942"/>
          </a:xfrm>
          <a:prstGeom prst="wedgeEllipseCallout">
            <a:avLst>
              <a:gd name="adj1" fmla="val 35321"/>
              <a:gd name="adj2" fmla="val 3307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NOT 1NF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Don’t Cheat with Null-</a:t>
            </a:r>
            <a:r>
              <a:rPr lang="en-NZ" dirty="0" err="1"/>
              <a:t>ible</a:t>
            </a:r>
            <a:r>
              <a:rPr lang="en-NZ" dirty="0"/>
              <a:t>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428736"/>
            <a:ext cx="7448550" cy="722305"/>
          </a:xfrm>
        </p:spPr>
        <p:txBody>
          <a:bodyPr/>
          <a:lstStyle/>
          <a:p>
            <a:r>
              <a:rPr lang="en-NZ" dirty="0"/>
              <a:t>One way to overcome this, especially for phone numbers, is to allow extra fields with nulls</a:t>
            </a:r>
          </a:p>
          <a:p>
            <a:r>
              <a:rPr lang="en-NZ" dirty="0"/>
              <a:t>This is NOT 1NF – each field should be unique domain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2" y="3125414"/>
          <a:ext cx="88582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2400" dirty="0"/>
                        <a:t>Customer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Surname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Tel. No.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Tel. No.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Tel. No.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Robert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Ingram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555-861-2025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/>
                        <a:t>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Wright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555-403-1659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555-776-4100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/>
                        <a:t>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Fernandez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555-808-9633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7158" y="6417254"/>
            <a:ext cx="79296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NZ" dirty="0"/>
              <a:t>Table from http://en.wikipedia.org/wiki/First_normal_form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Correct 1NF Solution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1835150"/>
            <a:ext cx="82550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4427984" y="2924944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9992" y="2924944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4048" y="2924944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082856" cy="4092575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When you identify a multi-valued field in a relation:</a:t>
            </a:r>
          </a:p>
          <a:p>
            <a:r>
              <a:rPr lang="en-NZ" dirty="0"/>
              <a:t>Create a new relation with a meaningful name</a:t>
            </a:r>
          </a:p>
          <a:p>
            <a:r>
              <a:rPr lang="en-NZ" dirty="0"/>
              <a:t>Existing relation becomes a </a:t>
            </a:r>
            <a:r>
              <a:rPr lang="en-NZ" b="1" i="1" dirty="0"/>
              <a:t>Foreign Key </a:t>
            </a:r>
            <a:r>
              <a:rPr lang="en-NZ" dirty="0"/>
              <a:t>(FK) in the new relation</a:t>
            </a:r>
          </a:p>
          <a:p>
            <a:r>
              <a:rPr lang="en-NZ" dirty="0"/>
              <a:t>Move the multi-values from the first relation into the new relation – one value per tuple</a:t>
            </a:r>
          </a:p>
          <a:p>
            <a:r>
              <a:rPr lang="en-NZ" dirty="0"/>
              <a:t>The primary key for the new relation </a:t>
            </a:r>
            <a:r>
              <a:rPr lang="en-NZ" i="1" dirty="0"/>
              <a:t>may</a:t>
            </a:r>
            <a:r>
              <a:rPr lang="en-NZ" dirty="0"/>
              <a:t> be all attributes – that’s fine, providing the combination will be guaranteed unique</a:t>
            </a:r>
          </a:p>
          <a:p>
            <a:r>
              <a:rPr lang="en-NZ" dirty="0"/>
              <a:t>Or you can make a surrogate Primary Key if needed.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Background to 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Before you can understand Second Normal Form, you have to understand “Functional Dependency”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value is </a:t>
            </a:r>
            <a:r>
              <a:rPr lang="en-NZ" b="1" i="1" dirty="0"/>
              <a:t>functionally dependent</a:t>
            </a:r>
            <a:r>
              <a:rPr lang="en-NZ" dirty="0"/>
              <a:t> on another value if it always is identified by it.</a:t>
            </a:r>
          </a:p>
          <a:p>
            <a:r>
              <a:rPr lang="en-NZ" dirty="0"/>
              <a:t>All values in a database are functionally dependent on the primary key</a:t>
            </a:r>
          </a:p>
          <a:p>
            <a:pPr lvl="1"/>
            <a:r>
              <a:rPr lang="en-NZ" dirty="0"/>
              <a:t>To find my address, find my staff-ID in the HR database</a:t>
            </a:r>
          </a:p>
          <a:p>
            <a:r>
              <a:rPr lang="en-NZ" dirty="0"/>
              <a:t>If an attribute </a:t>
            </a:r>
            <a:r>
              <a:rPr lang="en-NZ" b="1" i="1" dirty="0"/>
              <a:t>B</a:t>
            </a:r>
            <a:r>
              <a:rPr lang="en-NZ" dirty="0"/>
              <a:t> is unique for each value of </a:t>
            </a:r>
            <a:r>
              <a:rPr lang="en-NZ" b="1" i="1" dirty="0"/>
              <a:t>A</a:t>
            </a:r>
            <a:r>
              <a:rPr lang="en-NZ" dirty="0"/>
              <a:t> then you could say that </a:t>
            </a:r>
            <a:r>
              <a:rPr lang="en-NZ" b="1" i="1" dirty="0"/>
              <a:t>B</a:t>
            </a:r>
            <a:r>
              <a:rPr lang="en-NZ" dirty="0"/>
              <a:t> is functionally dependent on </a:t>
            </a:r>
            <a:r>
              <a:rPr lang="en-NZ" b="1" i="1" dirty="0"/>
              <a:t>A</a:t>
            </a:r>
          </a:p>
          <a:p>
            <a:pPr lvl="1"/>
            <a:r>
              <a:rPr lang="en-NZ" dirty="0"/>
              <a:t>i.e. if you find out value A then you will have only one value B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 Dependency Anecdotal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578799" cy="4386733"/>
          </a:xfrm>
        </p:spPr>
        <p:txBody>
          <a:bodyPr/>
          <a:lstStyle/>
          <a:p>
            <a:r>
              <a:rPr lang="en-NZ" dirty="0"/>
              <a:t>There is a functional dependency between a staff member and office</a:t>
            </a:r>
          </a:p>
          <a:p>
            <a:pPr lvl="1"/>
            <a:r>
              <a:rPr lang="en-NZ" dirty="0"/>
              <a:t>If you identify a staff member you can find their office</a:t>
            </a:r>
          </a:p>
          <a:p>
            <a:pPr lvl="1"/>
            <a:r>
              <a:rPr lang="en-NZ" dirty="0"/>
              <a:t>BUT finding an office doesn’t necessarily identify a unique staff member</a:t>
            </a:r>
          </a:p>
          <a:p>
            <a:r>
              <a:rPr lang="en-NZ" dirty="0"/>
              <a:t>FD between a person and their Date of Birth</a:t>
            </a:r>
          </a:p>
          <a:p>
            <a:pPr lvl="1"/>
            <a:r>
              <a:rPr lang="en-NZ" dirty="0"/>
              <a:t>But not between any date and a particular person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3284984"/>
            <a:ext cx="1691680" cy="165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Logical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This lecture concentrates upon building a ‘robust’ Logical Data Model. i.e.:</a:t>
            </a:r>
          </a:p>
          <a:p>
            <a:pPr lvl="1"/>
            <a:r>
              <a:rPr lang="en-NZ" dirty="0"/>
              <a:t>Transforming a Conceptual Data Model into a set of Relations using Normalization.</a:t>
            </a:r>
          </a:p>
          <a:p>
            <a:pPr lvl="1"/>
            <a:r>
              <a:rPr lang="en-NZ" dirty="0"/>
              <a:t>Checking these Relations for any Anomalies.</a:t>
            </a:r>
          </a:p>
          <a:p>
            <a:pPr lvl="1"/>
            <a:r>
              <a:rPr lang="en-NZ" dirty="0"/>
              <a:t>Documenting them as a Database Schema.</a:t>
            </a:r>
          </a:p>
          <a:p>
            <a:endParaRPr lang="en-NZ" dirty="0"/>
          </a:p>
          <a:p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Functional Dependency may be stated as:</a:t>
            </a:r>
          </a:p>
          <a:p>
            <a:pPr lvl="1">
              <a:buFont typeface="Wingdings" pitchFamily="2" charset="2"/>
              <a:buChar char="Ø"/>
            </a:pPr>
            <a:r>
              <a:rPr lang="en-NZ" dirty="0"/>
              <a:t>X </a:t>
            </a:r>
            <a:r>
              <a:rPr lang="en-NZ" dirty="0">
                <a:sym typeface="Wingdings" pitchFamily="2" charset="2"/>
              </a:rPr>
              <a:t> Y</a:t>
            </a:r>
          </a:p>
          <a:p>
            <a:r>
              <a:rPr lang="en-NZ" dirty="0">
                <a:sym typeface="Wingdings" pitchFamily="2" charset="2"/>
              </a:rPr>
              <a:t>Meaning X defines Y, </a:t>
            </a:r>
          </a:p>
          <a:p>
            <a:r>
              <a:rPr lang="en-NZ" dirty="0">
                <a:sym typeface="Wingdings" pitchFamily="2" charset="2"/>
              </a:rPr>
              <a:t>Or in other words:</a:t>
            </a:r>
          </a:p>
          <a:p>
            <a:pPr lvl="1"/>
            <a:r>
              <a:rPr lang="en-NZ" dirty="0">
                <a:sym typeface="Wingdings" pitchFamily="2" charset="2"/>
              </a:rPr>
              <a:t> if you know X then you know Y</a:t>
            </a:r>
          </a:p>
          <a:p>
            <a:pPr marL="3543300" lvl="8" indent="0">
              <a:buNone/>
            </a:pPr>
            <a:r>
              <a:rPr lang="en-NZ" dirty="0"/>
              <a:t>Staff </a:t>
            </a:r>
            <a:r>
              <a:rPr lang="en-NZ" dirty="0">
                <a:sym typeface="Wingdings" pitchFamily="2" charset="2"/>
              </a:rPr>
              <a:t> Office</a:t>
            </a:r>
          </a:p>
          <a:p>
            <a:pPr marL="3543300" lvl="8" indent="0">
              <a:buNone/>
            </a:pPr>
            <a:r>
              <a:rPr lang="en-NZ" dirty="0">
                <a:sym typeface="Wingdings" pitchFamily="2" charset="2"/>
              </a:rPr>
              <a:t>Office NOT-FD Staff</a:t>
            </a:r>
            <a:endParaRPr lang="en-NZ" dirty="0"/>
          </a:p>
          <a:p>
            <a:pPr lvl="1"/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Second Normal Form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dirty="0"/>
              <a:t>A relation is in Second Normal Form if and only if</a:t>
            </a:r>
          </a:p>
          <a:p>
            <a:pPr lvl="1">
              <a:lnSpc>
                <a:spcPct val="100000"/>
              </a:lnSpc>
            </a:pPr>
            <a:r>
              <a:rPr lang="en-NZ" dirty="0"/>
              <a:t>The relation is in First Normal Form </a:t>
            </a:r>
            <a:r>
              <a:rPr lang="en-NZ" b="1" i="1" dirty="0"/>
              <a:t>AND</a:t>
            </a:r>
            <a:endParaRPr lang="en-NZ" dirty="0"/>
          </a:p>
          <a:p>
            <a:pPr lvl="1">
              <a:lnSpc>
                <a:spcPct val="100000"/>
              </a:lnSpc>
            </a:pPr>
            <a:r>
              <a:rPr lang="en-NZ" dirty="0"/>
              <a:t>Any attribute that is not part of a primary key is functionally dependant on the entire primary key.</a:t>
            </a:r>
          </a:p>
          <a:p>
            <a:pPr>
              <a:lnSpc>
                <a:spcPct val="100000"/>
              </a:lnSpc>
            </a:pPr>
            <a:r>
              <a:rPr lang="en-NZ" dirty="0"/>
              <a:t>Or to put it another way (a little looser)</a:t>
            </a:r>
          </a:p>
          <a:p>
            <a:pPr lvl="1">
              <a:lnSpc>
                <a:spcPct val="100000"/>
              </a:lnSpc>
            </a:pPr>
            <a:r>
              <a:rPr lang="en-NZ" dirty="0"/>
              <a:t>We need </a:t>
            </a:r>
            <a:r>
              <a:rPr lang="en-NZ" b="1" i="1" dirty="0"/>
              <a:t>all</a:t>
            </a:r>
            <a:r>
              <a:rPr lang="en-NZ" dirty="0"/>
              <a:t> the fields in the key to determine the values of the non-key fields.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Fails 2NF: Employees Skills Relation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9625" y="1706563"/>
          <a:ext cx="74485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665">
                <a:tc>
                  <a:txBody>
                    <a:bodyPr/>
                    <a:lstStyle/>
                    <a:p>
                      <a:r>
                        <a:rPr lang="en-NZ" sz="2400" u="none" dirty="0"/>
                        <a:t>Employee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u="none" dirty="0"/>
                        <a:t>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Current Work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Typing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114 Main Street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Shorthand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114 Main Street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Whittling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114 Main Street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Bravo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Light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73 Industrial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Ellis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Alchemy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73 Industrial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Ellis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Juggling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73 Industrial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592">
                <a:tc>
                  <a:txBody>
                    <a:bodyPr/>
                    <a:lstStyle/>
                    <a:p>
                      <a:r>
                        <a:rPr lang="en-NZ" sz="2400"/>
                        <a:t>Harrison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/>
                        <a:t>Light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73 Industrial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786" y="5702874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Table from http://en.wikipedia.org/wiki/Second_normal_form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What are the functional dependencies here?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is the primary key?</a:t>
            </a:r>
          </a:p>
          <a:p>
            <a:pPr marL="914400" lvl="1" indent="-457200"/>
            <a:r>
              <a:rPr lang="en-NZ" dirty="0"/>
              <a:t>What attribute (or set of attributes)  is unique for each tuple?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Is there any attribute which is functionally dependent on only part of the primary key?</a:t>
            </a:r>
          </a:p>
          <a:p>
            <a:pPr marL="914400" lvl="1" indent="-457200"/>
            <a:r>
              <a:rPr lang="en-NZ"/>
              <a:t>I.e. </a:t>
            </a:r>
            <a:r>
              <a:rPr lang="en-NZ" dirty="0"/>
              <a:t>does any </a:t>
            </a:r>
            <a:r>
              <a:rPr lang="en-NZ" b="1" i="1" dirty="0"/>
              <a:t>part </a:t>
            </a:r>
            <a:r>
              <a:rPr lang="en-NZ" dirty="0"/>
              <a:t>of the PK uniquely identify a field?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Decomposing tables to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Failing 2NF often means you have mixed domains (in this case employee and skill)</a:t>
            </a:r>
          </a:p>
          <a:p>
            <a:pPr lvl="1"/>
            <a:r>
              <a:rPr lang="en-NZ" dirty="0"/>
              <a:t>And probably part of that mix involves the primary key.</a:t>
            </a:r>
          </a:p>
          <a:p>
            <a:r>
              <a:rPr lang="en-NZ" dirty="0"/>
              <a:t>Identify which attributes belong together</a:t>
            </a:r>
          </a:p>
          <a:p>
            <a:pPr lvl="1"/>
            <a:r>
              <a:rPr lang="en-NZ" dirty="0"/>
              <a:t>Create a relation of those</a:t>
            </a:r>
          </a:p>
          <a:p>
            <a:pPr lvl="1"/>
            <a:r>
              <a:rPr lang="en-NZ" dirty="0"/>
              <a:t>Move the others to another relation using a foreign key  to reference the main relation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 to Employee Problem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697053"/>
            <a:ext cx="8031162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Protection from anomalies?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dirty="0"/>
              <a:t>Check this relation. Is it in 2NF?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dirty="0"/>
              <a:t>Anomalies: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NZ" dirty="0"/>
              <a:t>Insert?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NZ" dirty="0"/>
              <a:t>Deletion?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NZ" dirty="0"/>
              <a:t>Update?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NZ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929066"/>
            <a:ext cx="63910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71604" y="6621685"/>
            <a:ext cx="6072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/>
              <a:t>http://en.wikipedia.org/wiki/Second_normal_form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Relation is in Second Normal Form</a:t>
            </a:r>
          </a:p>
          <a:p>
            <a:r>
              <a:rPr lang="en-NZ" dirty="0"/>
              <a:t>No </a:t>
            </a:r>
            <a:r>
              <a:rPr lang="en-NZ" i="1" dirty="0"/>
              <a:t>Transitive </a:t>
            </a:r>
            <a:r>
              <a:rPr lang="en-NZ" dirty="0"/>
              <a:t>Dependencies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Transitive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attribute has a transitive dependency if you can get to it through another</a:t>
            </a:r>
          </a:p>
          <a:p>
            <a:r>
              <a:rPr lang="en-NZ" b="1" i="1" dirty="0"/>
              <a:t>X</a:t>
            </a:r>
            <a:r>
              <a:rPr lang="en-NZ" dirty="0"/>
              <a:t> defines </a:t>
            </a:r>
            <a:r>
              <a:rPr lang="en-NZ" b="1" i="1" dirty="0"/>
              <a:t>Y</a:t>
            </a:r>
          </a:p>
          <a:p>
            <a:r>
              <a:rPr lang="en-NZ" b="1" i="1" dirty="0"/>
              <a:t>Y</a:t>
            </a:r>
            <a:r>
              <a:rPr lang="en-NZ" dirty="0"/>
              <a:t> defines </a:t>
            </a:r>
            <a:r>
              <a:rPr lang="en-NZ" b="1" i="1" dirty="0"/>
              <a:t>Z</a:t>
            </a:r>
          </a:p>
          <a:p>
            <a:r>
              <a:rPr lang="en-NZ" dirty="0"/>
              <a:t>Therefore we have a transitive dependency where if we know </a:t>
            </a:r>
            <a:r>
              <a:rPr lang="en-NZ" b="1" i="1" dirty="0"/>
              <a:t>X</a:t>
            </a:r>
            <a:r>
              <a:rPr lang="en-NZ" dirty="0"/>
              <a:t> then we know </a:t>
            </a:r>
            <a:r>
              <a:rPr lang="en-NZ" b="1" i="1" dirty="0"/>
              <a:t>Z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Nothing But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sz="3200" i="1" dirty="0"/>
              <a:t>Every non-key attribute "must provide a fact about the key, the whole key, and nothing but the key. </a:t>
            </a:r>
          </a:p>
          <a:p>
            <a:pPr lvl="1">
              <a:lnSpc>
                <a:spcPct val="100000"/>
              </a:lnSpc>
            </a:pPr>
            <a:r>
              <a:rPr lang="en-NZ" sz="1600" dirty="0"/>
              <a:t>Kent, W. (1983). </a:t>
            </a:r>
            <a:r>
              <a:rPr lang="en-NZ" sz="1600" i="1" dirty="0"/>
              <a:t>A Simple Guide to Five Normal Forms in Relational Database Theory</a:t>
            </a:r>
            <a:r>
              <a:rPr lang="en-NZ" sz="1600" dirty="0"/>
              <a:t>, </a:t>
            </a:r>
            <a:r>
              <a:rPr lang="en-NZ" sz="1600" i="1" dirty="0"/>
              <a:t>Communications of the ACM</a:t>
            </a:r>
            <a:r>
              <a:rPr lang="en-NZ" sz="1600" dirty="0"/>
              <a:t> </a:t>
            </a:r>
            <a:r>
              <a:rPr lang="en-NZ" sz="1600" b="1" dirty="0"/>
              <a:t>26</a:t>
            </a:r>
            <a:r>
              <a:rPr lang="en-NZ" sz="1600" dirty="0"/>
              <a:t> (2), pp. 120-125.</a:t>
            </a:r>
            <a:endParaRPr lang="en-NZ" dirty="0"/>
          </a:p>
          <a:p>
            <a:pPr>
              <a:lnSpc>
                <a:spcPct val="100000"/>
              </a:lnSpc>
            </a:pPr>
            <a:r>
              <a:rPr lang="en-NZ" dirty="0"/>
              <a:t>All non-key attributes depend </a:t>
            </a:r>
            <a:r>
              <a:rPr lang="en-NZ" i="1" dirty="0"/>
              <a:t>only</a:t>
            </a:r>
            <a:r>
              <a:rPr lang="en-NZ" dirty="0"/>
              <a:t> on the primary key</a:t>
            </a:r>
          </a:p>
          <a:p>
            <a:pPr lvl="1">
              <a:lnSpc>
                <a:spcPct val="100000"/>
              </a:lnSpc>
            </a:pPr>
            <a:r>
              <a:rPr lang="en-NZ" dirty="0"/>
              <a:t>If there’s a non-key field which uniquely identifies another attribute then not 3NF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Terms ...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38911"/>
              </p:ext>
            </p:extLst>
          </p:nvPr>
        </p:nvGraphicFramePr>
        <p:xfrm>
          <a:off x="809623" y="1706563"/>
          <a:ext cx="769146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4">
                <a:tc>
                  <a:txBody>
                    <a:bodyPr/>
                    <a:lstStyle/>
                    <a:p>
                      <a:r>
                        <a:rPr lang="en-NZ" sz="3200" dirty="0"/>
                        <a:t>Conceptual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200" dirty="0"/>
                        <a:t>Logical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200" dirty="0"/>
                        <a:t>Physical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4">
                <a:tc>
                  <a:txBody>
                    <a:bodyPr/>
                    <a:lstStyle/>
                    <a:p>
                      <a:r>
                        <a:rPr lang="en-NZ" sz="3200" dirty="0"/>
                        <a:t>Class 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200" dirty="0"/>
                        <a:t>Relation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NZ" sz="3200" dirty="0"/>
                        <a:t> A set of </a:t>
                      </a:r>
                      <a:r>
                        <a:rPr lang="en-NZ" sz="3200" dirty="0" err="1"/>
                        <a:t>tuples</a:t>
                      </a:r>
                      <a:endParaRPr lang="en-NZ" sz="32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NZ" sz="3200" dirty="0"/>
                        <a:t> 2</a:t>
                      </a:r>
                      <a:r>
                        <a:rPr lang="en-NZ" sz="3200" baseline="0" dirty="0"/>
                        <a:t> Dimensions Tuples / Attributes</a:t>
                      </a:r>
                      <a:endParaRPr lang="en-N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2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4">
                <a:tc>
                  <a:txBody>
                    <a:bodyPr/>
                    <a:lstStyle/>
                    <a:p>
                      <a:endParaRPr lang="en-N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NZ" sz="3200" dirty="0"/>
                        <a:t>Tuple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NZ" sz="3200" baseline="0" dirty="0"/>
                        <a:t> A set of attribute values</a:t>
                      </a:r>
                      <a:endParaRPr lang="en-N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200" dirty="0"/>
                        <a:t>Record or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5429256" y="0"/>
            <a:ext cx="3714744" cy="1643050"/>
          </a:xfrm>
          <a:prstGeom prst="wedgeEllipseCallout">
            <a:avLst>
              <a:gd name="adj1" fmla="val -67025"/>
              <a:gd name="adj2" fmla="val 1317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Don’t confuse with </a:t>
            </a:r>
            <a:r>
              <a:rPr lang="en-NZ" sz="2800" b="1" dirty="0"/>
              <a:t>“Relationship”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Identifying Transitive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sz="2800" dirty="0"/>
              <a:t>Look at your table and see if any columns would require updating if another column in the table was updated. </a:t>
            </a:r>
          </a:p>
          <a:p>
            <a:pPr lvl="1">
              <a:lnSpc>
                <a:spcPct val="100000"/>
              </a:lnSpc>
            </a:pPr>
            <a:r>
              <a:rPr lang="en-NZ" sz="2800" dirty="0"/>
              <a:t>If such a column exists, it probably violates 3NF.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Transitive Dependencies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554656"/>
              </p:ext>
            </p:extLst>
          </p:nvPr>
        </p:nvGraphicFramePr>
        <p:xfrm>
          <a:off x="539552" y="1484784"/>
          <a:ext cx="8136904" cy="4517404"/>
        </p:xfrm>
        <a:graphic>
          <a:graphicData uri="http://schemas.openxmlformats.org/drawingml/2006/table">
            <a:tbl>
              <a:tblPr/>
              <a:tblGrid>
                <a:gridCol w="14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9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effectLst/>
                        </a:rPr>
                        <a:t>Primary Key (PK)</a:t>
                      </a:r>
                      <a:endParaRPr lang="en-US" sz="11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dirty="0">
                          <a:effectLst/>
                        </a:rPr>
                        <a:t>Column A</a:t>
                      </a:r>
                      <a:endParaRPr lang="en-US" sz="11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dirty="0">
                          <a:effectLst/>
                        </a:rPr>
                        <a:t>Column B</a:t>
                      </a:r>
                      <a:endParaRPr lang="en-US" sz="11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>
                          <a:effectLst/>
                        </a:rPr>
                        <a:t>Transitive Dependence?</a:t>
                      </a:r>
                      <a:endParaRPr lang="en-US" sz="110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1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PersonID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FirstName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LastName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No, In Western cultures a person’s last name is based on their father’s </a:t>
                      </a:r>
                      <a:r>
                        <a:rPr lang="en-US" sz="1400" dirty="0" err="1">
                          <a:effectLst/>
                        </a:rPr>
                        <a:t>LastName</a:t>
                      </a:r>
                      <a:r>
                        <a:rPr lang="en-US" sz="1400" dirty="0">
                          <a:effectLst/>
                        </a:rPr>
                        <a:t>, whereas their </a:t>
                      </a:r>
                      <a:r>
                        <a:rPr lang="en-US" sz="1400" dirty="0" err="1">
                          <a:effectLst/>
                        </a:rPr>
                        <a:t>FirstName</a:t>
                      </a:r>
                      <a:r>
                        <a:rPr lang="en-US" sz="1400" dirty="0">
                          <a:effectLst/>
                        </a:rPr>
                        <a:t> is given to them.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PersonID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BodyMassIndex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IsOverweight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Yes,  </a:t>
                      </a:r>
                      <a:r>
                        <a:rPr lang="en-US" sz="1400" u="sng" dirty="0">
                          <a:solidFill>
                            <a:srgbClr val="9371BD"/>
                          </a:solidFill>
                          <a:effectLst/>
                          <a:hlinkClick r:id="rId2"/>
                        </a:rPr>
                        <a:t>BMI over 25</a:t>
                      </a:r>
                      <a:r>
                        <a:rPr lang="en-US" sz="1400" dirty="0">
                          <a:effectLst/>
                        </a:rPr>
                        <a:t> is considered </a:t>
                      </a:r>
                      <a:r>
                        <a:rPr lang="en-US" sz="1400" dirty="0" err="1">
                          <a:effectLst/>
                        </a:rPr>
                        <a:t>overweight.It</a:t>
                      </a:r>
                      <a:r>
                        <a:rPr lang="en-US" sz="1400" dirty="0">
                          <a:effectLst/>
                        </a:rPr>
                        <a:t> wouldn’t make sense to have the value </a:t>
                      </a:r>
                      <a:r>
                        <a:rPr lang="en-US" sz="1400" dirty="0" err="1">
                          <a:effectLst/>
                        </a:rPr>
                        <a:t>IsOverweight</a:t>
                      </a:r>
                      <a:r>
                        <a:rPr lang="en-US" sz="1400" dirty="0">
                          <a:effectLst/>
                        </a:rPr>
                        <a:t> be true when the </a:t>
                      </a:r>
                      <a:r>
                        <a:rPr lang="en-US" sz="1400" dirty="0" err="1">
                          <a:effectLst/>
                        </a:rPr>
                        <a:t>BodyMassIndex</a:t>
                      </a:r>
                      <a:r>
                        <a:rPr lang="en-US" sz="1400" dirty="0">
                          <a:effectLst/>
                        </a:rPr>
                        <a:t> was &lt; 25.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1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err="1">
                          <a:effectLst/>
                        </a:rPr>
                        <a:t>PersonID</a:t>
                      </a:r>
                      <a:endParaRPr lang="en-US" sz="1400" dirty="0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Weight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Gender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</a:rPr>
                        <a:t>No:There</a:t>
                      </a:r>
                      <a:r>
                        <a:rPr lang="en-US" sz="1400" dirty="0">
                          <a:effectLst/>
                        </a:rPr>
                        <a:t> is no direct link between the weight of a person and their sex.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97">
                <a:tc>
                  <a:txBody>
                    <a:bodyPr/>
                    <a:lstStyle/>
                    <a:p>
                      <a:pPr algn="ctr" fontAlgn="base"/>
                      <a:r>
                        <a:rPr lang="en-NZ" sz="1400" dirty="0" err="1">
                          <a:effectLst/>
                        </a:rPr>
                        <a:t>VehicleID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Model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Manufacturer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</a:rPr>
                        <a:t>Yes:Manufacturers</a:t>
                      </a:r>
                      <a:r>
                        <a:rPr lang="en-US" sz="1400" dirty="0">
                          <a:effectLst/>
                        </a:rPr>
                        <a:t> make specific models.  For instance, Ford creates the Fiesta; whereas, Toyota manufacturers the Camry.</a:t>
                      </a:r>
                    </a:p>
                  </a:txBody>
                  <a:tcPr marL="58067" marR="58067" marT="58067" marB="58067" anchor="ctr">
                    <a:lnL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DF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63043" y="89582"/>
            <a:ext cx="131852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Open San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033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Remember this? What are the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1" y="1714487"/>
            <a:ext cx="7723752" cy="345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57224" y="5786454"/>
            <a:ext cx="6072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/>
              <a:t>http://en.wikipedia.org/wiki/Third_normal_form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Decompose by moving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533650"/>
            <a:ext cx="869473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Don’t</a:t>
            </a:r>
            <a:r>
              <a:rPr lang="en-GB"/>
              <a:t> change Conceptual Model</a:t>
            </a: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Your conceptual model represents the data within the business</a:t>
            </a:r>
          </a:p>
          <a:p>
            <a:pPr>
              <a:lnSpc>
                <a:spcPct val="90000"/>
              </a:lnSpc>
            </a:pPr>
            <a:r>
              <a:rPr lang="en-GB" dirty="0"/>
              <a:t>The logical model targets the database type – we have looked at relational databases.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Other types (object oriented, hierarchical) have different constraints and will have a different logical model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Chapter 8 – </a:t>
            </a:r>
            <a:r>
              <a:rPr lang="en-NZ" dirty="0" err="1"/>
              <a:t>Churcher</a:t>
            </a:r>
            <a:r>
              <a:rPr lang="en-NZ" dirty="0"/>
              <a:t>.</a:t>
            </a:r>
          </a:p>
          <a:p>
            <a:r>
              <a:rPr lang="en-NZ" dirty="0"/>
              <a:t>PDF on I:\ drive: simple-guide-to-five-normal-forms-in-relational-database-theory.1</a:t>
            </a:r>
          </a:p>
          <a:p>
            <a:r>
              <a:rPr lang="en-US" dirty="0" err="1"/>
              <a:t>Normalisation</a:t>
            </a:r>
            <a:r>
              <a:rPr lang="en-US"/>
              <a:t> Exercises.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912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technique used to produce a set of relations with certain properties.</a:t>
            </a:r>
          </a:p>
          <a:p>
            <a:r>
              <a:rPr lang="en-NZ"/>
              <a:t>Properties which try </a:t>
            </a:r>
            <a:r>
              <a:rPr lang="en-NZ" dirty="0"/>
              <a:t>to avoid certain known issues called “Anomalies”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Normalization Process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b="10333"/>
          <a:stretch/>
        </p:blipFill>
        <p:spPr bwMode="auto">
          <a:xfrm>
            <a:off x="270545" y="1619267"/>
            <a:ext cx="8654386" cy="425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an anomaly?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Anything we try to do with a database that leads to unexpected and/or unpredictable results.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Three types of Anomaly to guard against: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Insert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Delete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Update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Consider this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548589" cy="1293809"/>
          </a:xfrm>
        </p:spPr>
        <p:txBody>
          <a:bodyPr/>
          <a:lstStyle/>
          <a:p>
            <a:r>
              <a:rPr lang="en-NZ" dirty="0"/>
              <a:t>Student Database</a:t>
            </a:r>
          </a:p>
          <a:p>
            <a:pPr lvl="1"/>
            <a:r>
              <a:rPr lang="en-NZ" dirty="0"/>
              <a:t>Separate </a:t>
            </a:r>
            <a:r>
              <a:rPr lang="en-NZ" dirty="0" err="1"/>
              <a:t>tuples</a:t>
            </a:r>
            <a:r>
              <a:rPr lang="en-NZ" dirty="0"/>
              <a:t> for each phone number per person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10" y="3214686"/>
            <a:ext cx="9036620" cy="27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b="1" dirty="0"/>
              <a:t>Cannot insert a new tuple because of an artificial dependency on another relation</a:t>
            </a:r>
          </a:p>
          <a:p>
            <a:pPr>
              <a:lnSpc>
                <a:spcPct val="100000"/>
              </a:lnSpc>
            </a:pPr>
            <a:r>
              <a:rPr lang="en-NZ" dirty="0"/>
              <a:t>In example – cannot enter “Bill Watts” phone number because he is not currently enrolled in a course</a:t>
            </a:r>
          </a:p>
          <a:p>
            <a:pPr>
              <a:lnSpc>
                <a:spcPct val="100000"/>
              </a:lnSpc>
            </a:pPr>
            <a:r>
              <a:rPr lang="en-NZ" dirty="0"/>
              <a:t>Usually happens because attributes of two Classes are mixed in the same relation.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Deletion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b="1" dirty="0"/>
              <a:t>Removal of one set of data removes other related data</a:t>
            </a:r>
          </a:p>
          <a:p>
            <a:r>
              <a:rPr lang="en-NZ" dirty="0"/>
              <a:t>If Wanda is ONLY taking IN605 in the first semester of 2020 - and we remove this course </a:t>
            </a:r>
          </a:p>
          <a:p>
            <a:pPr lvl="1"/>
            <a:r>
              <a:rPr lang="en-NZ" dirty="0"/>
              <a:t>then removing the course removes our record of her phone number.</a:t>
            </a:r>
          </a:p>
          <a:p>
            <a:pPr>
              <a:lnSpc>
                <a:spcPct val="100000"/>
              </a:lnSpc>
            </a:pPr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1516</TotalTime>
  <Words>1711</Words>
  <Application>Microsoft Office PowerPoint</Application>
  <PresentationFormat>On-screen Show (4:3)</PresentationFormat>
  <Paragraphs>289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Times New Roman</vt:lpstr>
      <vt:lpstr>Wingdings</vt:lpstr>
      <vt:lpstr>OP_PPT_Template</vt:lpstr>
      <vt:lpstr>Data Normalization</vt:lpstr>
      <vt:lpstr>Logical Data Model</vt:lpstr>
      <vt:lpstr>Some Terms ...</vt:lpstr>
      <vt:lpstr>What is Normalization?</vt:lpstr>
      <vt:lpstr>Overview of Normalization Process</vt:lpstr>
      <vt:lpstr>What is an anomaly?</vt:lpstr>
      <vt:lpstr>Consider this database</vt:lpstr>
      <vt:lpstr>Insert Anomaly</vt:lpstr>
      <vt:lpstr>Deletion Anomaly</vt:lpstr>
      <vt:lpstr>Update Anomaly</vt:lpstr>
      <vt:lpstr>Normalization Process</vt:lpstr>
      <vt:lpstr>Translation – An Initial Attempt</vt:lpstr>
      <vt:lpstr>First Normal Form 1NF</vt:lpstr>
      <vt:lpstr>Don’t Cheat with Null-ible Fields</vt:lpstr>
      <vt:lpstr>Correct 1NF Solution</vt:lpstr>
      <vt:lpstr>General Approach</vt:lpstr>
      <vt:lpstr>Background to Second Normal Form (2NF)</vt:lpstr>
      <vt:lpstr>Functional Dependent</vt:lpstr>
      <vt:lpstr>Functional Dependency Anecdotal Examples</vt:lpstr>
      <vt:lpstr>Notation</vt:lpstr>
      <vt:lpstr>Second Normal Form 2NF</vt:lpstr>
      <vt:lpstr>Fails 2NF: Employees Skills Relation</vt:lpstr>
      <vt:lpstr>Consider this</vt:lpstr>
      <vt:lpstr>Decomposing tables to 2NF</vt:lpstr>
      <vt:lpstr>Solution to Employee Problem</vt:lpstr>
      <vt:lpstr>2NF Protection from anomalies?</vt:lpstr>
      <vt:lpstr>Third Normal Form</vt:lpstr>
      <vt:lpstr>Transitive Dependency</vt:lpstr>
      <vt:lpstr>Nothing But the Key</vt:lpstr>
      <vt:lpstr>Identifying Transitive Dependencies</vt:lpstr>
      <vt:lpstr>Transitive Dependencies</vt:lpstr>
      <vt:lpstr>Remember this? What are the dependencies</vt:lpstr>
      <vt:lpstr>Decompose by moving dependency</vt:lpstr>
      <vt:lpstr>Don’t change Conceptual Model</vt:lpstr>
      <vt:lpstr>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179</cp:revision>
  <cp:lastPrinted>2015-03-08T20:38:17Z</cp:lastPrinted>
  <dcterms:created xsi:type="dcterms:W3CDTF">2009-12-07T23:20:52Z</dcterms:created>
  <dcterms:modified xsi:type="dcterms:W3CDTF">2020-03-09T00:12:21Z</dcterms:modified>
</cp:coreProperties>
</file>