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  <p:sldId id="267" r:id="rId13"/>
    <p:sldId id="285" r:id="rId14"/>
    <p:sldId id="268" r:id="rId15"/>
    <p:sldId id="269" r:id="rId16"/>
    <p:sldId id="286" r:id="rId17"/>
    <p:sldId id="270" r:id="rId18"/>
    <p:sldId id="271" r:id="rId19"/>
    <p:sldId id="272" r:id="rId20"/>
    <p:sldId id="275" r:id="rId21"/>
    <p:sldId id="273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511" autoAdjust="0"/>
  </p:normalViewPr>
  <p:slideViewPr>
    <p:cSldViewPr>
      <p:cViewPr varScale="1">
        <p:scale>
          <a:sx n="89" d="100"/>
          <a:sy n="89" d="100"/>
        </p:scale>
        <p:origin x="128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83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8/14/2019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SQL Intro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Pre-</a:t>
            </a:r>
            <a:r>
              <a:rPr lang="en-NZ" dirty="0" err="1" smtClean="0"/>
              <a:t>lim</a:t>
            </a:r>
            <a:r>
              <a:rPr lang="en-NZ" dirty="0" smtClean="0"/>
              <a:t> to physical design</a:t>
            </a:r>
            <a:endParaRPr lang="en-NZ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Sakila</a:t>
            </a:r>
            <a:r>
              <a:rPr lang="en-NZ" dirty="0" smtClean="0"/>
              <a:t> Schema</a:t>
            </a:r>
            <a:endParaRPr lang="en-N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25" y="1412775"/>
            <a:ext cx="7493101" cy="496855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Schema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Take a look at the tables</a:t>
            </a:r>
          </a:p>
          <a:p>
            <a:pPr lvl="1"/>
            <a:r>
              <a:rPr lang="en-NZ" dirty="0" smtClean="0">
                <a:latin typeface="Courier New" pitchFamily="49" charset="0"/>
                <a:cs typeface="Courier New" pitchFamily="49" charset="0"/>
              </a:rPr>
              <a:t>show tables;</a:t>
            </a:r>
          </a:p>
          <a:p>
            <a:r>
              <a:rPr lang="en-NZ" dirty="0" smtClean="0"/>
              <a:t>Interested in a table? Look at it closer ... Lets pick the “customer” table</a:t>
            </a:r>
          </a:p>
          <a:p>
            <a:pPr lvl="1"/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customer;</a:t>
            </a:r>
          </a:p>
          <a:p>
            <a:pPr lvl="1"/>
            <a:r>
              <a:rPr lang="en-NZ" dirty="0" smtClean="0">
                <a:latin typeface="Courier New" pitchFamily="49" charset="0"/>
                <a:cs typeface="Courier New" pitchFamily="49" charset="0"/>
              </a:rPr>
              <a:t>Show create </a:t>
            </a:r>
            <a:r>
              <a:rPr lang="en-NZ" smtClean="0">
                <a:latin typeface="Courier New" pitchFamily="49" charset="0"/>
                <a:cs typeface="Courier New" pitchFamily="49" charset="0"/>
              </a:rPr>
              <a:t>table customer;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Listing all rows and columns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select * from customer;</a:t>
            </a:r>
          </a:p>
          <a:p>
            <a:r>
              <a:rPr lang="en-NZ" dirty="0" smtClean="0"/>
              <a:t>select * from actor;</a:t>
            </a:r>
          </a:p>
          <a:p>
            <a:r>
              <a:rPr lang="en-NZ" dirty="0" smtClean="0"/>
              <a:t>select * from category;</a:t>
            </a:r>
          </a:p>
          <a:p>
            <a:r>
              <a:rPr lang="en-NZ" dirty="0" smtClean="0"/>
              <a:t>select * from city;</a:t>
            </a:r>
          </a:p>
          <a:p>
            <a:r>
              <a:rPr lang="en-NZ" dirty="0" smtClean="0"/>
              <a:t>select * from country;</a:t>
            </a:r>
          </a:p>
          <a:p>
            <a:r>
              <a:rPr lang="en-NZ" dirty="0" smtClean="0"/>
              <a:t>select * from language;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Functions in statements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 dirty="0" smtClean="0"/>
              <a:t>Some functions can be used in a select statement</a:t>
            </a:r>
          </a:p>
          <a:p>
            <a:pPr lvl="1"/>
            <a:r>
              <a:rPr lang="en-NZ" dirty="0" smtClean="0"/>
              <a:t>select  count(*) from customer;</a:t>
            </a:r>
          </a:p>
          <a:p>
            <a:r>
              <a:rPr lang="en-NZ" dirty="0" smtClean="0"/>
              <a:t>Gives a count of the number of records in the customer table</a:t>
            </a:r>
          </a:p>
          <a:p>
            <a:pPr>
              <a:spcAft>
                <a:spcPts val="0"/>
              </a:spcAft>
            </a:pPr>
            <a:r>
              <a:rPr lang="en-NZ" dirty="0" smtClean="0"/>
              <a:t>Other functions:</a:t>
            </a:r>
          </a:p>
          <a:p>
            <a:pPr lvl="1">
              <a:spcAft>
                <a:spcPts val="0"/>
              </a:spcAft>
            </a:pPr>
            <a:r>
              <a:rPr lang="en-NZ" dirty="0" smtClean="0"/>
              <a:t>Min()</a:t>
            </a:r>
          </a:p>
          <a:p>
            <a:pPr lvl="1">
              <a:spcAft>
                <a:spcPts val="0"/>
              </a:spcAft>
            </a:pPr>
            <a:r>
              <a:rPr lang="en-NZ" dirty="0" smtClean="0"/>
              <a:t>Max()</a:t>
            </a:r>
          </a:p>
          <a:p>
            <a:pPr lvl="1">
              <a:spcAft>
                <a:spcPts val="0"/>
              </a:spcAft>
            </a:pPr>
            <a:r>
              <a:rPr lang="en-NZ" dirty="0" err="1" smtClean="0"/>
              <a:t>Avg</a:t>
            </a:r>
            <a:r>
              <a:rPr lang="en-NZ" dirty="0" smtClean="0"/>
              <a:t>()</a:t>
            </a:r>
          </a:p>
          <a:p>
            <a:pPr lvl="1">
              <a:spcAft>
                <a:spcPts val="0"/>
              </a:spcAft>
              <a:buNone/>
            </a:pPr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Limiting columns to display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select title, rating from film;</a:t>
            </a:r>
          </a:p>
          <a:p>
            <a:r>
              <a:rPr lang="en-NZ" dirty="0" smtClean="0"/>
              <a:t>select </a:t>
            </a:r>
            <a:r>
              <a:rPr lang="en-NZ" dirty="0" err="1" smtClean="0"/>
              <a:t>first_name</a:t>
            </a:r>
            <a:r>
              <a:rPr lang="en-NZ" dirty="0" smtClean="0"/>
              <a:t>, </a:t>
            </a:r>
            <a:r>
              <a:rPr lang="en-NZ" dirty="0" err="1" smtClean="0"/>
              <a:t>last_name</a:t>
            </a:r>
            <a:r>
              <a:rPr lang="en-NZ" dirty="0" smtClean="0"/>
              <a:t> from staff;</a:t>
            </a:r>
          </a:p>
          <a:p>
            <a:r>
              <a:rPr lang="en-NZ" b="1" dirty="0" smtClean="0"/>
              <a:t>Rename a title in the output</a:t>
            </a:r>
          </a:p>
          <a:p>
            <a:pPr lvl="1"/>
            <a:r>
              <a:rPr lang="en-NZ" dirty="0" smtClean="0"/>
              <a:t>select </a:t>
            </a:r>
            <a:r>
              <a:rPr lang="en-NZ" dirty="0" err="1" smtClean="0"/>
              <a:t>first_name</a:t>
            </a:r>
            <a:r>
              <a:rPr lang="en-NZ" dirty="0" smtClean="0"/>
              <a:t> </a:t>
            </a:r>
            <a:r>
              <a:rPr lang="en-NZ" b="1" dirty="0" smtClean="0"/>
              <a:t>as ‘First Name’</a:t>
            </a:r>
            <a:r>
              <a:rPr lang="en-NZ" dirty="0" smtClean="0"/>
              <a:t>,</a:t>
            </a:r>
          </a:p>
          <a:p>
            <a:pPr lvl="2">
              <a:buNone/>
            </a:pPr>
            <a:r>
              <a:rPr lang="en-NZ" sz="2400" dirty="0" smtClean="0"/>
              <a:t> </a:t>
            </a:r>
            <a:r>
              <a:rPr lang="en-NZ" sz="2400" dirty="0" err="1" smtClean="0"/>
              <a:t>last_name</a:t>
            </a:r>
            <a:r>
              <a:rPr lang="en-NZ" sz="2400" dirty="0" smtClean="0"/>
              <a:t> </a:t>
            </a:r>
            <a:r>
              <a:rPr lang="en-NZ" sz="2400" b="1" dirty="0" smtClean="0"/>
              <a:t>as Surname </a:t>
            </a:r>
            <a:r>
              <a:rPr lang="en-NZ" sz="2400" dirty="0" smtClean="0"/>
              <a:t>from staff;</a:t>
            </a:r>
          </a:p>
          <a:p>
            <a:r>
              <a:rPr lang="en-NZ" sz="2800" dirty="0" smtClean="0"/>
              <a:t>Note Single </a:t>
            </a:r>
            <a:r>
              <a:rPr lang="en-NZ" dirty="0" smtClean="0"/>
              <a:t>Quotes if using a space in the new name</a:t>
            </a:r>
          </a:p>
          <a:p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Sorting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 dirty="0" smtClean="0"/>
              <a:t> select </a:t>
            </a:r>
            <a:r>
              <a:rPr lang="en-NZ" dirty="0" err="1" smtClean="0"/>
              <a:t>first_name</a:t>
            </a:r>
            <a:r>
              <a:rPr lang="en-NZ" dirty="0" smtClean="0"/>
              <a:t> as </a:t>
            </a:r>
            <a:r>
              <a:rPr lang="en-NZ" dirty="0" err="1" smtClean="0"/>
              <a:t>FName</a:t>
            </a:r>
            <a:r>
              <a:rPr lang="en-NZ" dirty="0" smtClean="0"/>
              <a:t>, </a:t>
            </a:r>
          </a:p>
          <a:p>
            <a:pPr lvl="2">
              <a:spcAft>
                <a:spcPts val="0"/>
              </a:spcAft>
              <a:buNone/>
            </a:pPr>
            <a:r>
              <a:rPr lang="en-NZ" sz="2400" dirty="0" err="1" smtClean="0"/>
              <a:t>last_name</a:t>
            </a:r>
            <a:r>
              <a:rPr lang="en-NZ" sz="2400" dirty="0" smtClean="0"/>
              <a:t> as Surname </a:t>
            </a:r>
          </a:p>
          <a:p>
            <a:pPr lvl="2">
              <a:spcAft>
                <a:spcPts val="0"/>
              </a:spcAft>
              <a:buNone/>
            </a:pPr>
            <a:r>
              <a:rPr lang="en-NZ" sz="2400" dirty="0" smtClean="0"/>
              <a:t>from actor</a:t>
            </a:r>
          </a:p>
          <a:p>
            <a:pPr lvl="2">
              <a:buNone/>
            </a:pPr>
            <a:r>
              <a:rPr lang="en-NZ" sz="2400" dirty="0" smtClean="0"/>
              <a:t>order by </a:t>
            </a:r>
            <a:r>
              <a:rPr lang="en-NZ" sz="2400" dirty="0" err="1" smtClean="0"/>
              <a:t>last_name</a:t>
            </a:r>
            <a:r>
              <a:rPr lang="en-NZ" sz="2400" dirty="0" smtClean="0"/>
              <a:t>, </a:t>
            </a:r>
            <a:r>
              <a:rPr lang="en-NZ" sz="2400" dirty="0" err="1" smtClean="0"/>
              <a:t>first_name</a:t>
            </a:r>
            <a:r>
              <a:rPr lang="en-NZ" sz="2800" dirty="0" smtClean="0"/>
              <a:t>;</a:t>
            </a:r>
          </a:p>
          <a:p>
            <a:r>
              <a:rPr lang="en-NZ" sz="3200" dirty="0" smtClean="0"/>
              <a:t>Now try that again but order in descending by adding “</a:t>
            </a:r>
            <a:r>
              <a:rPr lang="en-NZ" sz="3200" dirty="0" err="1" smtClean="0"/>
              <a:t>desc</a:t>
            </a:r>
            <a:r>
              <a:rPr lang="en-NZ" sz="3200" dirty="0" smtClean="0"/>
              <a:t>” to the surname</a:t>
            </a:r>
          </a:p>
          <a:p>
            <a:pPr marL="800100" lvl="3" indent="-342900"/>
            <a:r>
              <a:rPr lang="en-NZ" sz="2400" dirty="0" smtClean="0"/>
              <a:t>order by </a:t>
            </a:r>
            <a:r>
              <a:rPr lang="en-NZ" sz="2400" dirty="0" err="1" smtClean="0"/>
              <a:t>last_name</a:t>
            </a:r>
            <a:r>
              <a:rPr lang="en-NZ" sz="2400" dirty="0" smtClean="0"/>
              <a:t> </a:t>
            </a:r>
            <a:r>
              <a:rPr lang="en-NZ" sz="2400" b="1" dirty="0" err="1" smtClean="0"/>
              <a:t>desc</a:t>
            </a:r>
            <a:r>
              <a:rPr lang="en-NZ" sz="2400" dirty="0" smtClean="0"/>
              <a:t>, </a:t>
            </a:r>
            <a:r>
              <a:rPr lang="en-NZ" sz="2400" dirty="0" err="1" smtClean="0"/>
              <a:t>first_name</a:t>
            </a:r>
            <a:r>
              <a:rPr lang="en-NZ" sz="2800" dirty="0" smtClean="0"/>
              <a:t>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Grouping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You can group results and then use these aggregate functions.</a:t>
            </a:r>
          </a:p>
          <a:p>
            <a:r>
              <a:rPr lang="en-NZ" dirty="0" smtClean="0">
                <a:latin typeface="Courier" pitchFamily="49" charset="0"/>
              </a:rPr>
              <a:t>Select count(*) from city;</a:t>
            </a:r>
          </a:p>
          <a:p>
            <a:r>
              <a:rPr lang="en-NZ" dirty="0" smtClean="0"/>
              <a:t>But it you want a breakdown of how many cities for each </a:t>
            </a:r>
            <a:r>
              <a:rPr lang="en-NZ" dirty="0" err="1" smtClean="0"/>
              <a:t>country_id</a:t>
            </a:r>
            <a:r>
              <a:rPr lang="en-NZ" dirty="0" smtClean="0"/>
              <a:t> then you need to group the output</a:t>
            </a:r>
          </a:p>
          <a:p>
            <a:pPr>
              <a:spcAft>
                <a:spcPts val="0"/>
              </a:spcAft>
            </a:pPr>
            <a:r>
              <a:rPr lang="en-NZ" dirty="0" smtClean="0">
                <a:latin typeface="Courier" pitchFamily="49" charset="0"/>
              </a:rPr>
              <a:t>Select count(*), </a:t>
            </a:r>
            <a:r>
              <a:rPr lang="en-NZ" dirty="0" err="1" smtClean="0">
                <a:latin typeface="Courier" pitchFamily="49" charset="0"/>
              </a:rPr>
              <a:t>country_id</a:t>
            </a:r>
            <a:endParaRPr lang="en-NZ" dirty="0">
              <a:latin typeface="Courier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 smtClean="0">
                <a:latin typeface="Courier" pitchFamily="49" charset="0"/>
              </a:rPr>
              <a:t>from city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 smtClean="0">
                <a:latin typeface="Courier" pitchFamily="49" charset="0"/>
              </a:rPr>
              <a:t>group by </a:t>
            </a:r>
            <a:r>
              <a:rPr lang="en-NZ" dirty="0" err="1" smtClean="0">
                <a:latin typeface="Courier" pitchFamily="49" charset="0"/>
              </a:rPr>
              <a:t>country_id</a:t>
            </a:r>
            <a:r>
              <a:rPr lang="en-NZ" dirty="0" smtClean="0">
                <a:latin typeface="Courier" pitchFamily="49" charset="0"/>
              </a:rPr>
              <a:t>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Choosing rows to display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 dirty="0" smtClean="0"/>
              <a:t>Simple ‘where’</a:t>
            </a:r>
          </a:p>
          <a:p>
            <a:pPr marL="0" indent="0">
              <a:spcAft>
                <a:spcPts val="0"/>
              </a:spcAft>
              <a:buNone/>
            </a:pPr>
            <a:endParaRPr lang="en-NZ" dirty="0" smtClean="0"/>
          </a:p>
          <a:p>
            <a:pPr>
              <a:spcAft>
                <a:spcPts val="0"/>
              </a:spcAft>
            </a:pPr>
            <a:r>
              <a:rPr lang="en-NZ" dirty="0" smtClean="0"/>
              <a:t>select </a:t>
            </a:r>
            <a:r>
              <a:rPr lang="en-NZ" dirty="0" err="1" smtClean="0"/>
              <a:t>first_name</a:t>
            </a:r>
            <a:r>
              <a:rPr lang="en-NZ" dirty="0" smtClean="0"/>
              <a:t>, </a:t>
            </a:r>
            <a:r>
              <a:rPr lang="en-NZ" dirty="0" err="1" smtClean="0"/>
              <a:t>last_name</a:t>
            </a:r>
            <a:r>
              <a:rPr lang="en-NZ" dirty="0" smtClean="0"/>
              <a:t> </a:t>
            </a:r>
          </a:p>
          <a:p>
            <a:pPr lvl="1">
              <a:spcAft>
                <a:spcPts val="0"/>
              </a:spcAft>
              <a:buNone/>
            </a:pPr>
            <a:r>
              <a:rPr lang="en-NZ" dirty="0" smtClean="0"/>
              <a:t>	from actor </a:t>
            </a:r>
          </a:p>
          <a:p>
            <a:pPr lvl="1">
              <a:buNone/>
            </a:pPr>
            <a:r>
              <a:rPr lang="en-NZ" dirty="0" smtClean="0"/>
              <a:t>	</a:t>
            </a:r>
            <a:r>
              <a:rPr lang="en-NZ" b="1" dirty="0" smtClean="0"/>
              <a:t>where </a:t>
            </a:r>
            <a:r>
              <a:rPr lang="en-NZ" b="1" dirty="0" err="1" smtClean="0"/>
              <a:t>last_name</a:t>
            </a:r>
            <a:r>
              <a:rPr lang="en-NZ" b="1" dirty="0" smtClean="0"/>
              <a:t> = ‘Allen’; </a:t>
            </a:r>
          </a:p>
          <a:p>
            <a:pPr marL="342900" lvl="1" indent="-342900">
              <a:spcAft>
                <a:spcPts val="0"/>
              </a:spcAft>
              <a:buFont typeface="Arial" charset="0"/>
              <a:buChar char="•"/>
            </a:pPr>
            <a:r>
              <a:rPr lang="en-NZ" dirty="0" smtClean="0">
                <a:cs typeface="ＭＳ Ｐゴシック" pitchFamily="-109" charset="-128"/>
              </a:rPr>
              <a:t>Show the customers with </a:t>
            </a:r>
            <a:r>
              <a:rPr lang="en-NZ" dirty="0" smtClean="0">
                <a:cs typeface="ＭＳ Ｐゴシック" pitchFamily="-109" charset="-128"/>
              </a:rPr>
              <a:t>the name </a:t>
            </a:r>
            <a:r>
              <a:rPr lang="en-NZ" dirty="0" smtClean="0">
                <a:cs typeface="ＭＳ Ｐゴシック" pitchFamily="-109" charset="-128"/>
              </a:rPr>
              <a:t>“Smith”</a:t>
            </a:r>
          </a:p>
          <a:p>
            <a:pPr marL="342900" lvl="1" indent="-342900">
              <a:spcAft>
                <a:spcPts val="0"/>
              </a:spcAft>
              <a:buFont typeface="Arial" charset="0"/>
              <a:buChar char="•"/>
            </a:pPr>
            <a:endParaRPr lang="en-NZ" dirty="0" smtClean="0">
              <a:cs typeface="ＭＳ Ｐゴシック" pitchFamily="-109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Where ... Between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>
              <a:spcAft>
                <a:spcPts val="0"/>
              </a:spcAft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sometable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where value between x and y;</a:t>
            </a:r>
          </a:p>
          <a:p>
            <a:pPr>
              <a:spcAft>
                <a:spcPts val="0"/>
              </a:spcAft>
            </a:pPr>
            <a:r>
              <a:rPr lang="en-NZ" dirty="0" smtClean="0"/>
              <a:t>How many people have an “amount” in the payment table which is between $8 and $10?</a:t>
            </a:r>
            <a:endParaRPr lang="en-NZ" b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like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Select * from </a:t>
            </a:r>
            <a:r>
              <a:rPr lang="en-NZ" dirty="0" err="1" smtClean="0"/>
              <a:t>table_name</a:t>
            </a:r>
            <a:endParaRPr lang="en-NZ" dirty="0" smtClean="0"/>
          </a:p>
          <a:p>
            <a:pPr lvl="1"/>
            <a:r>
              <a:rPr lang="en-NZ" dirty="0" smtClean="0"/>
              <a:t>Where attribute </a:t>
            </a:r>
            <a:r>
              <a:rPr lang="en-NZ" b="1" dirty="0" smtClean="0"/>
              <a:t>like </a:t>
            </a:r>
            <a:r>
              <a:rPr lang="en-NZ" b="1" i="1" dirty="0" smtClean="0"/>
              <a:t>string-pattern</a:t>
            </a:r>
            <a:endParaRPr lang="en-NZ" b="1" dirty="0" smtClean="0"/>
          </a:p>
          <a:p>
            <a:r>
              <a:rPr lang="en-NZ" dirty="0" smtClean="0"/>
              <a:t>String-pattern use wild-cards</a:t>
            </a:r>
          </a:p>
          <a:p>
            <a:pPr lvl="1"/>
            <a:r>
              <a:rPr lang="en-NZ" dirty="0" smtClean="0"/>
              <a:t>_ (underscore) any single character</a:t>
            </a:r>
          </a:p>
          <a:p>
            <a:pPr lvl="1"/>
            <a:r>
              <a:rPr lang="en-NZ" dirty="0" smtClean="0"/>
              <a:t>% any number of characters</a:t>
            </a:r>
          </a:p>
          <a:p>
            <a:r>
              <a:rPr lang="en-NZ" dirty="0" smtClean="0"/>
              <a:t>Surround string pattern with single quotes</a:t>
            </a: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214950"/>
            <a:ext cx="775363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Human Readable (?)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706563"/>
            <a:ext cx="8286807" cy="4092575"/>
          </a:xfrm>
        </p:spPr>
        <p:txBody>
          <a:bodyPr/>
          <a:lstStyle/>
          <a:p>
            <a:r>
              <a:rPr lang="en-NZ" dirty="0" smtClean="0"/>
              <a:t>Designed to resemble spoken English</a:t>
            </a:r>
          </a:p>
          <a:p>
            <a:r>
              <a:rPr lang="en-NZ" dirty="0" smtClean="0"/>
              <a:t>Commands formulated with an ‘action verb’</a:t>
            </a:r>
          </a:p>
          <a:p>
            <a:r>
              <a:rPr lang="en-NZ" dirty="0" smtClean="0"/>
              <a:t>Examples:</a:t>
            </a:r>
          </a:p>
          <a:p>
            <a:pPr lvl="1">
              <a:spcAft>
                <a:spcPts val="0"/>
              </a:spcAft>
            </a:pPr>
            <a:r>
              <a:rPr lang="en-NZ" sz="2200" dirty="0" smtClean="0">
                <a:latin typeface="Courier New" pitchFamily="49" charset="0"/>
                <a:cs typeface="Courier New" pitchFamily="49" charset="0"/>
              </a:rPr>
              <a:t>CREATE DATABASE toys; </a:t>
            </a:r>
          </a:p>
          <a:p>
            <a:pPr lvl="1">
              <a:spcAft>
                <a:spcPts val="0"/>
              </a:spcAft>
            </a:pPr>
            <a:r>
              <a:rPr lang="en-NZ" sz="2200" dirty="0" smtClean="0">
                <a:latin typeface="Courier New" pitchFamily="49" charset="0"/>
                <a:cs typeface="Courier New" pitchFamily="49" charset="0"/>
              </a:rPr>
              <a:t>USE toys; </a:t>
            </a:r>
          </a:p>
          <a:p>
            <a:pPr lvl="1">
              <a:spcAft>
                <a:spcPts val="0"/>
              </a:spcAft>
            </a:pPr>
            <a:r>
              <a:rPr lang="en-NZ" sz="2200" dirty="0" smtClean="0">
                <a:latin typeface="Courier New" pitchFamily="49" charset="0"/>
                <a:cs typeface="Courier New" pitchFamily="49" charset="0"/>
              </a:rPr>
              <a:t>SELECT id FROM toys WHERE </a:t>
            </a:r>
            <a:r>
              <a:rPr lang="en-NZ" sz="2200" dirty="0" err="1" smtClean="0">
                <a:latin typeface="Courier New" pitchFamily="49" charset="0"/>
                <a:cs typeface="Courier New" pitchFamily="49" charset="0"/>
              </a:rPr>
              <a:t>targetAge</a:t>
            </a:r>
            <a:r>
              <a:rPr lang="en-NZ" sz="2200" dirty="0" smtClean="0">
                <a:latin typeface="Courier New" pitchFamily="49" charset="0"/>
                <a:cs typeface="Courier New" pitchFamily="49" charset="0"/>
              </a:rPr>
              <a:t> &gt; 3; </a:t>
            </a:r>
          </a:p>
          <a:p>
            <a:pPr lvl="1">
              <a:spcAft>
                <a:spcPts val="0"/>
              </a:spcAft>
            </a:pPr>
            <a:r>
              <a:rPr lang="en-NZ" sz="2200" dirty="0" smtClean="0">
                <a:latin typeface="Courier New" pitchFamily="49" charset="0"/>
                <a:cs typeface="Courier New" pitchFamily="49" charset="0"/>
              </a:rPr>
              <a:t>DELETE FROM toys WHERE </a:t>
            </a:r>
            <a:r>
              <a:rPr lang="en-NZ" sz="2200" dirty="0" err="1" smtClean="0">
                <a:latin typeface="Courier New" pitchFamily="49" charset="0"/>
                <a:cs typeface="Courier New" pitchFamily="49" charset="0"/>
              </a:rPr>
              <a:t>productionStatus</a:t>
            </a:r>
            <a:r>
              <a:rPr lang="en-NZ" sz="2200" dirty="0" smtClean="0">
                <a:latin typeface="Courier New" pitchFamily="49" charset="0"/>
                <a:cs typeface="Courier New" pitchFamily="49" charset="0"/>
              </a:rPr>
              <a:t> = "Revoked";</a:t>
            </a:r>
          </a:p>
          <a:p>
            <a:r>
              <a:rPr lang="en-NZ" dirty="0" smtClean="0"/>
              <a:t>Easy eh!?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Like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625" y="5072074"/>
            <a:ext cx="7448550" cy="727064"/>
          </a:xfrm>
        </p:spPr>
        <p:txBody>
          <a:bodyPr/>
          <a:lstStyle/>
          <a:p>
            <a:r>
              <a:rPr lang="en-NZ" dirty="0" smtClean="0"/>
              <a:t>How many customers start with “a”?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612" y="1928802"/>
            <a:ext cx="7951145" cy="278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AND &amp; OR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629602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1" y="3714752"/>
            <a:ext cx="626904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571604" y="4713296"/>
            <a:ext cx="114300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2844" y="2786058"/>
            <a:ext cx="114300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SQL Categories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Working with the Database:</a:t>
            </a:r>
          </a:p>
          <a:p>
            <a:pPr lvl="1"/>
            <a:r>
              <a:rPr lang="en-NZ" dirty="0" smtClean="0"/>
              <a:t>Data Query Language (DQL) </a:t>
            </a:r>
          </a:p>
          <a:p>
            <a:pPr lvl="1"/>
            <a:r>
              <a:rPr lang="en-NZ" dirty="0" smtClean="0"/>
              <a:t>Data Manipulation Language (DML)</a:t>
            </a:r>
          </a:p>
          <a:p>
            <a:r>
              <a:rPr lang="en-NZ" dirty="0" smtClean="0"/>
              <a:t>Working with Database Schema</a:t>
            </a:r>
          </a:p>
          <a:p>
            <a:pPr lvl="1"/>
            <a:r>
              <a:rPr lang="en-NZ" dirty="0" smtClean="0"/>
              <a:t>Data Definition Language (DDL) </a:t>
            </a:r>
          </a:p>
          <a:p>
            <a:r>
              <a:rPr lang="en-NZ" dirty="0" smtClean="0"/>
              <a:t>Privileges and Access to the Database</a:t>
            </a:r>
          </a:p>
          <a:p>
            <a:pPr lvl="1"/>
            <a:r>
              <a:rPr lang="en-NZ" dirty="0" smtClean="0"/>
              <a:t>Data Control Language (DCL) 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Query Language (DQL)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Statements that </a:t>
            </a:r>
            <a:r>
              <a:rPr lang="en-NZ" b="1" i="1" dirty="0" smtClean="0"/>
              <a:t>query</a:t>
            </a:r>
            <a:r>
              <a:rPr lang="en-NZ" dirty="0" smtClean="0"/>
              <a:t> the database but do not alter any data or database objects. </a:t>
            </a:r>
          </a:p>
          <a:p>
            <a:r>
              <a:rPr lang="en-NZ" dirty="0" smtClean="0"/>
              <a:t>This category contains the SELECT statement. </a:t>
            </a:r>
          </a:p>
          <a:p>
            <a:r>
              <a:rPr lang="en-NZ" dirty="0" smtClean="0"/>
              <a:t>Because there really is only a single query statement, many lump DQL into DML (next)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Manipulation Language (DML)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Statements that </a:t>
            </a:r>
            <a:r>
              <a:rPr lang="en-NZ" b="1" i="1" dirty="0" smtClean="0"/>
              <a:t>modify</a:t>
            </a:r>
            <a:r>
              <a:rPr lang="en-NZ" dirty="0" smtClean="0"/>
              <a:t> data stored in database objects (that is, tables). </a:t>
            </a:r>
          </a:p>
          <a:p>
            <a:r>
              <a:rPr lang="en-NZ" dirty="0" smtClean="0"/>
              <a:t>This category contains the </a:t>
            </a:r>
          </a:p>
          <a:p>
            <a:pPr lvl="1"/>
            <a:r>
              <a:rPr lang="en-NZ" dirty="0" smtClean="0"/>
              <a:t>INSERT, </a:t>
            </a:r>
          </a:p>
          <a:p>
            <a:pPr lvl="1"/>
            <a:r>
              <a:rPr lang="en-NZ" dirty="0" smtClean="0"/>
              <a:t>UPDATE,  </a:t>
            </a:r>
          </a:p>
          <a:p>
            <a:pPr lvl="1"/>
            <a:r>
              <a:rPr lang="en-NZ" dirty="0" smtClean="0"/>
              <a:t>DELETE.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Definition Language (DDL)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Statements that </a:t>
            </a:r>
            <a:r>
              <a:rPr lang="en-NZ" b="1" i="1" dirty="0" smtClean="0"/>
              <a:t>create and modify database objects</a:t>
            </a:r>
            <a:r>
              <a:rPr lang="en-NZ" dirty="0" smtClean="0"/>
              <a:t>. </a:t>
            </a:r>
          </a:p>
          <a:p>
            <a:r>
              <a:rPr lang="en-NZ" dirty="0" smtClean="0"/>
              <a:t>DDL manages the data containers whereas DML manages the data inside the containers. </a:t>
            </a:r>
          </a:p>
          <a:p>
            <a:r>
              <a:rPr lang="en-NZ" dirty="0" smtClean="0"/>
              <a:t>This category includes</a:t>
            </a:r>
          </a:p>
          <a:p>
            <a:pPr lvl="1"/>
            <a:r>
              <a:rPr lang="en-NZ" dirty="0" smtClean="0"/>
              <a:t>CREATE, </a:t>
            </a:r>
          </a:p>
          <a:p>
            <a:pPr lvl="1"/>
            <a:r>
              <a:rPr lang="en-NZ" dirty="0" smtClean="0"/>
              <a:t>ALTER, </a:t>
            </a:r>
          </a:p>
          <a:p>
            <a:pPr lvl="1"/>
            <a:r>
              <a:rPr lang="en-NZ" dirty="0" smtClean="0"/>
              <a:t>DROP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Control Language (DCL)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Manage </a:t>
            </a:r>
            <a:r>
              <a:rPr lang="en-NZ" b="1" i="1" dirty="0" smtClean="0"/>
              <a:t>privileges</a:t>
            </a:r>
            <a:r>
              <a:rPr lang="en-NZ" dirty="0" smtClean="0"/>
              <a:t> that database users have regarding the database and objects stored in it. </a:t>
            </a:r>
          </a:p>
          <a:p>
            <a:r>
              <a:rPr lang="en-NZ" dirty="0" smtClean="0"/>
              <a:t>This category includes</a:t>
            </a:r>
          </a:p>
          <a:p>
            <a:pPr lvl="1"/>
            <a:r>
              <a:rPr lang="en-NZ" dirty="0" smtClean="0"/>
              <a:t>GRANT </a:t>
            </a:r>
          </a:p>
          <a:p>
            <a:pPr lvl="1"/>
            <a:r>
              <a:rPr lang="en-NZ" dirty="0" smtClean="0"/>
              <a:t>REVOKE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DQL Statements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834342" cy="465139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NZ" b="1" dirty="0" smtClean="0"/>
              <a:t>SELECT </a:t>
            </a:r>
            <a:r>
              <a:rPr lang="en-NZ" dirty="0" smtClean="0"/>
              <a:t>Lists the columns that are to be returned in the results</a:t>
            </a:r>
          </a:p>
          <a:p>
            <a:pPr marL="0" indent="0">
              <a:buNone/>
            </a:pPr>
            <a:r>
              <a:rPr lang="en-NZ" b="1" dirty="0" smtClean="0"/>
              <a:t>FROM </a:t>
            </a:r>
            <a:r>
              <a:rPr lang="en-NZ" dirty="0" smtClean="0"/>
              <a:t>Lists the tables or views from which data is to be selected</a:t>
            </a:r>
          </a:p>
          <a:p>
            <a:pPr marL="0" indent="0">
              <a:buNone/>
            </a:pPr>
            <a:r>
              <a:rPr lang="en-NZ" b="1" dirty="0" smtClean="0"/>
              <a:t>WHERE </a:t>
            </a:r>
            <a:r>
              <a:rPr lang="en-NZ" dirty="0" smtClean="0"/>
              <a:t>Provides conditions for the selection of rows in the results</a:t>
            </a:r>
          </a:p>
          <a:p>
            <a:pPr marL="0" indent="0">
              <a:buNone/>
            </a:pPr>
            <a:r>
              <a:rPr lang="en-NZ" b="1" dirty="0" smtClean="0"/>
              <a:t>GROUP BY </a:t>
            </a:r>
            <a:r>
              <a:rPr lang="en-NZ" dirty="0" smtClean="0"/>
              <a:t>Groups rows for various aggregate functions</a:t>
            </a:r>
          </a:p>
          <a:p>
            <a:pPr marL="0" indent="0">
              <a:buNone/>
            </a:pPr>
            <a:r>
              <a:rPr lang="en-NZ" b="1" dirty="0" smtClean="0"/>
              <a:t>ORDER BY </a:t>
            </a:r>
            <a:r>
              <a:rPr lang="en-NZ" dirty="0" smtClean="0"/>
              <a:t>Specifies the order in which rows are to be returned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Lets play ...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Jump on to </a:t>
            </a:r>
            <a:r>
              <a:rPr lang="en-NZ" dirty="0" err="1"/>
              <a:t>M</a:t>
            </a:r>
            <a:r>
              <a:rPr lang="en-NZ" dirty="0" err="1" smtClean="0"/>
              <a:t>ariaDB</a:t>
            </a:r>
            <a:r>
              <a:rPr lang="en-NZ" dirty="0" smtClean="0"/>
              <a:t>, log in, load </a:t>
            </a:r>
            <a:r>
              <a:rPr lang="en-NZ" dirty="0" err="1" smtClean="0"/>
              <a:t>mysql</a:t>
            </a:r>
            <a:r>
              <a:rPr lang="en-NZ" dirty="0" smtClean="0"/>
              <a:t> </a:t>
            </a:r>
          </a:p>
          <a:p>
            <a:pPr lvl="1"/>
            <a:r>
              <a:rPr lang="en-NZ" dirty="0" smtClean="0"/>
              <a:t>Remember?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–u username –p</a:t>
            </a:r>
          </a:p>
          <a:p>
            <a:r>
              <a:rPr lang="en-NZ" dirty="0" smtClean="0"/>
              <a:t>Attach to the </a:t>
            </a:r>
            <a:r>
              <a:rPr lang="en-NZ" dirty="0" err="1" smtClean="0"/>
              <a:t>sakila</a:t>
            </a:r>
            <a:r>
              <a:rPr lang="en-NZ" dirty="0" smtClean="0"/>
              <a:t> database:</a:t>
            </a:r>
          </a:p>
          <a:p>
            <a:pPr lvl="1"/>
            <a:r>
              <a:rPr lang="en-NZ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sakila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NZ" dirty="0" smtClean="0"/>
              <a:t>Permission problems?</a:t>
            </a:r>
          </a:p>
          <a:p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2044</TotalTime>
  <Words>632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Courier</vt:lpstr>
      <vt:lpstr>Courier New</vt:lpstr>
      <vt:lpstr>OP_PPT_Template</vt:lpstr>
      <vt:lpstr>SQL Intro</vt:lpstr>
      <vt:lpstr>Human Readable (?)</vt:lpstr>
      <vt:lpstr>SQL Categories</vt:lpstr>
      <vt:lpstr>Data Query Language (DQL) </vt:lpstr>
      <vt:lpstr>Data Manipulation Language (DML) </vt:lpstr>
      <vt:lpstr>Data Definition Language (DDL) </vt:lpstr>
      <vt:lpstr>Data Control Language (DCL) </vt:lpstr>
      <vt:lpstr>DQL Statements</vt:lpstr>
      <vt:lpstr>Lets play ...</vt:lpstr>
      <vt:lpstr>Sakila Schema</vt:lpstr>
      <vt:lpstr>Schema</vt:lpstr>
      <vt:lpstr>Listing all rows and columns</vt:lpstr>
      <vt:lpstr>Functions in statements</vt:lpstr>
      <vt:lpstr>Limiting columns to display</vt:lpstr>
      <vt:lpstr>Sorting Results</vt:lpstr>
      <vt:lpstr>Grouping results</vt:lpstr>
      <vt:lpstr>Choosing rows to display</vt:lpstr>
      <vt:lpstr>Where ... Between</vt:lpstr>
      <vt:lpstr>like</vt:lpstr>
      <vt:lpstr>Like</vt:lpstr>
      <vt:lpstr>AND &amp; 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218</cp:revision>
  <dcterms:created xsi:type="dcterms:W3CDTF">2009-12-07T23:20:52Z</dcterms:created>
  <dcterms:modified xsi:type="dcterms:W3CDTF">2019-08-13T19:42:24Z</dcterms:modified>
</cp:coreProperties>
</file>