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293" r:id="rId4"/>
    <p:sldId id="294" r:id="rId5"/>
    <p:sldId id="313" r:id="rId6"/>
    <p:sldId id="287" r:id="rId7"/>
    <p:sldId id="290" r:id="rId8"/>
    <p:sldId id="291" r:id="rId9"/>
    <p:sldId id="295" r:id="rId10"/>
    <p:sldId id="292" r:id="rId11"/>
    <p:sldId id="296" r:id="rId12"/>
    <p:sldId id="298" r:id="rId13"/>
    <p:sldId id="281" r:id="rId14"/>
    <p:sldId id="280" r:id="rId15"/>
    <p:sldId id="27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15" r:id="rId25"/>
    <p:sldId id="308" r:id="rId26"/>
    <p:sldId id="309" r:id="rId27"/>
    <p:sldId id="314" r:id="rId28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28" autoAdjust="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9" tIns="45779" rIns="91559" bIns="45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83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8/19/2019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Sub-select and joins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Pre-</a:t>
            </a:r>
            <a:r>
              <a:rPr lang="en-NZ" dirty="0" err="1" smtClean="0"/>
              <a:t>lim</a:t>
            </a:r>
            <a:r>
              <a:rPr lang="en-NZ" dirty="0" smtClean="0"/>
              <a:t> to physical design</a:t>
            </a:r>
            <a:endParaRPr lang="en-NZ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complex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Find </a:t>
            </a:r>
            <a:r>
              <a:rPr lang="en-NZ" dirty="0" smtClean="0"/>
              <a:t>the students who have applied for BIT </a:t>
            </a:r>
            <a:r>
              <a:rPr lang="en-NZ" b="1" dirty="0" smtClean="0"/>
              <a:t>but not </a:t>
            </a:r>
            <a:r>
              <a:rPr lang="en-NZ" dirty="0" smtClean="0"/>
              <a:t>for engineering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sName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from apply where major =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'BIT’)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NOT in </a:t>
            </a:r>
            <a:endParaRPr lang="en-NZ" b="1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from apply where major = 'Engineering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800100" lvl="2" indent="0">
              <a:spcAft>
                <a:spcPts val="0"/>
              </a:spcAft>
              <a:buNone/>
            </a:pPr>
            <a:endParaRPr lang="en-NZ" dirty="0"/>
          </a:p>
          <a:p>
            <a:pPr marL="342900" lvl="2" indent="-342900"/>
            <a:r>
              <a:rPr lang="en-NZ" sz="2400" dirty="0" smtClean="0">
                <a:cs typeface="ＭＳ Ｐゴシック" pitchFamily="-109" charset="-128"/>
              </a:rPr>
              <a:t>Could also have written “and not </a:t>
            </a:r>
            <a:r>
              <a:rPr lang="en-NZ" sz="2400" dirty="0" err="1" smtClean="0">
                <a:cs typeface="ＭＳ Ｐゴシック" pitchFamily="-109" charset="-128"/>
              </a:rPr>
              <a:t>sID</a:t>
            </a:r>
            <a:r>
              <a:rPr lang="en-NZ" sz="2400" dirty="0" smtClean="0">
                <a:cs typeface="ＭＳ Ｐゴシック" pitchFamily="-109" charset="-128"/>
              </a:rPr>
              <a:t> in (…”</a:t>
            </a:r>
            <a:endParaRPr lang="en-NZ" sz="2400" dirty="0"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4648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“exists” keyword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154863" cy="409870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NZ" dirty="0" smtClean="0"/>
              <a:t>“Exists” checks to see if a set is empty or not empty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Find ITP’s that are in the same region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region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as itp1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exists 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as itp2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itp1.region = itp2.region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itp1.itpName &lt;&gt; itp2.itpName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spcAft>
                <a:spcPts val="0"/>
              </a:spcAft>
              <a:buNone/>
            </a:pP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r>
              <a:rPr lang="en-NZ" sz="1800" dirty="0" smtClean="0"/>
              <a:t>&lt;&gt; or != both will work as not equal too</a:t>
            </a:r>
            <a:endParaRPr lang="en-NZ" sz="1800" dirty="0"/>
          </a:p>
          <a:p>
            <a:pPr>
              <a:spcAft>
                <a:spcPts val="0"/>
              </a:spcAft>
            </a:pPr>
            <a:r>
              <a:rPr lang="en-NZ" dirty="0" smtClean="0"/>
              <a:t>Correlated reference (</a:t>
            </a:r>
            <a:r>
              <a:rPr lang="en-NZ" dirty="0" err="1" smtClean="0"/>
              <a:t>subquery</a:t>
            </a:r>
            <a:r>
              <a:rPr lang="en-NZ" dirty="0" smtClean="0"/>
              <a:t> refers outside itself)</a:t>
            </a:r>
          </a:p>
          <a:p>
            <a:pPr>
              <a:spcAft>
                <a:spcPts val="0"/>
              </a:spcAft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182869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 exists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226872" cy="4092575"/>
          </a:xfrm>
        </p:spPr>
        <p:txBody>
          <a:bodyPr/>
          <a:lstStyle/>
          <a:p>
            <a:r>
              <a:rPr lang="en-NZ" dirty="0" smtClean="0"/>
              <a:t>Find the ITP with the maximum enrolment - without using max()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region,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enrollment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as itp1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exists  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(select *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as itp2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itp1.enrollment &lt; itp2.enrollment);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9413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Caution with </a:t>
            </a:r>
            <a:r>
              <a:rPr lang="en-NZ" dirty="0" err="1" smtClean="0"/>
              <a:t>Subqueries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 dirty="0" smtClean="0"/>
              <a:t>The </a:t>
            </a:r>
            <a:r>
              <a:rPr lang="en-NZ" dirty="0" err="1" smtClean="0"/>
              <a:t>subquery</a:t>
            </a:r>
            <a:r>
              <a:rPr lang="en-NZ" dirty="0" smtClean="0"/>
              <a:t> is one side of an operator.</a:t>
            </a:r>
          </a:p>
          <a:p>
            <a:pPr>
              <a:spcAft>
                <a:spcPts val="0"/>
              </a:spcAft>
            </a:pPr>
            <a:endParaRPr lang="en-NZ" dirty="0" smtClean="0"/>
          </a:p>
          <a:p>
            <a:pPr>
              <a:spcAft>
                <a:spcPts val="0"/>
              </a:spcAft>
            </a:pPr>
            <a:r>
              <a:rPr lang="en-NZ" dirty="0" smtClean="0"/>
              <a:t>The </a:t>
            </a:r>
            <a:r>
              <a:rPr lang="en-NZ" dirty="0" err="1" smtClean="0"/>
              <a:t>subquery</a:t>
            </a:r>
            <a:r>
              <a:rPr lang="en-NZ" dirty="0" smtClean="0"/>
              <a:t> needs to return a result consistent with the operator.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NZ" dirty="0" smtClean="0"/>
              <a:t>“IN” </a:t>
            </a:r>
            <a:r>
              <a:rPr lang="en-NZ" sz="2400" dirty="0" smtClean="0"/>
              <a:t>works with a set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NZ" dirty="0" smtClean="0"/>
              <a:t>&lt;&gt;,= </a:t>
            </a:r>
            <a:r>
              <a:rPr lang="en-NZ" sz="2400" dirty="0" smtClean="0"/>
              <a:t>all need a single value returned</a:t>
            </a:r>
          </a:p>
          <a:p>
            <a:pPr>
              <a:spcAft>
                <a:spcPts val="0"/>
              </a:spcAft>
            </a:pPr>
            <a:endParaRPr lang="en-NZ" dirty="0" smtClean="0"/>
          </a:p>
          <a:p>
            <a:pPr>
              <a:spcAft>
                <a:spcPts val="0"/>
              </a:spcAft>
            </a:pPr>
            <a:r>
              <a:rPr lang="en-NZ" dirty="0" err="1" smtClean="0"/>
              <a:t>Subqueries</a:t>
            </a:r>
            <a:r>
              <a:rPr lang="en-NZ" dirty="0" smtClean="0"/>
              <a:t> can have performance issues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Using </a:t>
            </a:r>
            <a:r>
              <a:rPr lang="en-NZ" dirty="0" err="1" smtClean="0"/>
              <a:t>Sakila</a:t>
            </a:r>
            <a:r>
              <a:rPr lang="en-NZ" dirty="0" smtClean="0"/>
              <a:t> find all the cities we have listed for ‘Indonesia’</a:t>
            </a:r>
          </a:p>
          <a:p>
            <a:pPr>
              <a:spcAft>
                <a:spcPts val="0"/>
              </a:spcAft>
            </a:pPr>
            <a:r>
              <a:rPr lang="en-NZ" dirty="0" smtClean="0"/>
              <a:t>select city 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from city 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where </a:t>
            </a:r>
            <a:r>
              <a:rPr lang="en-NZ" dirty="0" err="1" smtClean="0"/>
              <a:t>country_id</a:t>
            </a:r>
            <a:r>
              <a:rPr lang="en-NZ" dirty="0" smtClean="0"/>
              <a:t> =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 dirty="0" smtClean="0"/>
              <a:t>(select </a:t>
            </a:r>
            <a:r>
              <a:rPr lang="en-NZ" sz="2400" dirty="0" err="1" smtClean="0"/>
              <a:t>country_id</a:t>
            </a:r>
            <a:r>
              <a:rPr lang="en-NZ" sz="2400" dirty="0" smtClean="0"/>
              <a:t>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 dirty="0" smtClean="0"/>
              <a:t>from country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 dirty="0" smtClean="0"/>
              <a:t>where country = 'Indonesia');</a:t>
            </a:r>
          </a:p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738435" y="2492896"/>
            <a:ext cx="7500990" cy="3500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 a sub select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Which customer lives at '182 Nukualofa Drive‘?</a:t>
            </a:r>
          </a:p>
          <a:p>
            <a:pPr lvl="1"/>
            <a:r>
              <a:rPr lang="en-NZ" dirty="0" smtClean="0"/>
              <a:t>Use a sub select – that address is in the “address” attribute of address table</a:t>
            </a:r>
          </a:p>
          <a:p>
            <a:pPr>
              <a:spcAft>
                <a:spcPts val="0"/>
              </a:spcAft>
            </a:pPr>
            <a:r>
              <a:rPr lang="en-NZ" sz="2800" dirty="0" smtClean="0"/>
              <a:t>select </a:t>
            </a:r>
            <a:r>
              <a:rPr lang="en-NZ" sz="2800" dirty="0" err="1" smtClean="0"/>
              <a:t>first_name</a:t>
            </a:r>
            <a:r>
              <a:rPr lang="en-NZ" sz="2800" dirty="0" smtClean="0"/>
              <a:t>, </a:t>
            </a:r>
            <a:r>
              <a:rPr lang="en-NZ" sz="2800" dirty="0" err="1" smtClean="0"/>
              <a:t>last_name</a:t>
            </a:r>
            <a:r>
              <a:rPr lang="en-NZ" sz="2800" dirty="0" smtClean="0"/>
              <a:t>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 dirty="0" smtClean="0"/>
              <a:t>from customer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 dirty="0" smtClean="0"/>
              <a:t>where </a:t>
            </a:r>
            <a:r>
              <a:rPr lang="en-NZ" sz="2800" dirty="0" err="1" smtClean="0"/>
              <a:t>address_id</a:t>
            </a:r>
            <a:r>
              <a:rPr lang="en-NZ" sz="2800" dirty="0" smtClean="0"/>
              <a:t> =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 dirty="0" smtClean="0"/>
              <a:t> (select </a:t>
            </a:r>
            <a:r>
              <a:rPr lang="en-NZ" sz="2800" dirty="0" err="1" smtClean="0"/>
              <a:t>address_id</a:t>
            </a:r>
            <a:r>
              <a:rPr lang="en-NZ" sz="2800" dirty="0" smtClean="0"/>
              <a:t> from address 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 dirty="0" smtClean="0"/>
              <a:t>where address = '182 Nukualofa Drive');</a:t>
            </a:r>
            <a:endParaRPr lang="en-NZ" sz="2800" dirty="0"/>
          </a:p>
        </p:txBody>
      </p:sp>
      <p:sp>
        <p:nvSpPr>
          <p:cNvPr id="5" name="Rectangle 4"/>
          <p:cNvSpPr/>
          <p:nvPr/>
        </p:nvSpPr>
        <p:spPr>
          <a:xfrm>
            <a:off x="395536" y="3140968"/>
            <a:ext cx="8143932" cy="27860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Joins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8954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Join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 dirty="0" err="1" smtClean="0"/>
              <a:t>Subqueries</a:t>
            </a:r>
            <a:r>
              <a:rPr lang="en-NZ" dirty="0" smtClean="0"/>
              <a:t> are an inefficient way to query across multiple tables.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But </a:t>
            </a:r>
            <a:r>
              <a:rPr lang="en-NZ" dirty="0"/>
              <a:t>often </a:t>
            </a:r>
            <a:r>
              <a:rPr lang="en-NZ" dirty="0" smtClean="0"/>
              <a:t>useful and sometimes necessary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NZ" dirty="0" smtClean="0"/>
              <a:t>A better method is a ‘join’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There are several types of joins. 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NZ" dirty="0"/>
              <a:t>This query merges the tables in a specified way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Specify the tables in the FROM section separated by commas or the word JOIN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1214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First attempt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857364"/>
            <a:ext cx="7448550" cy="3941774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Lets say we want a list of cities for each country</a:t>
            </a:r>
          </a:p>
          <a:p>
            <a:r>
              <a:rPr lang="en-NZ" dirty="0" smtClean="0"/>
              <a:t>When using multiple tables we use </a:t>
            </a:r>
            <a:r>
              <a:rPr lang="en-NZ" dirty="0" err="1" smtClean="0"/>
              <a:t>Table</a:t>
            </a:r>
            <a:r>
              <a:rPr lang="en-NZ" sz="4000" b="1" dirty="0" err="1" smtClean="0"/>
              <a:t>.</a:t>
            </a:r>
            <a:r>
              <a:rPr lang="en-NZ" dirty="0" err="1" smtClean="0"/>
              <a:t>Attribute</a:t>
            </a:r>
            <a:endParaRPr lang="en-NZ" dirty="0" smtClean="0"/>
          </a:p>
          <a:p>
            <a:r>
              <a:rPr lang="en-NZ" dirty="0" smtClean="0">
                <a:latin typeface="Courier" pitchFamily="49" charset="0"/>
              </a:rPr>
              <a:t>SELECT </a:t>
            </a:r>
            <a:r>
              <a:rPr lang="en-NZ" dirty="0" err="1" smtClean="0">
                <a:latin typeface="Courier" pitchFamily="49" charset="0"/>
              </a:rPr>
              <a:t>city.city</a:t>
            </a:r>
            <a:r>
              <a:rPr lang="en-NZ" dirty="0" smtClean="0">
                <a:latin typeface="Courier" pitchFamily="49" charset="0"/>
              </a:rPr>
              <a:t>, </a:t>
            </a:r>
            <a:r>
              <a:rPr lang="en-NZ" dirty="0" err="1" smtClean="0">
                <a:latin typeface="Courier" pitchFamily="49" charset="0"/>
              </a:rPr>
              <a:t>country.country</a:t>
            </a:r>
            <a:r>
              <a:rPr lang="en-NZ" dirty="0" smtClean="0">
                <a:latin typeface="Courier" pitchFamily="49" charset="0"/>
              </a:rPr>
              <a:t> </a:t>
            </a:r>
            <a:br>
              <a:rPr lang="en-NZ" dirty="0" smtClean="0">
                <a:latin typeface="Courier" pitchFamily="49" charset="0"/>
              </a:rPr>
            </a:br>
            <a:r>
              <a:rPr lang="en-NZ" dirty="0" smtClean="0">
                <a:latin typeface="Courier" pitchFamily="49" charset="0"/>
              </a:rPr>
              <a:t>FROM city, country;</a:t>
            </a:r>
          </a:p>
          <a:p>
            <a:r>
              <a:rPr lang="en-NZ" dirty="0"/>
              <a:t>We end up with </a:t>
            </a:r>
            <a:r>
              <a:rPr lang="en-NZ" dirty="0" smtClean="0"/>
              <a:t>65,945 </a:t>
            </a:r>
            <a:r>
              <a:rPr lang="en-NZ" dirty="0"/>
              <a:t>rows!! Try it if you don’t believe (but turn back this way it will take a while)</a:t>
            </a:r>
          </a:p>
          <a:p>
            <a:pPr lvl="1"/>
            <a:r>
              <a:rPr lang="en-NZ" dirty="0"/>
              <a:t>There are 600 cities, and 109 countries.</a:t>
            </a:r>
          </a:p>
          <a:p>
            <a:r>
              <a:rPr lang="en-NZ" b="1" dirty="0"/>
              <a:t>What went wrong?</a:t>
            </a:r>
            <a:endParaRPr lang="en-NZ" b="1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8928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Cartesian Product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We didn’t tell </a:t>
            </a:r>
            <a:r>
              <a:rPr lang="en-NZ" dirty="0" err="1" smtClean="0"/>
              <a:t>sql</a:t>
            </a:r>
            <a:r>
              <a:rPr lang="en-NZ" dirty="0" smtClean="0"/>
              <a:t> </a:t>
            </a:r>
            <a:r>
              <a:rPr lang="en-NZ" b="1" i="1" dirty="0" smtClean="0"/>
              <a:t>how</a:t>
            </a:r>
            <a:r>
              <a:rPr lang="en-NZ" dirty="0" smtClean="0"/>
              <a:t> to join the tables so it matched each row in one table to each and every row in the other</a:t>
            </a:r>
          </a:p>
          <a:p>
            <a:pPr lvl="1"/>
            <a:r>
              <a:rPr lang="en-NZ" dirty="0" smtClean="0"/>
              <a:t>Each city joined to every country</a:t>
            </a:r>
          </a:p>
          <a:p>
            <a:r>
              <a:rPr lang="en-NZ" dirty="0" smtClean="0"/>
              <a:t>Cartesian Product is the default join unless you tell the database otherwise.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09271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Student Application Database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ITP(</a:t>
            </a:r>
            <a:r>
              <a:rPr lang="en-NZ" u="sng" dirty="0" err="1" smtClean="0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region, enrolment)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ITP means Institute of Technology and Polytechnics</a:t>
            </a:r>
          </a:p>
          <a:p>
            <a:pPr lvl="1">
              <a:spcAft>
                <a:spcPts val="0"/>
              </a:spcAft>
            </a:pPr>
            <a:r>
              <a:rPr lang="en-NZ" dirty="0" err="1" smtClean="0"/>
              <a:t>Enrollment</a:t>
            </a:r>
            <a:r>
              <a:rPr lang="en-NZ" dirty="0" smtClean="0"/>
              <a:t> is size of institution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NZ" u="sng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GPA,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sizeHS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Aft>
                <a:spcPts val="0"/>
              </a:spcAft>
            </a:pPr>
            <a:r>
              <a:rPr lang="en-NZ" dirty="0" err="1"/>
              <a:t>sizeHS</a:t>
            </a:r>
            <a:r>
              <a:rPr lang="en-NZ" dirty="0"/>
              <a:t> is size of High School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Apply(</a:t>
            </a:r>
            <a:r>
              <a:rPr lang="en-NZ" u="sng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u="sng" dirty="0" err="1" smtClean="0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u="sng" dirty="0" smtClean="0">
                <a:latin typeface="Courier New" pitchFamily="49" charset="0"/>
                <a:cs typeface="Courier New" pitchFamily="49" charset="0"/>
              </a:rPr>
              <a:t>major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decision);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99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Cartesian product of two tables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06563"/>
            <a:ext cx="8286807" cy="4092575"/>
          </a:xfrm>
        </p:spPr>
        <p:txBody>
          <a:bodyPr>
            <a:normAutofit/>
          </a:bodyPr>
          <a:lstStyle/>
          <a:p>
            <a:r>
              <a:rPr lang="en-NZ" dirty="0" smtClean="0"/>
              <a:t>Use a WHERE clause to tell </a:t>
            </a:r>
            <a:r>
              <a:rPr lang="en-NZ" dirty="0" err="1" smtClean="0"/>
              <a:t>mysql</a:t>
            </a:r>
            <a:r>
              <a:rPr lang="en-NZ" dirty="0" smtClean="0"/>
              <a:t> how to perform the join.</a:t>
            </a:r>
          </a:p>
          <a:p>
            <a:r>
              <a:rPr lang="en-NZ" dirty="0" smtClean="0"/>
              <a:t> </a:t>
            </a:r>
            <a:r>
              <a:rPr lang="en-NZ" dirty="0" smtClean="0">
                <a:latin typeface="Courier" pitchFamily="49" charset="0"/>
              </a:rPr>
              <a:t>SELECT </a:t>
            </a:r>
            <a:r>
              <a:rPr lang="en-NZ" dirty="0" err="1" smtClean="0">
                <a:latin typeface="Courier" pitchFamily="49" charset="0"/>
              </a:rPr>
              <a:t>city.city</a:t>
            </a:r>
            <a:r>
              <a:rPr lang="en-NZ" dirty="0" smtClean="0">
                <a:latin typeface="Courier" pitchFamily="49" charset="0"/>
              </a:rPr>
              <a:t>, </a:t>
            </a:r>
            <a:r>
              <a:rPr lang="en-NZ" dirty="0" err="1" smtClean="0">
                <a:latin typeface="Courier" pitchFamily="49" charset="0"/>
              </a:rPr>
              <a:t>country.country</a:t>
            </a:r>
            <a:r>
              <a:rPr lang="en-NZ" dirty="0" smtClean="0">
                <a:latin typeface="Courier" pitchFamily="49" charset="0"/>
              </a:rPr>
              <a:t/>
            </a:r>
            <a:br>
              <a:rPr lang="en-NZ" dirty="0" smtClean="0">
                <a:latin typeface="Courier" pitchFamily="49" charset="0"/>
              </a:rPr>
            </a:br>
            <a:r>
              <a:rPr lang="en-NZ" dirty="0" smtClean="0">
                <a:latin typeface="Courier" pitchFamily="49" charset="0"/>
              </a:rPr>
              <a:t> FROM city, country</a:t>
            </a:r>
            <a:br>
              <a:rPr lang="en-NZ" dirty="0" smtClean="0">
                <a:latin typeface="Courier" pitchFamily="49" charset="0"/>
              </a:rPr>
            </a:br>
            <a:r>
              <a:rPr lang="en-NZ" dirty="0" smtClean="0">
                <a:latin typeface="Courier" pitchFamily="49" charset="0"/>
              </a:rPr>
              <a:t> WHERE </a:t>
            </a:r>
            <a:r>
              <a:rPr lang="en-NZ" dirty="0" err="1" smtClean="0">
                <a:latin typeface="Courier" pitchFamily="49" charset="0"/>
              </a:rPr>
              <a:t>city.country_id</a:t>
            </a:r>
            <a:r>
              <a:rPr lang="en-NZ" dirty="0" smtClean="0">
                <a:latin typeface="Courier" pitchFamily="49" charset="0"/>
              </a:rPr>
              <a:t>=</a:t>
            </a:r>
            <a:r>
              <a:rPr lang="en-NZ" dirty="0" err="1" smtClean="0">
                <a:latin typeface="Courier" pitchFamily="49" charset="0"/>
              </a:rPr>
              <a:t>country.country_id</a:t>
            </a:r>
            <a:r>
              <a:rPr lang="en-NZ" dirty="0" smtClean="0">
                <a:latin typeface="Courier" pitchFamily="49" charset="0"/>
              </a:rPr>
              <a:t>;</a:t>
            </a:r>
          </a:p>
          <a:p>
            <a:r>
              <a:rPr lang="en-NZ" dirty="0" smtClean="0"/>
              <a:t>Much better – 600 rows.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sz="26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NZ" sz="2600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2600" dirty="0" err="1">
                <a:latin typeface="Courier New" pitchFamily="49" charset="0"/>
                <a:cs typeface="Courier New" pitchFamily="49" charset="0"/>
              </a:rPr>
              <a:t>itpName</a:t>
            </a:r>
            <a:endParaRPr lang="en-NZ" sz="2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sz="2600" dirty="0">
                <a:latin typeface="Courier New" pitchFamily="49" charset="0"/>
                <a:cs typeface="Courier New" pitchFamily="49" charset="0"/>
              </a:rPr>
              <a:t> from student, apply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sz="26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NZ" sz="2600" dirty="0" err="1">
                <a:latin typeface="Courier New" pitchFamily="49" charset="0"/>
                <a:cs typeface="Courier New" pitchFamily="49" charset="0"/>
              </a:rPr>
              <a:t>student.sid</a:t>
            </a:r>
            <a:r>
              <a:rPr lang="en-NZ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2600" dirty="0" err="1">
                <a:latin typeface="Courier New" pitchFamily="49" charset="0"/>
                <a:cs typeface="Courier New" pitchFamily="49" charset="0"/>
              </a:rPr>
              <a:t>apply.sid</a:t>
            </a:r>
            <a:r>
              <a:rPr lang="en-NZ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NZ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60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Inner join with JOIN clause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6563"/>
            <a:ext cx="7829579" cy="4092575"/>
          </a:xfrm>
        </p:spPr>
        <p:txBody>
          <a:bodyPr>
            <a:normAutofit/>
          </a:bodyPr>
          <a:lstStyle/>
          <a:p>
            <a:r>
              <a:rPr lang="en-NZ" dirty="0" smtClean="0"/>
              <a:t>Preferred method</a:t>
            </a:r>
          </a:p>
          <a:p>
            <a:pPr lvl="1"/>
            <a:r>
              <a:rPr lang="en-NZ" dirty="0" smtClean="0"/>
              <a:t>is more flexible</a:t>
            </a:r>
          </a:p>
          <a:p>
            <a:pPr lvl="1"/>
            <a:r>
              <a:rPr lang="en-NZ" dirty="0" smtClean="0"/>
              <a:t>Separates the join function from the filter function of the WHERE clause.</a:t>
            </a:r>
          </a:p>
          <a:p>
            <a:r>
              <a:rPr lang="en-NZ" dirty="0" smtClean="0">
                <a:latin typeface="Courier" pitchFamily="49" charset="0"/>
              </a:rPr>
              <a:t>SELECT </a:t>
            </a:r>
            <a:r>
              <a:rPr lang="en-NZ" dirty="0" err="1" smtClean="0">
                <a:latin typeface="Courier" pitchFamily="49" charset="0"/>
              </a:rPr>
              <a:t>city.city</a:t>
            </a:r>
            <a:r>
              <a:rPr lang="en-NZ" dirty="0" smtClean="0">
                <a:latin typeface="Courier" pitchFamily="49" charset="0"/>
              </a:rPr>
              <a:t>, </a:t>
            </a:r>
            <a:r>
              <a:rPr lang="en-NZ" dirty="0" err="1" smtClean="0">
                <a:latin typeface="Courier" pitchFamily="49" charset="0"/>
              </a:rPr>
              <a:t>country.country</a:t>
            </a:r>
            <a:r>
              <a:rPr lang="en-NZ" dirty="0" smtClean="0">
                <a:latin typeface="Courier" pitchFamily="49" charset="0"/>
              </a:rPr>
              <a:t/>
            </a:r>
            <a:br>
              <a:rPr lang="en-NZ" dirty="0" smtClean="0">
                <a:latin typeface="Courier" pitchFamily="49" charset="0"/>
              </a:rPr>
            </a:br>
            <a:r>
              <a:rPr lang="en-NZ" dirty="0" smtClean="0">
                <a:latin typeface="Courier" pitchFamily="49" charset="0"/>
              </a:rPr>
              <a:t> FROM city JOIN country</a:t>
            </a:r>
            <a:br>
              <a:rPr lang="en-NZ" dirty="0" smtClean="0">
                <a:latin typeface="Courier" pitchFamily="49" charset="0"/>
              </a:rPr>
            </a:br>
            <a:r>
              <a:rPr lang="en-NZ" dirty="0" smtClean="0">
                <a:latin typeface="Courier" pitchFamily="49" charset="0"/>
              </a:rPr>
              <a:t> ON </a:t>
            </a:r>
            <a:r>
              <a:rPr lang="en-NZ" dirty="0" err="1" smtClean="0">
                <a:latin typeface="Courier" pitchFamily="49" charset="0"/>
              </a:rPr>
              <a:t>city.country_id</a:t>
            </a:r>
            <a:r>
              <a:rPr lang="en-NZ" dirty="0" smtClean="0">
                <a:latin typeface="Courier" pitchFamily="49" charset="0"/>
              </a:rPr>
              <a:t>=</a:t>
            </a:r>
            <a:r>
              <a:rPr lang="en-NZ" dirty="0" err="1" smtClean="0">
                <a:latin typeface="Courier" pitchFamily="49" charset="0"/>
              </a:rPr>
              <a:t>country.country_id</a:t>
            </a:r>
            <a:r>
              <a:rPr lang="en-NZ" dirty="0" smtClean="0">
                <a:latin typeface="Courier" pitchFamily="49" charset="0"/>
              </a:rPr>
              <a:t>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3684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Three Table Joins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3190871" cy="4092575"/>
          </a:xfrm>
        </p:spPr>
        <p:txBody>
          <a:bodyPr/>
          <a:lstStyle/>
          <a:p>
            <a:r>
              <a:rPr lang="en-NZ" dirty="0" smtClean="0"/>
              <a:t>List the names of the actors in a film.</a:t>
            </a:r>
          </a:p>
          <a:p>
            <a:r>
              <a:rPr lang="en-NZ" dirty="0" smtClean="0"/>
              <a:t>Build the join one pair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Join film to </a:t>
            </a:r>
            <a:r>
              <a:rPr lang="en-NZ" dirty="0" err="1" smtClean="0"/>
              <a:t>film_actor</a:t>
            </a:r>
            <a:endParaRPr lang="en-NZ" dirty="0" smtClean="0"/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Join that result to actor</a:t>
            </a:r>
            <a:endParaRPr lang="en-N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1643050"/>
            <a:ext cx="40195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2997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Solution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6563"/>
            <a:ext cx="8358246" cy="4865709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film.title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actor.first_name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actor.last_name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FROM  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  film JOIN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film_actor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film.film_id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film_actor.film_id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JOIN actor 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film_actor.actor_id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actor.actor_id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film.title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like ‘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Zo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%’;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9194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Solution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6563"/>
            <a:ext cx="8358246" cy="4865709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f.title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a.first_name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a.last_name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FROM  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  film f JOIN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film_actor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fa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f.film_id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fa.film_id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   JOIN actor a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fa.actor_id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a.actor_id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f.title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like ‘Zo%’;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2372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Output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+-------------------+------------+-----------+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NZ" sz="2000" b="1" dirty="0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            | </a:t>
            </a:r>
            <a:r>
              <a:rPr lang="en-NZ" sz="2000" b="1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NZ" sz="20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+-------------------+------------+-----------+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ZOOLANDER FICTION | CARMEN     | HUNT 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ZOOLANDER FICTION | MARY       | TANDY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ZOOLANDER FICTION | PENELOPE   | CRONYN   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ZOOLANDER FICTION | WHOOPI     | HURT 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ZOOLANDER FICTION | JADA       | RYDER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ZORRO ARK         | IAN        | TANDY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ZORRO ARK         | NICK       | DEGENERES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| ZORRO ARK         | LISA       | MONROE    |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+-------------------+------------+-----------+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8 rows in set (0.01 sec)</a:t>
            </a:r>
          </a:p>
        </p:txBody>
      </p:sp>
    </p:spTree>
    <p:extLst>
      <p:ext uri="{BB962C8B-B14F-4D97-AF65-F5344CB8AC3E}">
        <p14:creationId xmlns:p14="http://schemas.microsoft.com/office/powerpoint/2010/main" val="3028428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Finally – Self Joins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Joining a table to itself based on some criteria.</a:t>
            </a:r>
          </a:p>
          <a:p>
            <a:r>
              <a:rPr lang="en-NZ" dirty="0" smtClean="0"/>
              <a:t>Rename the tables to reduce typing (also a requirement when self joining)</a:t>
            </a:r>
          </a:p>
          <a:p>
            <a:pPr marL="400050" lvl="1" indent="0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t1.f1, t1.f2, t2.f3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FROM table t1 join table t2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ON t1.f1 = t2.f2;</a:t>
            </a:r>
          </a:p>
        </p:txBody>
      </p:sp>
    </p:spTree>
    <p:extLst>
      <p:ext uri="{BB962C8B-B14F-4D97-AF65-F5344CB8AC3E}">
        <p14:creationId xmlns:p14="http://schemas.microsoft.com/office/powerpoint/2010/main" val="2606858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Person(</a:t>
            </a:r>
            <a:r>
              <a:rPr lang="en-NZ" dirty="0" err="1" smtClean="0"/>
              <a:t>pID</a:t>
            </a:r>
            <a:r>
              <a:rPr lang="en-NZ" dirty="0" smtClean="0"/>
              <a:t>, </a:t>
            </a:r>
            <a:r>
              <a:rPr lang="en-NZ" dirty="0" err="1" smtClean="0"/>
              <a:t>first_name</a:t>
            </a:r>
            <a:r>
              <a:rPr lang="en-NZ" dirty="0" smtClean="0"/>
              <a:t>, </a:t>
            </a:r>
            <a:r>
              <a:rPr lang="en-NZ" dirty="0" err="1" smtClean="0"/>
              <a:t>last_name</a:t>
            </a:r>
            <a:r>
              <a:rPr lang="en-NZ" dirty="0" smtClean="0"/>
              <a:t>, </a:t>
            </a:r>
            <a:r>
              <a:rPr lang="en-NZ" dirty="0" err="1" smtClean="0"/>
              <a:t>partner_id</a:t>
            </a:r>
            <a:r>
              <a:rPr lang="en-NZ" dirty="0" smtClean="0"/>
              <a:t>)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SELECT p1.first_name, p1.last_name, p2.first_name AS </a:t>
            </a:r>
            <a:r>
              <a:rPr lang="en-NZ" dirty="0" err="1" smtClean="0"/>
              <a:t>partner_first</a:t>
            </a:r>
            <a:r>
              <a:rPr lang="en-NZ" dirty="0" smtClean="0"/>
              <a:t>, p2.last_name AS </a:t>
            </a:r>
            <a:r>
              <a:rPr lang="en-NZ" dirty="0" err="1" smtClean="0"/>
              <a:t>partner_last</a:t>
            </a:r>
            <a:r>
              <a:rPr lang="en-NZ" dirty="0" smtClean="0"/>
              <a:t> FROM Person p1 JOIN Person p2 ON p1.partner_id=p2.pID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76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Looking at the 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Load the Student Database on SQLite (instructions in the ReadMe)</a:t>
            </a:r>
          </a:p>
          <a:p>
            <a:endParaRPr lang="en-NZ" dirty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.headers on</a:t>
            </a:r>
          </a:p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.mode column</a:t>
            </a:r>
          </a:p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.width 20 20 20</a:t>
            </a:r>
          </a:p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* from ITP;</a:t>
            </a:r>
          </a:p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* from student;</a:t>
            </a:r>
          </a:p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* from Apply</a:t>
            </a:r>
          </a:p>
          <a:p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276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Reminder – simple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Find ID, name &amp; GPA of students with GPA higher than 3.6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sz="32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sz="3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3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32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sz="3200" dirty="0" smtClean="0">
                <a:latin typeface="Courier New" pitchFamily="49" charset="0"/>
                <a:cs typeface="Courier New" pitchFamily="49" charset="0"/>
              </a:rPr>
              <a:t>, GPA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sz="3200" dirty="0" smtClean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sz="3200" dirty="0" smtClean="0">
                <a:latin typeface="Courier New" pitchFamily="49" charset="0"/>
                <a:cs typeface="Courier New" pitchFamily="49" charset="0"/>
              </a:rPr>
              <a:t>Where GPA </a:t>
            </a:r>
            <a:r>
              <a:rPr lang="en-NZ" sz="3200" smtClean="0">
                <a:latin typeface="Courier New" pitchFamily="49" charset="0"/>
                <a:cs typeface="Courier New" pitchFamily="49" charset="0"/>
              </a:rPr>
              <a:t>&gt; 3.6;</a:t>
            </a:r>
            <a:endParaRPr lang="en-NZ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491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SQL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projection</a:t>
            </a:r>
          </a:p>
          <a:p>
            <a:pPr lvl="1"/>
            <a:r>
              <a:rPr lang="en-NZ" dirty="0" smtClean="0"/>
              <a:t>On a restriction</a:t>
            </a:r>
          </a:p>
          <a:p>
            <a:pPr lvl="2"/>
            <a:r>
              <a:rPr lang="en-NZ" dirty="0" smtClean="0"/>
              <a:t>On a table (or tables joined together</a:t>
            </a:r>
          </a:p>
          <a:p>
            <a:r>
              <a:rPr lang="en-NZ" dirty="0" smtClean="0"/>
              <a:t>3)SELECT</a:t>
            </a:r>
            <a:endParaRPr lang="en-NZ" dirty="0"/>
          </a:p>
          <a:p>
            <a:r>
              <a:rPr lang="en-NZ" dirty="0"/>
              <a:t>1</a:t>
            </a:r>
            <a:r>
              <a:rPr lang="en-NZ" dirty="0" smtClean="0"/>
              <a:t>) FROM</a:t>
            </a:r>
          </a:p>
          <a:p>
            <a:r>
              <a:rPr lang="en-NZ" dirty="0" smtClean="0"/>
              <a:t>2) WHERE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188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Queries output tables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output of a query is a table.</a:t>
            </a:r>
          </a:p>
          <a:p>
            <a:r>
              <a:rPr lang="en-NZ" dirty="0" smtClean="0"/>
              <a:t>You can use a query to create a table which you use as part of another query</a:t>
            </a:r>
          </a:p>
          <a:p>
            <a:r>
              <a:rPr lang="en-NZ" dirty="0" smtClean="0"/>
              <a:t>This can be VERY powerful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0032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BIT Applicants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Find the ID’s and Names of students who have applied to major in BIT in some ITP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2800" dirty="0" err="1" smtClean="0">
                <a:latin typeface="Courier New" pitchFamily="49" charset="0"/>
                <a:cs typeface="Courier New" pitchFamily="49" charset="0"/>
              </a:rPr>
              <a:t>sName</a:t>
            </a:r>
            <a:endParaRPr lang="en-NZ" sz="28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 dirty="0" smtClean="0">
                <a:latin typeface="Courier New" pitchFamily="49" charset="0"/>
                <a:cs typeface="Courier New" pitchFamily="49" charset="0"/>
              </a:rPr>
              <a:t>Where </a:t>
            </a:r>
            <a:endParaRPr lang="en-NZ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281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BIT Applicants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Find the ID’s and Names of students who have applied to major in BIT in some ITP</a:t>
            </a:r>
          </a:p>
          <a:p>
            <a:r>
              <a:rPr lang="en-NZ" sz="1600" dirty="0" err="1" smtClean="0"/>
              <a:t>Sqlite</a:t>
            </a:r>
            <a:r>
              <a:rPr lang="en-NZ" sz="1600" dirty="0" smtClean="0"/>
              <a:t>: .headers on; .mode column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2800" dirty="0" err="1">
                <a:latin typeface="Courier New" pitchFamily="49" charset="0"/>
                <a:cs typeface="Courier New" pitchFamily="49" charset="0"/>
              </a:rPr>
              <a:t>sName</a:t>
            </a:r>
            <a:endParaRPr lang="en-NZ" sz="28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b="1" dirty="0">
                <a:latin typeface="Courier New" pitchFamily="49" charset="0"/>
                <a:cs typeface="Courier New" pitchFamily="49" charset="0"/>
              </a:rPr>
              <a:t>in </a:t>
            </a:r>
            <a:endParaRPr lang="en-NZ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257300" lvl="3" indent="0">
              <a:spcAft>
                <a:spcPts val="500"/>
              </a:spcAft>
              <a:buNone/>
            </a:pP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NZ" sz="28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NZ" sz="2800" dirty="0" smtClean="0"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spcAft>
                <a:spcPts val="500"/>
              </a:spcAft>
              <a:buNone/>
            </a:pPr>
            <a:r>
              <a:rPr lang="en-NZ" sz="2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Apply </a:t>
            </a:r>
            <a:endParaRPr lang="en-NZ" sz="2800" dirty="0" smtClean="0"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spcAft>
                <a:spcPts val="500"/>
              </a:spcAft>
              <a:buNone/>
            </a:pPr>
            <a:r>
              <a:rPr lang="en-NZ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major = </a:t>
            </a:r>
            <a:r>
              <a:rPr lang="en-NZ" sz="2800" dirty="0" smtClean="0">
                <a:latin typeface="Courier New" pitchFamily="49" charset="0"/>
                <a:cs typeface="Courier New" pitchFamily="49" charset="0"/>
              </a:rPr>
              <a:t>’BIT’);</a:t>
            </a:r>
            <a:endParaRPr lang="en-NZ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38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“IN” keyword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IN keyword works with a SET of results</a:t>
            </a:r>
          </a:p>
          <a:p>
            <a:pPr lvl="1"/>
            <a:r>
              <a:rPr lang="en-NZ" dirty="0" err="1"/>
              <a:t>i</a:t>
            </a:r>
            <a:r>
              <a:rPr lang="en-NZ" dirty="0" err="1" smtClean="0"/>
              <a:t>e</a:t>
            </a:r>
            <a:r>
              <a:rPr lang="en-NZ" dirty="0" smtClean="0"/>
              <a:t> multiple rows in a table (1 or more)</a:t>
            </a:r>
          </a:p>
          <a:p>
            <a:r>
              <a:rPr lang="en-NZ" dirty="0" smtClean="0"/>
              <a:t>In returns true if the variable being tested is a member of the set</a:t>
            </a:r>
          </a:p>
          <a:p>
            <a:pPr lvl="1"/>
            <a:r>
              <a:rPr lang="en-NZ" dirty="0" smtClean="0"/>
              <a:t>If the variable is NOT a member of a set then it returns false</a:t>
            </a:r>
          </a:p>
        </p:txBody>
      </p:sp>
    </p:spTree>
    <p:extLst>
      <p:ext uri="{BB962C8B-B14F-4D97-AF65-F5344CB8AC3E}">
        <p14:creationId xmlns:p14="http://schemas.microsoft.com/office/powerpoint/2010/main" val="1596909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4166</TotalTime>
  <Words>960</Words>
  <Application>Microsoft Office PowerPoint</Application>
  <PresentationFormat>On-screen Show (4:3)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Courier</vt:lpstr>
      <vt:lpstr>Courier New</vt:lpstr>
      <vt:lpstr>Wingdings</vt:lpstr>
      <vt:lpstr>OP_PPT_Template</vt:lpstr>
      <vt:lpstr>Sub-select and joins</vt:lpstr>
      <vt:lpstr>Student Application Database</vt:lpstr>
      <vt:lpstr>Looking at the data</vt:lpstr>
      <vt:lpstr>Reminder – simple queries</vt:lpstr>
      <vt:lpstr>SQL Process</vt:lpstr>
      <vt:lpstr>Queries output tables</vt:lpstr>
      <vt:lpstr>BIT Applicants</vt:lpstr>
      <vt:lpstr>BIT Applicants</vt:lpstr>
      <vt:lpstr>“IN” keyword</vt:lpstr>
      <vt:lpstr>More complex </vt:lpstr>
      <vt:lpstr>“exists” keyword</vt:lpstr>
      <vt:lpstr>NOT exists</vt:lpstr>
      <vt:lpstr>Caution with Subqueries</vt:lpstr>
      <vt:lpstr>Exercise</vt:lpstr>
      <vt:lpstr>Use a sub select</vt:lpstr>
      <vt:lpstr>Joins</vt:lpstr>
      <vt:lpstr>Join</vt:lpstr>
      <vt:lpstr>First attempt</vt:lpstr>
      <vt:lpstr>Cartesian Product</vt:lpstr>
      <vt:lpstr>Cartesian product of two tables</vt:lpstr>
      <vt:lpstr>Inner join with JOIN clause</vt:lpstr>
      <vt:lpstr>Three Table Joins</vt:lpstr>
      <vt:lpstr>Solution</vt:lpstr>
      <vt:lpstr>Solution</vt:lpstr>
      <vt:lpstr>Output</vt:lpstr>
      <vt:lpstr>Finally – Self Joins</vt:lpstr>
      <vt:lpstr>Partner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254</cp:revision>
  <cp:lastPrinted>2012-03-14T02:44:01Z</cp:lastPrinted>
  <dcterms:created xsi:type="dcterms:W3CDTF">2009-12-07T23:20:52Z</dcterms:created>
  <dcterms:modified xsi:type="dcterms:W3CDTF">2019-08-18T22:13:19Z</dcterms:modified>
</cp:coreProperties>
</file>