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3" r:id="rId9"/>
    <p:sldId id="274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2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FB18-3842-4F77-8EE1-BC193784553E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E2C4-8675-41C1-87AD-ABD9F78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C3EF7-41FD-42AD-8EFF-DE653AC7FA9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7F48-1CF3-4776-8EB3-613E20296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0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8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non-relational database platform that the Data behaves as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it’s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makes interconnected object structures and data easy to store, retrieve, and scan.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6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2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5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PostgreSQL</a:t>
            </a:r>
            <a:r>
              <a:rPr lang="en-US" baseline="0" dirty="0" smtClean="0"/>
              <a:t> is typically used as a relational DBMS, but it does support many object-relational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4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0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D7F48-1CF3-4776-8EB3-613E20296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t>2/15/2019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Database Fundamentals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Types of DBMS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Flat Files</a:t>
            </a:r>
          </a:p>
          <a:p>
            <a:r>
              <a:rPr lang="en-NZ" dirty="0" smtClean="0"/>
              <a:t>Hierarchical</a:t>
            </a:r>
          </a:p>
          <a:p>
            <a:r>
              <a:rPr lang="en-NZ" dirty="0" smtClean="0"/>
              <a:t>Network</a:t>
            </a:r>
          </a:p>
          <a:p>
            <a:r>
              <a:rPr lang="en-NZ" dirty="0" smtClean="0"/>
              <a:t>Object Oriented</a:t>
            </a:r>
          </a:p>
          <a:p>
            <a:r>
              <a:rPr lang="en-NZ" dirty="0" smtClean="0"/>
              <a:t>Relational</a:t>
            </a:r>
          </a:p>
          <a:p>
            <a:r>
              <a:rPr lang="en-NZ" dirty="0" smtClean="0"/>
              <a:t>Object-Relational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Flat Files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Generally a single file</a:t>
            </a:r>
          </a:p>
          <a:p>
            <a:r>
              <a:rPr lang="en-NZ" dirty="0" smtClean="0"/>
              <a:t>Common types:</a:t>
            </a:r>
          </a:p>
          <a:p>
            <a:pPr lvl="1"/>
            <a:r>
              <a:rPr lang="en-NZ" dirty="0" smtClean="0"/>
              <a:t>Text (</a:t>
            </a:r>
            <a:r>
              <a:rPr lang="en-NZ" dirty="0" err="1" smtClean="0"/>
              <a:t>ascii</a:t>
            </a:r>
            <a:r>
              <a:rPr lang="en-NZ" dirty="0" smtClean="0"/>
              <a:t>)</a:t>
            </a:r>
          </a:p>
          <a:p>
            <a:pPr lvl="1"/>
            <a:r>
              <a:rPr lang="en-NZ" dirty="0" smtClean="0"/>
              <a:t>Spreadsheet (Excel etc)</a:t>
            </a:r>
          </a:p>
          <a:p>
            <a:r>
              <a:rPr lang="en-NZ" dirty="0" smtClean="0"/>
              <a:t>Often single file, </a:t>
            </a:r>
          </a:p>
          <a:p>
            <a:pPr lvl="1"/>
            <a:r>
              <a:rPr lang="en-NZ" dirty="0" smtClean="0"/>
              <a:t>one row per record</a:t>
            </a:r>
          </a:p>
          <a:p>
            <a:r>
              <a:rPr lang="en-NZ" dirty="0" smtClean="0"/>
              <a:t>“DBMS” may be part of user application</a:t>
            </a:r>
          </a:p>
          <a:p>
            <a:r>
              <a:rPr lang="en-NZ" dirty="0" smtClean="0"/>
              <a:t>Are “Flat Files” actually databases?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Hierarchical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85926"/>
            <a:ext cx="4048127" cy="4013212"/>
          </a:xfrm>
        </p:spPr>
        <p:txBody>
          <a:bodyPr/>
          <a:lstStyle/>
          <a:p>
            <a:r>
              <a:rPr lang="en-NZ" dirty="0" smtClean="0"/>
              <a:t>Earliest formal database</a:t>
            </a:r>
          </a:p>
          <a:p>
            <a:r>
              <a:rPr lang="en-NZ" dirty="0" smtClean="0"/>
              <a:t>Records stored in files, similar to directory tree in OS</a:t>
            </a:r>
          </a:p>
          <a:p>
            <a:r>
              <a:rPr lang="en-NZ" dirty="0" smtClean="0"/>
              <a:t>Pointers between records forming a tree</a:t>
            </a:r>
          </a:p>
          <a:p>
            <a:pPr lvl="1"/>
            <a:r>
              <a:rPr lang="en-NZ" dirty="0" smtClean="0"/>
              <a:t>One parent many children</a:t>
            </a:r>
          </a:p>
          <a:p>
            <a:r>
              <a:rPr lang="en-NZ" dirty="0" smtClean="0"/>
              <a:t>DNS is a surviving example but is distributed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3439" y="1571613"/>
            <a:ext cx="413832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857784" y="507207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sz="2400" dirty="0" smtClean="0"/>
              <a:t> Not flexible</a:t>
            </a:r>
          </a:p>
          <a:p>
            <a:pPr lvl="1"/>
            <a:r>
              <a:rPr lang="en-NZ" sz="2400" dirty="0" smtClean="0"/>
              <a:t>Ad-hoc queries are difficult</a:t>
            </a:r>
            <a:endParaRPr lang="en-NZ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Network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3690937" cy="4092575"/>
          </a:xfrm>
        </p:spPr>
        <p:txBody>
          <a:bodyPr/>
          <a:lstStyle/>
          <a:p>
            <a:r>
              <a:rPr lang="en-NZ" dirty="0" smtClean="0"/>
              <a:t>Similar to hierarchical but allows many parents</a:t>
            </a:r>
          </a:p>
          <a:p>
            <a:r>
              <a:rPr lang="en-NZ" dirty="0" smtClean="0"/>
              <a:t>Complex</a:t>
            </a:r>
          </a:p>
          <a:p>
            <a:r>
              <a:rPr lang="en-NZ" dirty="0" smtClean="0"/>
              <a:t>Not flexible</a:t>
            </a:r>
          </a:p>
          <a:p>
            <a:pPr lvl="1"/>
            <a:r>
              <a:rPr lang="en-NZ" dirty="0" smtClean="0"/>
              <a:t>Ad-hoc queries are difficult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7507" y="1714488"/>
            <a:ext cx="3946525" cy="324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 Oriented Model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7405713" cy="4092575"/>
          </a:xfrm>
        </p:spPr>
        <p:txBody>
          <a:bodyPr/>
          <a:lstStyle/>
          <a:p>
            <a:r>
              <a:rPr lang="en-NZ" dirty="0" smtClean="0"/>
              <a:t>Merges software with databases</a:t>
            </a:r>
          </a:p>
          <a:p>
            <a:pPr lvl="1"/>
            <a:r>
              <a:rPr lang="en-NZ" dirty="0" smtClean="0"/>
              <a:t>Stored or </a:t>
            </a:r>
            <a:r>
              <a:rPr lang="en-NZ" i="1" dirty="0" smtClean="0"/>
              <a:t>persistent</a:t>
            </a:r>
            <a:r>
              <a:rPr lang="en-NZ" dirty="0" smtClean="0"/>
              <a:t> objects</a:t>
            </a:r>
          </a:p>
          <a:p>
            <a:r>
              <a:rPr lang="en-NZ" dirty="0" smtClean="0"/>
              <a:t>An object is a </a:t>
            </a:r>
            <a:r>
              <a:rPr lang="en-NZ" i="1" dirty="0" smtClean="0"/>
              <a:t>logical grouping of related data and logic that represents a real world thing</a:t>
            </a:r>
          </a:p>
          <a:p>
            <a:r>
              <a:rPr lang="en-NZ" dirty="0" smtClean="0"/>
              <a:t>JADE, ZODB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Relational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4905383" cy="4092575"/>
          </a:xfrm>
        </p:spPr>
        <p:txBody>
          <a:bodyPr/>
          <a:lstStyle/>
          <a:p>
            <a:r>
              <a:rPr lang="en-NZ" dirty="0" smtClean="0"/>
              <a:t>Table based</a:t>
            </a:r>
          </a:p>
          <a:p>
            <a:r>
              <a:rPr lang="en-NZ" dirty="0" smtClean="0"/>
              <a:t>Data stored as sets</a:t>
            </a:r>
          </a:p>
          <a:p>
            <a:pPr lvl="1"/>
            <a:r>
              <a:rPr lang="en-NZ" dirty="0" smtClean="0"/>
              <a:t>Thought of as columns and rows, but not necessarily stored that way</a:t>
            </a:r>
          </a:p>
          <a:p>
            <a:r>
              <a:rPr lang="en-NZ" dirty="0" smtClean="0"/>
              <a:t>Starts with the assumption that the database designer cannot conceive of every possible use of the data</a:t>
            </a:r>
          </a:p>
          <a:p>
            <a:pPr lvl="1"/>
            <a:r>
              <a:rPr lang="en-NZ" dirty="0" smtClean="0"/>
              <a:t>Designed to be flexible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2857487" cy="170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Relational Tables</a:t>
            </a:r>
            <a:endParaRPr lang="en-NZ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22" y="1706563"/>
            <a:ext cx="7127956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Object-Relational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Combines flexibility of relational with encapsulation of data from OO.</a:t>
            </a:r>
          </a:p>
          <a:p>
            <a:r>
              <a:rPr lang="en-NZ" dirty="0" smtClean="0"/>
              <a:t>May become more dominant.</a:t>
            </a:r>
          </a:p>
          <a:p>
            <a:r>
              <a:rPr lang="en-NZ" dirty="0" err="1" smtClean="0"/>
              <a:t>PostgreSQL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Our Focus: Relational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Most common</a:t>
            </a:r>
          </a:p>
          <a:p>
            <a:r>
              <a:rPr lang="en-NZ" dirty="0" smtClean="0"/>
              <a:t>Most flexible</a:t>
            </a:r>
          </a:p>
          <a:p>
            <a:r>
              <a:rPr lang="en-NZ" dirty="0" smtClean="0"/>
              <a:t>Most generic</a:t>
            </a:r>
          </a:p>
          <a:p>
            <a:pPr lvl="1"/>
            <a:r>
              <a:rPr lang="en-NZ" dirty="0" smtClean="0"/>
              <a:t>skills learnt on (say) MySQL / </a:t>
            </a:r>
            <a:r>
              <a:rPr lang="en-NZ" dirty="0" err="1" smtClean="0"/>
              <a:t>MariaDB</a:t>
            </a:r>
            <a:r>
              <a:rPr lang="en-NZ" dirty="0" smtClean="0"/>
              <a:t> are easily applied to other vendors e.g. Oracle, PostgreSQL, DB2 </a:t>
            </a:r>
            <a:r>
              <a:rPr lang="en-NZ" smtClean="0"/>
              <a:t>MSSQLServer </a:t>
            </a:r>
            <a:r>
              <a:rPr lang="en-NZ" dirty="0" smtClean="0"/>
              <a:t>etc</a:t>
            </a:r>
          </a:p>
          <a:p>
            <a:pPr lvl="1"/>
            <a:r>
              <a:rPr lang="en-NZ" dirty="0" smtClean="0"/>
              <a:t>Other models tend to be unique implementations e.g. JADE skills not necessarily transportable to JODB (Java Objects Database)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Some definitions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</a:p>
          <a:p>
            <a:pPr lvl="1"/>
            <a:r>
              <a:rPr lang="en-NZ" dirty="0" smtClean="0"/>
              <a:t>Collection of interrelated data items that are managed as a single instance</a:t>
            </a:r>
          </a:p>
          <a:p>
            <a:r>
              <a:rPr lang="en-NZ" dirty="0" smtClean="0"/>
              <a:t>DBMS</a:t>
            </a:r>
          </a:p>
          <a:p>
            <a:pPr lvl="1"/>
            <a:r>
              <a:rPr lang="en-NZ" dirty="0" smtClean="0"/>
              <a:t>Database Management System</a:t>
            </a:r>
          </a:p>
          <a:p>
            <a:pPr lvl="1"/>
            <a:r>
              <a:rPr lang="en-NZ" dirty="0" smtClean="0"/>
              <a:t>Manages the databases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DBMS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Manages concurrent access to multiple databases</a:t>
            </a:r>
          </a:p>
          <a:p>
            <a:r>
              <a:rPr lang="en-NZ" dirty="0" smtClean="0"/>
              <a:t>Manages transactions (all or nothing)</a:t>
            </a:r>
          </a:p>
          <a:p>
            <a:r>
              <a:rPr lang="en-NZ" dirty="0" smtClean="0"/>
              <a:t>Supports queries</a:t>
            </a:r>
          </a:p>
          <a:p>
            <a:pPr lvl="1"/>
            <a:r>
              <a:rPr lang="en-NZ" dirty="0" smtClean="0"/>
              <a:t>SQL in this course, and in most </a:t>
            </a:r>
            <a:r>
              <a:rPr lang="en-NZ" dirty="0" err="1" smtClean="0"/>
              <a:t>dbms</a:t>
            </a:r>
            <a:r>
              <a:rPr lang="en-NZ" dirty="0" smtClean="0"/>
              <a:t>’</a:t>
            </a:r>
          </a:p>
          <a:p>
            <a:r>
              <a:rPr lang="en-NZ" dirty="0" smtClean="0"/>
              <a:t>Provides management  of the database </a:t>
            </a:r>
          </a:p>
          <a:p>
            <a:pPr lvl="1"/>
            <a:r>
              <a:rPr lang="en-NZ" dirty="0" smtClean="0"/>
              <a:t>Backup etc</a:t>
            </a:r>
          </a:p>
          <a:p>
            <a:r>
              <a:rPr lang="en-NZ" dirty="0" smtClean="0"/>
              <a:t>Provides security</a:t>
            </a:r>
          </a:p>
          <a:p>
            <a:pPr lvl="1"/>
            <a:r>
              <a:rPr lang="en-NZ" dirty="0" smtClean="0"/>
              <a:t>Who can access what?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Abstraction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3402335" cy="4092575"/>
          </a:xfrm>
        </p:spPr>
        <p:txBody>
          <a:bodyPr/>
          <a:lstStyle/>
          <a:p>
            <a:r>
              <a:rPr lang="en-NZ" dirty="0" smtClean="0"/>
              <a:t>Present multiple users with their own distinct view of the data</a:t>
            </a:r>
          </a:p>
          <a:p>
            <a:r>
              <a:rPr lang="en-NZ" dirty="0" smtClean="0"/>
              <a:t>User should </a:t>
            </a:r>
            <a:r>
              <a:rPr lang="en-NZ" i="1" dirty="0" smtClean="0"/>
              <a:t>not</a:t>
            </a:r>
            <a:r>
              <a:rPr lang="en-NZ" dirty="0" smtClean="0"/>
              <a:t> need to know how the data is being stored</a:t>
            </a:r>
            <a:endParaRPr lang="en-NZ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6832"/>
            <a:ext cx="4658473" cy="298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Abstraction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Layers of Abstraction giving</a:t>
            </a:r>
          </a:p>
          <a:p>
            <a:pPr lvl="1"/>
            <a:r>
              <a:rPr lang="en-NZ" dirty="0"/>
              <a:t>Physical Data Independence</a:t>
            </a:r>
          </a:p>
          <a:p>
            <a:pPr lvl="1"/>
            <a:r>
              <a:rPr lang="en-NZ" dirty="0"/>
              <a:t>Logical Data Independence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61119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Layers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Physical Layer</a:t>
            </a:r>
          </a:p>
          <a:p>
            <a:pPr lvl="1"/>
            <a:r>
              <a:rPr lang="en-NZ" dirty="0" smtClean="0"/>
              <a:t>Multiple files on multiple disks</a:t>
            </a:r>
          </a:p>
          <a:p>
            <a:r>
              <a:rPr lang="en-NZ" dirty="0" smtClean="0"/>
              <a:t>Logical Layer</a:t>
            </a:r>
          </a:p>
          <a:p>
            <a:pPr lvl="1"/>
            <a:r>
              <a:rPr lang="en-NZ" dirty="0" smtClean="0"/>
              <a:t>Schema – gives structure to the data</a:t>
            </a:r>
          </a:p>
          <a:p>
            <a:r>
              <a:rPr lang="en-NZ" dirty="0" smtClean="0"/>
              <a:t>External Layer</a:t>
            </a:r>
          </a:p>
          <a:p>
            <a:pPr lvl="1"/>
            <a:r>
              <a:rPr lang="en-NZ" dirty="0" smtClean="0"/>
              <a:t>Users views</a:t>
            </a:r>
          </a:p>
          <a:p>
            <a:pPr lvl="1"/>
            <a:r>
              <a:rPr lang="en-NZ" dirty="0" smtClean="0"/>
              <a:t>Subschema</a:t>
            </a:r>
            <a:endParaRPr lang="en-NZ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Physical Data Independence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ability to alter the way the files are stored </a:t>
            </a:r>
            <a:r>
              <a:rPr lang="en-NZ" b="1" i="1" dirty="0" smtClean="0"/>
              <a:t>without</a:t>
            </a:r>
            <a:r>
              <a:rPr lang="en-NZ" dirty="0" smtClean="0"/>
              <a:t> requiring any change in the Logical or External layer software</a:t>
            </a:r>
          </a:p>
          <a:p>
            <a:r>
              <a:rPr lang="en-NZ" dirty="0" smtClean="0"/>
              <a:t>Most DBMS’ have this to some degree</a:t>
            </a:r>
          </a:p>
          <a:p>
            <a:r>
              <a:rPr lang="en-NZ" dirty="0" smtClean="0"/>
              <a:t>DBMS </a:t>
            </a:r>
            <a:r>
              <a:rPr lang="en-NZ" b="1" i="1" dirty="0" smtClean="0"/>
              <a:t>catalogue</a:t>
            </a:r>
            <a:r>
              <a:rPr lang="en-NZ" dirty="0" smtClean="0"/>
              <a:t> keeps track of the location of the objects within the database</a:t>
            </a:r>
          </a:p>
          <a:p>
            <a:r>
              <a:rPr lang="en-NZ" dirty="0" smtClean="0"/>
              <a:t>Good physical independence would include ability:</a:t>
            </a:r>
          </a:p>
          <a:p>
            <a:pPr lvl="1"/>
            <a:r>
              <a:rPr lang="en-NZ" dirty="0" smtClean="0"/>
              <a:t>Move a file</a:t>
            </a:r>
          </a:p>
          <a:p>
            <a:pPr lvl="1"/>
            <a:r>
              <a:rPr lang="en-NZ" dirty="0" smtClean="0"/>
              <a:t>Split or combine files</a:t>
            </a:r>
          </a:p>
          <a:p>
            <a:pPr lvl="1"/>
            <a:r>
              <a:rPr lang="en-NZ" dirty="0" smtClean="0"/>
              <a:t>Rename files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Logical Data Independence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Ability to change the logical layer without disrupting users</a:t>
            </a:r>
          </a:p>
          <a:p>
            <a:r>
              <a:rPr lang="en-NZ" dirty="0" smtClean="0"/>
              <a:t>Most logical changes also involve a physical change</a:t>
            </a:r>
          </a:p>
          <a:p>
            <a:r>
              <a:rPr lang="en-NZ" dirty="0" smtClean="0"/>
              <a:t>Good logical data independence includes ability to</a:t>
            </a:r>
          </a:p>
          <a:p>
            <a:pPr lvl="1"/>
            <a:r>
              <a:rPr lang="en-NZ" dirty="0" smtClean="0"/>
              <a:t>Add a new database object</a:t>
            </a:r>
          </a:p>
          <a:p>
            <a:pPr lvl="1"/>
            <a:r>
              <a:rPr lang="en-NZ" dirty="0" smtClean="0"/>
              <a:t>Add data items to existing object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Aside: Design Abstraction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Data Model</a:t>
            </a:r>
          </a:p>
          <a:p>
            <a:pPr lvl="1"/>
            <a:r>
              <a:rPr lang="en-NZ" dirty="0" smtClean="0"/>
              <a:t>A model of the data </a:t>
            </a:r>
            <a:r>
              <a:rPr lang="en-NZ" b="1" i="1" dirty="0" smtClean="0"/>
              <a:t>independent</a:t>
            </a:r>
            <a:r>
              <a:rPr lang="en-NZ" dirty="0" smtClean="0"/>
              <a:t> of any particular database</a:t>
            </a:r>
          </a:p>
          <a:p>
            <a:r>
              <a:rPr lang="en-NZ" dirty="0" smtClean="0"/>
              <a:t>Database Model</a:t>
            </a:r>
          </a:p>
          <a:p>
            <a:pPr lvl="1"/>
            <a:r>
              <a:rPr lang="en-NZ" dirty="0" smtClean="0"/>
              <a:t>A model of an implementation of a database</a:t>
            </a:r>
          </a:p>
          <a:p>
            <a:pPr lvl="1"/>
            <a:r>
              <a:rPr lang="en-NZ" dirty="0" smtClean="0"/>
              <a:t>Should be based on a data model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3860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203</TotalTime>
  <Words>580</Words>
  <Application>Microsoft Office PowerPoint</Application>
  <PresentationFormat>On-screen Show (4:3)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Calibri</vt:lpstr>
      <vt:lpstr>OP_PPT_Template</vt:lpstr>
      <vt:lpstr>Database Fundamentals</vt:lpstr>
      <vt:lpstr>Some definitions</vt:lpstr>
      <vt:lpstr>DBMS</vt:lpstr>
      <vt:lpstr>Abstraction</vt:lpstr>
      <vt:lpstr>Abstraction</vt:lpstr>
      <vt:lpstr>Layers</vt:lpstr>
      <vt:lpstr>Physical Data Independence</vt:lpstr>
      <vt:lpstr>Logical Data Independence</vt:lpstr>
      <vt:lpstr>Aside: Design Abstraction</vt:lpstr>
      <vt:lpstr>Types of DBMS</vt:lpstr>
      <vt:lpstr>Flat Files</vt:lpstr>
      <vt:lpstr>Hierarchical Model</vt:lpstr>
      <vt:lpstr>Network Model</vt:lpstr>
      <vt:lpstr>Object Oriented Model</vt:lpstr>
      <vt:lpstr>Relational</vt:lpstr>
      <vt:lpstr>Relational Tables</vt:lpstr>
      <vt:lpstr>Object-Relational</vt:lpstr>
      <vt:lpstr>Our Focus: Relational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28</cp:revision>
  <cp:lastPrinted>2015-02-13T01:12:51Z</cp:lastPrinted>
  <dcterms:created xsi:type="dcterms:W3CDTF">2009-12-07T23:20:52Z</dcterms:created>
  <dcterms:modified xsi:type="dcterms:W3CDTF">2019-02-15T01:50:41Z</dcterms:modified>
</cp:coreProperties>
</file>