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8" r:id="rId5"/>
    <p:sldId id="262" r:id="rId6"/>
    <p:sldId id="263" r:id="rId7"/>
    <p:sldId id="264" r:id="rId8"/>
    <p:sldId id="265" r:id="rId9"/>
    <p:sldId id="269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V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12207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0400" y="2757600"/>
            <a:ext cx="4849200" cy="1476000"/>
          </a:xfrm>
        </p:spPr>
        <p:txBody>
          <a:bodyPr anchor="t">
            <a:normAutofit/>
          </a:bodyPr>
          <a:lstStyle>
            <a:lvl1pPr algn="l">
              <a:lnSpc>
                <a:spcPts val="4000"/>
              </a:lnSpc>
              <a:spcAft>
                <a:spcPts val="1400"/>
              </a:spcAft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0400" y="4057200"/>
            <a:ext cx="4849200" cy="871200"/>
          </a:xfrm>
        </p:spPr>
        <p:txBody>
          <a:bodyPr anchor="b">
            <a:normAutofit/>
          </a:bodyPr>
          <a:lstStyle>
            <a:lvl1pPr marL="0" indent="0" algn="l">
              <a:lnSpc>
                <a:spcPts val="18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70A89-8AD1-469F-BA0F-4EC8AF1F6ACA}" type="datetimeFigureOut">
              <a:rPr lang="en-US" smtClean="0"/>
              <a:pPr/>
              <a:t>2/13/2020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DES &amp; TECHNICAL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2/13/2020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SPITALITY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2/13/2020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1600200"/>
            <a:ext cx="36858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2/13/2020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1535113"/>
            <a:ext cx="3687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000" y="2174875"/>
            <a:ext cx="3687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131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2/13/2020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2/13/2020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2/13/2020</a:t>
            </a:fld>
            <a:endParaRPr lang="en-N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48831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1435100"/>
            <a:ext cx="26555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0000" y="201600"/>
            <a:ext cx="5572800" cy="11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2/13/2020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200" y="1709999"/>
            <a:ext cx="7351200" cy="4215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625" y="5367338"/>
            <a:ext cx="7572375" cy="558261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2/13/2020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906463" y="1428750"/>
            <a:ext cx="7351712" cy="1588"/>
          </a:xfrm>
          <a:prstGeom prst="line">
            <a:avLst/>
          </a:prstGeom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 bwMode="auto">
          <a:xfrm>
            <a:off x="906463" y="6089650"/>
            <a:ext cx="7351712" cy="1588"/>
          </a:xfrm>
          <a:prstGeom prst="line">
            <a:avLst/>
          </a:prstGeom>
          <a:ln w="889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809625" y="503238"/>
            <a:ext cx="5573713" cy="90805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en-AU" sz="3000" b="1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Contents</a:t>
            </a:r>
            <a:endParaRPr lang="en-US" sz="3000" b="1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9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706400"/>
            <a:ext cx="7758000" cy="4093200"/>
          </a:xfrm>
        </p:spPr>
        <p:txBody>
          <a:bodyPr tIns="540000" anchor="t">
            <a:normAutofit/>
          </a:bodyPr>
          <a:lstStyle>
            <a:lvl1pPr algn="l">
              <a:lnSpc>
                <a:spcPts val="3000"/>
              </a:lnSpc>
              <a:spcAft>
                <a:spcPts val="1000"/>
              </a:spcAft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70A89-8AD1-469F-BA0F-4EC8AF1F6ACA}" type="datetimeFigureOut">
              <a:rPr lang="en-US" smtClean="0"/>
              <a:pPr/>
              <a:t>2/13/2020</a:t>
            </a:fld>
            <a:endParaRPr lang="en-NZ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2/13/2020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ENERIC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2/13/2020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2/13/2020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ATIV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2/13/2020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LTH &amp; WELLBEING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2/13/2020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FE SCIENCE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2/13/2020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RT &amp; ADVENTUR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2/13/2020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9625" y="1706563"/>
            <a:ext cx="744855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2DB70A89-8AD1-469F-BA0F-4EC8AF1F6ACA}" type="datetimeFigureOut">
              <a:rPr lang="en-US" smtClean="0"/>
              <a:pPr/>
              <a:t>2/13/2020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spd="slow">
    <p:fade/>
  </p:transition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2pPr>
      <a:lvl3pPr marL="11430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3pPr>
      <a:lvl4pPr marL="16002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4pPr>
      <a:lvl5pPr marL="20574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ySQL" TargetMode="External"/><Relationship Id="rId2" Type="http://schemas.openxmlformats.org/officeDocument/2006/relationships/hyperlink" Target="https://en.wikipedia.org/wiki/Fork_(software_development)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GNU_General_Public_License" TargetMode="External"/><Relationship Id="rId4" Type="http://schemas.openxmlformats.org/officeDocument/2006/relationships/hyperlink" Target="https://en.wikipedia.org/wiki/Relational_database_management_syste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Course Directive / </a:t>
            </a:r>
            <a:br>
              <a:rPr lang="en-NZ" dirty="0"/>
            </a:br>
            <a:r>
              <a:rPr lang="en-NZ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Any questions</a:t>
            </a:r>
          </a:p>
        </p:txBody>
      </p:sp>
      <p:pic>
        <p:nvPicPr>
          <p:cNvPr id="45060" name="Picture 4" descr="C:\Users\daveb.OPNET\AppData\Local\Microsoft\Windows\Temporary Internet Files\Content.IE5\L2NU66IB\MCj007881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1500174"/>
            <a:ext cx="4643470" cy="433782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Aim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Officially:</a:t>
            </a:r>
          </a:p>
          <a:p>
            <a:pPr lvl="1"/>
            <a:r>
              <a:rPr lang="en-NZ" dirty="0"/>
              <a:t>To give an understanding of the fundamentals of database management systems with an emphasis on relational systems.</a:t>
            </a:r>
          </a:p>
          <a:p>
            <a:r>
              <a:rPr lang="en-NZ" dirty="0"/>
              <a:t>To achieve that we  focus on:</a:t>
            </a:r>
          </a:p>
          <a:p>
            <a:pPr lvl="1"/>
            <a:r>
              <a:rPr lang="en-NZ" dirty="0"/>
              <a:t>Database theory</a:t>
            </a:r>
          </a:p>
          <a:p>
            <a:pPr lvl="1"/>
            <a:r>
              <a:rPr lang="en-NZ" dirty="0"/>
              <a:t>Data modelling</a:t>
            </a:r>
          </a:p>
          <a:p>
            <a:pPr lvl="1"/>
            <a:r>
              <a:rPr lang="en-NZ" dirty="0"/>
              <a:t>Manipulating a database using SQL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Course Information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85786" y="1714488"/>
          <a:ext cx="7858180" cy="4071966"/>
        </p:xfrm>
        <a:graphic>
          <a:graphicData uri="http://schemas.openxmlformats.org/drawingml/2006/table">
            <a:tbl>
              <a:tblPr/>
              <a:tblGrid>
                <a:gridCol w="1503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1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1154"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SMS Code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IN605001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Directed Learning hours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60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154"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Level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6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Workplace or Practical Learning hours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277"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Credits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15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Self Directed Learning hours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b="1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90</a:t>
                      </a:r>
                      <a:endParaRPr lang="en-NZ" sz="1600" b="1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2067"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Prerequisites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IN505001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IN511001 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Total Learning Hours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150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8314">
                <a:tc gridSpan="4"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This course partially replaces IT206001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Name of other Programme: Bachelor of Information Technology (version 2)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Course Interruptions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If Otago Polytechnic is closed:</a:t>
            </a:r>
          </a:p>
          <a:p>
            <a:pPr lvl="1"/>
            <a:r>
              <a:rPr lang="en-NZ" dirty="0"/>
              <a:t>Check (don’t assume)</a:t>
            </a:r>
          </a:p>
          <a:p>
            <a:r>
              <a:rPr lang="en-NZ" dirty="0"/>
              <a:t>Refer to your email for </a:t>
            </a:r>
            <a:r>
              <a:rPr lang="en-NZ"/>
              <a:t>alternative arrangements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4533703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Course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NZ" dirty="0"/>
              <a:t>Refer to table</a:t>
            </a:r>
          </a:p>
          <a:p>
            <a:pPr lvl="1">
              <a:spcAft>
                <a:spcPts val="1200"/>
              </a:spcAft>
            </a:pPr>
            <a:r>
              <a:rPr lang="en-NZ" dirty="0"/>
              <a:t>This is loose and may be changed depending on our progress and any issues that develop.</a:t>
            </a:r>
          </a:p>
          <a:p>
            <a:pPr>
              <a:spcAft>
                <a:spcPts val="1200"/>
              </a:spcAft>
            </a:pPr>
            <a:r>
              <a:rPr lang="en-NZ" dirty="0"/>
              <a:t>Main topics</a:t>
            </a:r>
          </a:p>
          <a:p>
            <a:pPr lvl="1">
              <a:spcAft>
                <a:spcPts val="1200"/>
              </a:spcAft>
            </a:pPr>
            <a:r>
              <a:rPr lang="en-NZ" dirty="0"/>
              <a:t>Modelling</a:t>
            </a:r>
          </a:p>
          <a:p>
            <a:pPr lvl="2">
              <a:spcAft>
                <a:spcPts val="1200"/>
              </a:spcAft>
            </a:pPr>
            <a:r>
              <a:rPr lang="en-NZ" dirty="0"/>
              <a:t>Data Model (conceptual model)</a:t>
            </a:r>
          </a:p>
          <a:p>
            <a:pPr lvl="2">
              <a:spcAft>
                <a:spcPts val="1200"/>
              </a:spcAft>
            </a:pPr>
            <a:r>
              <a:rPr lang="en-NZ" dirty="0"/>
              <a:t>Database Model (ERD)</a:t>
            </a:r>
          </a:p>
          <a:p>
            <a:pPr lvl="1">
              <a:spcAft>
                <a:spcPts val="1200"/>
              </a:spcAft>
            </a:pPr>
            <a:r>
              <a:rPr lang="en-NZ" dirty="0"/>
              <a:t>DB Theory</a:t>
            </a:r>
          </a:p>
          <a:p>
            <a:pPr lvl="1">
              <a:spcAft>
                <a:spcPts val="1200"/>
              </a:spcAft>
            </a:pPr>
            <a:r>
              <a:rPr lang="en-NZ" dirty="0"/>
              <a:t>SQL and data manipulation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Assessment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615196"/>
              </p:ext>
            </p:extLst>
          </p:nvPr>
        </p:nvGraphicFramePr>
        <p:xfrm>
          <a:off x="899592" y="1628799"/>
          <a:ext cx="7416823" cy="4248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0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Item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Due Date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Weighting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Learning Outcomes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SQL Worksheet 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baseline="0" dirty="0">
                          <a:effectLst/>
                        </a:rPr>
                        <a:t>6</a:t>
                      </a:r>
                      <a:r>
                        <a:rPr lang="en-NZ" sz="1200" baseline="30000" dirty="0">
                          <a:effectLst/>
                        </a:rPr>
                        <a:t>th</a:t>
                      </a:r>
                      <a:r>
                        <a:rPr lang="en-NZ" sz="1200" dirty="0">
                          <a:effectLst/>
                        </a:rPr>
                        <a:t> April (11:59 pm)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2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Validation Worksheet 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baseline="0" dirty="0">
                          <a:effectLst/>
                        </a:rPr>
                        <a:t>29</a:t>
                      </a:r>
                      <a:r>
                        <a:rPr lang="en-NZ" sz="1200" baseline="30000" dirty="0">
                          <a:effectLst/>
                        </a:rPr>
                        <a:t>th</a:t>
                      </a:r>
                      <a:r>
                        <a:rPr lang="en-NZ" sz="1200" dirty="0">
                          <a:effectLst/>
                        </a:rPr>
                        <a:t> May</a:t>
                      </a:r>
                      <a:r>
                        <a:rPr lang="en-NZ" sz="1200" baseline="0" dirty="0">
                          <a:effectLst/>
                        </a:rPr>
                        <a:t> </a:t>
                      </a:r>
                      <a:r>
                        <a:rPr lang="en-NZ" sz="1200" dirty="0">
                          <a:effectLst/>
                        </a:rPr>
                        <a:t>(11:59 pm)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3, 4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2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Design 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NZ" sz="12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NZ" sz="1200" dirty="0">
                          <a:effectLst/>
                        </a:rPr>
                        <a:t>  May (11:59pm)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1, 2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92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Build 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NZ" sz="1200" baseline="30000" dirty="0">
                          <a:effectLst/>
                        </a:rPr>
                        <a:t>th </a:t>
                      </a:r>
                      <a:r>
                        <a:rPr lang="en-NZ" sz="1200" baseline="0" dirty="0">
                          <a:effectLst/>
                        </a:rPr>
                        <a:t> June </a:t>
                      </a:r>
                      <a:r>
                        <a:rPr lang="en-NZ" sz="1200" dirty="0">
                          <a:effectLst/>
                        </a:rPr>
                        <a:t>(11:59 pm)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1,2,3,4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92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Exam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18/19</a:t>
                      </a:r>
                      <a:r>
                        <a:rPr lang="en-NZ" sz="12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  </a:t>
                      </a:r>
                      <a:r>
                        <a:rPr lang="en-NZ" sz="1200" dirty="0">
                          <a:effectLst/>
                        </a:rPr>
                        <a:t>June (Class)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40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1,3,4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92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Textbook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3992" y="162529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Required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22401" y="1462760"/>
            <a:ext cx="23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Highly Recommended: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92" y="2460104"/>
            <a:ext cx="2036301" cy="269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60104"/>
            <a:ext cx="2173209" cy="285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I:\COURSES\ITP\BITY1\IN605 DB2</a:t>
            </a:r>
            <a:endParaRPr lang="en-NZ" dirty="0"/>
          </a:p>
          <a:p>
            <a:r>
              <a:rPr lang="en-NZ" dirty="0"/>
              <a:t>Maria / </a:t>
            </a:r>
            <a:r>
              <a:rPr lang="en-NZ" dirty="0" err="1"/>
              <a:t>MariaDB</a:t>
            </a:r>
            <a:r>
              <a:rPr lang="en-NZ" dirty="0"/>
              <a:t> for database work </a:t>
            </a:r>
          </a:p>
          <a:p>
            <a:r>
              <a:rPr lang="en-NZ" dirty="0"/>
              <a:t>Access with Putty</a:t>
            </a:r>
          </a:p>
          <a:p>
            <a:pPr lvl="2"/>
            <a:r>
              <a:rPr lang="en-NZ" dirty="0"/>
              <a:t>Should be available from home, if not SSH through Kate</a:t>
            </a:r>
          </a:p>
          <a:p>
            <a:pPr lvl="1"/>
            <a:r>
              <a:rPr lang="en-NZ" dirty="0"/>
              <a:t>Figure out how to transfer files with </a:t>
            </a:r>
            <a:r>
              <a:rPr lang="en-NZ" dirty="0" err="1"/>
              <a:t>WinSCP</a:t>
            </a:r>
            <a:r>
              <a:rPr lang="en-NZ" dirty="0"/>
              <a:t> or other tool</a:t>
            </a:r>
          </a:p>
          <a:p>
            <a:r>
              <a:rPr lang="en-NZ" dirty="0" err="1"/>
              <a:t>SQLLite</a:t>
            </a:r>
            <a:endParaRPr lang="en-NZ" dirty="0"/>
          </a:p>
          <a:p>
            <a:pPr lvl="1"/>
            <a:r>
              <a:rPr lang="en-NZ" dirty="0"/>
              <a:t>Google it.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MariaDB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MariaDB</a:t>
            </a:r>
            <a:r>
              <a:rPr lang="en-US" dirty="0"/>
              <a:t> Server is one of the most popular database servers in the world. It’s made by the original developers of MySQL and guaranteed to stay open source. It is a community-developed </a:t>
            </a:r>
            <a:r>
              <a:rPr lang="en-US" dirty="0">
                <a:hlinkClick r:id="rId2" tooltip="Fork (software development)"/>
              </a:rPr>
              <a:t>fork</a:t>
            </a:r>
            <a:r>
              <a:rPr lang="en-US" dirty="0"/>
              <a:t> of the </a:t>
            </a:r>
            <a:r>
              <a:rPr lang="en-US" dirty="0">
                <a:hlinkClick r:id="rId3" tooltip="MySQL"/>
              </a:rPr>
              <a:t>MySQL</a:t>
            </a:r>
            <a:r>
              <a:rPr lang="en-US" dirty="0"/>
              <a:t> </a:t>
            </a:r>
            <a:r>
              <a:rPr lang="en-US" dirty="0">
                <a:hlinkClick r:id="rId4" tooltip="Relational database management system"/>
              </a:rPr>
              <a:t>relational database management system</a:t>
            </a:r>
            <a:r>
              <a:rPr lang="en-US" dirty="0"/>
              <a:t> intended to remain free under the </a:t>
            </a:r>
            <a:r>
              <a:rPr lang="en-US" dirty="0">
                <a:hlinkClick r:id="rId5" tooltip="GNU General Public License"/>
              </a:rPr>
              <a:t>GNU GPL</a:t>
            </a:r>
            <a:r>
              <a:rPr lang="en-US" dirty="0"/>
              <a:t>. Notable users include Wikipedia, WordPress.com and Google.</a:t>
            </a:r>
          </a:p>
        </p:txBody>
      </p:sp>
    </p:spTree>
    <p:extLst>
      <p:ext uri="{BB962C8B-B14F-4D97-AF65-F5344CB8AC3E}">
        <p14:creationId xmlns:p14="http://schemas.microsoft.com/office/powerpoint/2010/main" val="360838515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P_PPT_Template">
  <a:themeElements>
    <a:clrScheme name="Custom 3">
      <a:dk1>
        <a:srgbClr val="05509B"/>
      </a:dk1>
      <a:lt1>
        <a:sysClr val="window" lastClr="FFFFFF"/>
      </a:lt1>
      <a:dk2>
        <a:srgbClr val="375F78"/>
      </a:dk2>
      <a:lt2>
        <a:srgbClr val="EEECE1"/>
      </a:lt2>
      <a:accent1>
        <a:srgbClr val="05509B"/>
      </a:accent1>
      <a:accent2>
        <a:srgbClr val="AFC32D"/>
      </a:accent2>
      <a:accent3>
        <a:srgbClr val="008CD9"/>
      </a:accent3>
      <a:accent4>
        <a:srgbClr val="C88719"/>
      </a:accent4>
      <a:accent5>
        <a:srgbClr val="7DA09B"/>
      </a:accent5>
      <a:accent6>
        <a:srgbClr val="82821E"/>
      </a:accent6>
      <a:hlink>
        <a:srgbClr val="7DA5D2"/>
      </a:hlink>
      <a:folHlink>
        <a:srgbClr val="3C55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VPN</Template>
  <TotalTime>10535</TotalTime>
  <Words>296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CG Times</vt:lpstr>
      <vt:lpstr>OP_PPT_Template</vt:lpstr>
      <vt:lpstr>Course Directive /  Introduction</vt:lpstr>
      <vt:lpstr>Aim</vt:lpstr>
      <vt:lpstr>Course Information</vt:lpstr>
      <vt:lpstr>Course Interruptions</vt:lpstr>
      <vt:lpstr>Course content</vt:lpstr>
      <vt:lpstr>Assessment</vt:lpstr>
      <vt:lpstr>Textbook</vt:lpstr>
      <vt:lpstr>Other Resources</vt:lpstr>
      <vt:lpstr>MariaDB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David Bremer</dc:creator>
  <cp:lastModifiedBy>Krissi Wood</cp:lastModifiedBy>
  <cp:revision>59</cp:revision>
  <dcterms:created xsi:type="dcterms:W3CDTF">2009-12-07T23:20:52Z</dcterms:created>
  <dcterms:modified xsi:type="dcterms:W3CDTF">2020-02-12T22:52:35Z</dcterms:modified>
</cp:coreProperties>
</file>