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7" r:id="rId2"/>
    <p:sldId id="262" r:id="rId3"/>
    <p:sldId id="263" r:id="rId4"/>
    <p:sldId id="264" r:id="rId5"/>
    <p:sldId id="266" r:id="rId6"/>
    <p:sldId id="265" r:id="rId7"/>
  </p:sldIdLst>
  <p:sldSz cx="12188825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6" autoAdjust="0"/>
  </p:normalViewPr>
  <p:slideViewPr>
    <p:cSldViewPr>
      <p:cViewPr varScale="1">
        <p:scale>
          <a:sx n="114" d="100"/>
          <a:sy n="114" d="100"/>
        </p:scale>
        <p:origin x="474" y="108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79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16AC1BE-153F-48AF-87C8-102DBB6B177B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2019/12/31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C119DBA-4540-49B3-8FA9-6259387ECF9E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59AC546-BF72-46F6-B48E-FE63AF0C3C0A}" type="datetime1">
              <a:rPr lang="zh-TW" altLang="en-US" noProof="0" smtClean="0"/>
              <a:t>2019/12/31</a:t>
            </a:fld>
            <a:endParaRPr lang="zh-TW" altLang="en-US" noProof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3B36274-F2B9-4C45-BBB4-0EDF4CD651A7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 altLang="zh-TW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8341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 altLang="zh-TW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6619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825" cy="6858000"/>
          </a:xfrm>
          <a:prstGeom prst="rect">
            <a:avLst/>
          </a:prstGeom>
        </p:spPr>
      </p:pic>
      <p:sp>
        <p:nvSpPr>
          <p:cNvPr id="8" name="平行四邊形 7"/>
          <p:cNvSpPr/>
          <p:nvPr userDrawn="1"/>
        </p:nvSpPr>
        <p:spPr>
          <a:xfrm>
            <a:off x="842352" y="606206"/>
            <a:ext cx="10484024" cy="5573039"/>
          </a:xfrm>
          <a:custGeom>
            <a:avLst/>
            <a:gdLst>
              <a:gd name="connsiteX0" fmla="*/ 0 w 10896600"/>
              <a:gd name="connsiteY0" fmla="*/ 5410200 h 5410200"/>
              <a:gd name="connsiteX1" fmla="*/ 1352550 w 10896600"/>
              <a:gd name="connsiteY1" fmla="*/ 0 h 5410200"/>
              <a:gd name="connsiteX2" fmla="*/ 10896600 w 10896600"/>
              <a:gd name="connsiteY2" fmla="*/ 0 h 5410200"/>
              <a:gd name="connsiteX3" fmla="*/ 9544050 w 10896600"/>
              <a:gd name="connsiteY3" fmla="*/ 5410200 h 5410200"/>
              <a:gd name="connsiteX4" fmla="*/ 0 w 10896600"/>
              <a:gd name="connsiteY4" fmla="*/ 5410200 h 5410200"/>
              <a:gd name="connsiteX0" fmla="*/ 0 w 10733762"/>
              <a:gd name="connsiteY0" fmla="*/ 5234835 h 5410200"/>
              <a:gd name="connsiteX1" fmla="*/ 1189712 w 10733762"/>
              <a:gd name="connsiteY1" fmla="*/ 0 h 5410200"/>
              <a:gd name="connsiteX2" fmla="*/ 10733762 w 10733762"/>
              <a:gd name="connsiteY2" fmla="*/ 0 h 5410200"/>
              <a:gd name="connsiteX3" fmla="*/ 9381212 w 10733762"/>
              <a:gd name="connsiteY3" fmla="*/ 5410200 h 5410200"/>
              <a:gd name="connsiteX4" fmla="*/ 0 w 10733762"/>
              <a:gd name="connsiteY4" fmla="*/ 5234835 h 5410200"/>
              <a:gd name="connsiteX0" fmla="*/ 0 w 10771340"/>
              <a:gd name="connsiteY0" fmla="*/ 5360096 h 5410200"/>
              <a:gd name="connsiteX1" fmla="*/ 1227290 w 10771340"/>
              <a:gd name="connsiteY1" fmla="*/ 0 h 5410200"/>
              <a:gd name="connsiteX2" fmla="*/ 10771340 w 10771340"/>
              <a:gd name="connsiteY2" fmla="*/ 0 h 5410200"/>
              <a:gd name="connsiteX3" fmla="*/ 9418790 w 10771340"/>
              <a:gd name="connsiteY3" fmla="*/ 5410200 h 5410200"/>
              <a:gd name="connsiteX4" fmla="*/ 0 w 10771340"/>
              <a:gd name="connsiteY4" fmla="*/ 5360096 h 5410200"/>
              <a:gd name="connsiteX0" fmla="*/ 0 w 10771340"/>
              <a:gd name="connsiteY0" fmla="*/ 5360096 h 5360096"/>
              <a:gd name="connsiteX1" fmla="*/ 1227290 w 10771340"/>
              <a:gd name="connsiteY1" fmla="*/ 0 h 5360096"/>
              <a:gd name="connsiteX2" fmla="*/ 10771340 w 10771340"/>
              <a:gd name="connsiteY2" fmla="*/ 0 h 5360096"/>
              <a:gd name="connsiteX3" fmla="*/ 9819623 w 10771340"/>
              <a:gd name="connsiteY3" fmla="*/ 5335043 h 5360096"/>
              <a:gd name="connsiteX4" fmla="*/ 0 w 10771340"/>
              <a:gd name="connsiteY4" fmla="*/ 5360096 h 5360096"/>
              <a:gd name="connsiteX0" fmla="*/ 0 w 10345455"/>
              <a:gd name="connsiteY0" fmla="*/ 5573039 h 5573039"/>
              <a:gd name="connsiteX1" fmla="*/ 1227290 w 10345455"/>
              <a:gd name="connsiteY1" fmla="*/ 212943 h 5573039"/>
              <a:gd name="connsiteX2" fmla="*/ 10345455 w 10345455"/>
              <a:gd name="connsiteY2" fmla="*/ 0 h 5573039"/>
              <a:gd name="connsiteX3" fmla="*/ 9819623 w 10345455"/>
              <a:gd name="connsiteY3" fmla="*/ 5547986 h 5573039"/>
              <a:gd name="connsiteX4" fmla="*/ 0 w 10345455"/>
              <a:gd name="connsiteY4" fmla="*/ 5573039 h 5573039"/>
              <a:gd name="connsiteX0" fmla="*/ 100469 w 10445924"/>
              <a:gd name="connsiteY0" fmla="*/ 5573039 h 5573039"/>
              <a:gd name="connsiteX1" fmla="*/ 0 w 10445924"/>
              <a:gd name="connsiteY1" fmla="*/ 250521 h 5573039"/>
              <a:gd name="connsiteX2" fmla="*/ 10445924 w 10445924"/>
              <a:gd name="connsiteY2" fmla="*/ 0 h 5573039"/>
              <a:gd name="connsiteX3" fmla="*/ 9920092 w 10445924"/>
              <a:gd name="connsiteY3" fmla="*/ 5547986 h 5573039"/>
              <a:gd name="connsiteX4" fmla="*/ 100469 w 10445924"/>
              <a:gd name="connsiteY4" fmla="*/ 5573039 h 5573039"/>
              <a:gd name="connsiteX0" fmla="*/ 376042 w 10445924"/>
              <a:gd name="connsiteY0" fmla="*/ 5435252 h 5547986"/>
              <a:gd name="connsiteX1" fmla="*/ 0 w 10445924"/>
              <a:gd name="connsiteY1" fmla="*/ 250521 h 5547986"/>
              <a:gd name="connsiteX2" fmla="*/ 10445924 w 10445924"/>
              <a:gd name="connsiteY2" fmla="*/ 0 h 5547986"/>
              <a:gd name="connsiteX3" fmla="*/ 9920092 w 10445924"/>
              <a:gd name="connsiteY3" fmla="*/ 5547986 h 5547986"/>
              <a:gd name="connsiteX4" fmla="*/ 376042 w 10445924"/>
              <a:gd name="connsiteY4" fmla="*/ 5435252 h 5547986"/>
              <a:gd name="connsiteX0" fmla="*/ 112995 w 10445924"/>
              <a:gd name="connsiteY0" fmla="*/ 5573039 h 5573039"/>
              <a:gd name="connsiteX1" fmla="*/ 0 w 10445924"/>
              <a:gd name="connsiteY1" fmla="*/ 250521 h 5573039"/>
              <a:gd name="connsiteX2" fmla="*/ 10445924 w 10445924"/>
              <a:gd name="connsiteY2" fmla="*/ 0 h 5573039"/>
              <a:gd name="connsiteX3" fmla="*/ 9920092 w 10445924"/>
              <a:gd name="connsiteY3" fmla="*/ 5547986 h 5573039"/>
              <a:gd name="connsiteX4" fmla="*/ 112995 w 10445924"/>
              <a:gd name="connsiteY4" fmla="*/ 5573039 h 5573039"/>
              <a:gd name="connsiteX0" fmla="*/ 112995 w 10464974"/>
              <a:gd name="connsiteY0" fmla="*/ 5592089 h 5592089"/>
              <a:gd name="connsiteX1" fmla="*/ 0 w 10464974"/>
              <a:gd name="connsiteY1" fmla="*/ 269571 h 5592089"/>
              <a:gd name="connsiteX2" fmla="*/ 10464974 w 10464974"/>
              <a:gd name="connsiteY2" fmla="*/ 0 h 5592089"/>
              <a:gd name="connsiteX3" fmla="*/ 9920092 w 10464974"/>
              <a:gd name="connsiteY3" fmla="*/ 5567036 h 5592089"/>
              <a:gd name="connsiteX4" fmla="*/ 112995 w 10464974"/>
              <a:gd name="connsiteY4" fmla="*/ 5592089 h 5592089"/>
              <a:gd name="connsiteX0" fmla="*/ 112995 w 10464974"/>
              <a:gd name="connsiteY0" fmla="*/ 5592089 h 5592089"/>
              <a:gd name="connsiteX1" fmla="*/ 0 w 10464974"/>
              <a:gd name="connsiteY1" fmla="*/ 269571 h 5592089"/>
              <a:gd name="connsiteX2" fmla="*/ 10464974 w 10464974"/>
              <a:gd name="connsiteY2" fmla="*/ 0 h 5592089"/>
              <a:gd name="connsiteX3" fmla="*/ 9920092 w 10464974"/>
              <a:gd name="connsiteY3" fmla="*/ 5547986 h 5592089"/>
              <a:gd name="connsiteX4" fmla="*/ 112995 w 10464974"/>
              <a:gd name="connsiteY4" fmla="*/ 5592089 h 5592089"/>
              <a:gd name="connsiteX0" fmla="*/ 112995 w 10464974"/>
              <a:gd name="connsiteY0" fmla="*/ 5573039 h 5573039"/>
              <a:gd name="connsiteX1" fmla="*/ 0 w 10464974"/>
              <a:gd name="connsiteY1" fmla="*/ 269571 h 5573039"/>
              <a:gd name="connsiteX2" fmla="*/ 10464974 w 10464974"/>
              <a:gd name="connsiteY2" fmla="*/ 0 h 5573039"/>
              <a:gd name="connsiteX3" fmla="*/ 9920092 w 10464974"/>
              <a:gd name="connsiteY3" fmla="*/ 5547986 h 5573039"/>
              <a:gd name="connsiteX4" fmla="*/ 112995 w 10464974"/>
              <a:gd name="connsiteY4" fmla="*/ 5573039 h 5573039"/>
              <a:gd name="connsiteX0" fmla="*/ 132045 w 10484024"/>
              <a:gd name="connsiteY0" fmla="*/ 5573039 h 5573039"/>
              <a:gd name="connsiteX1" fmla="*/ 0 w 10484024"/>
              <a:gd name="connsiteY1" fmla="*/ 269571 h 5573039"/>
              <a:gd name="connsiteX2" fmla="*/ 10484024 w 10484024"/>
              <a:gd name="connsiteY2" fmla="*/ 0 h 5573039"/>
              <a:gd name="connsiteX3" fmla="*/ 9939142 w 10484024"/>
              <a:gd name="connsiteY3" fmla="*/ 5547986 h 5573039"/>
              <a:gd name="connsiteX4" fmla="*/ 132045 w 10484024"/>
              <a:gd name="connsiteY4" fmla="*/ 5573039 h 5573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84024" h="5573039">
                <a:moveTo>
                  <a:pt x="132045" y="5573039"/>
                </a:moveTo>
                <a:lnTo>
                  <a:pt x="0" y="269571"/>
                </a:lnTo>
                <a:lnTo>
                  <a:pt x="10484024" y="0"/>
                </a:lnTo>
                <a:lnTo>
                  <a:pt x="9939142" y="5547986"/>
                </a:lnTo>
                <a:lnTo>
                  <a:pt x="132045" y="5573039"/>
                </a:lnTo>
                <a:close/>
              </a:path>
            </a:pathLst>
          </a:custGeom>
          <a:solidFill>
            <a:schemeClr val="bg2">
              <a:lumMod val="25000"/>
              <a:alpha val="73000"/>
            </a:schemeClr>
          </a:solidFill>
          <a:ln cap="rnd">
            <a:solidFill>
              <a:schemeClr val="bg2">
                <a:lumMod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n>
                <a:noFill/>
              </a:ln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 bwMode="white">
          <a:xfrm>
            <a:off x="1522413" y="914400"/>
            <a:ext cx="9144000" cy="3505200"/>
          </a:xfrm>
        </p:spPr>
        <p:txBody>
          <a:bodyPr rtlCol="0">
            <a:noAutofit/>
          </a:bodyPr>
          <a:lstStyle>
            <a:lvl1pPr>
              <a:defRPr sz="72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522413" y="4495800"/>
            <a:ext cx="8229600" cy="10668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1FF45DE-73A2-4604-A2AB-067F80B6F203}" type="datetime1">
              <a:rPr lang="zh-TW" altLang="en-US" noProof="0" smtClean="0"/>
              <a:t>2019/12/31</a:t>
            </a:fld>
            <a:endParaRPr lang="zh-TW" altLang="en-US" noProof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5137D0E-4A4F-4307-8994-C1891D747D59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96752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6BC0C22-2F3B-418D-8DF0-94A4FC7E64BD}" type="datetime1">
              <a:rPr lang="zh-TW" altLang="en-US" noProof="0" smtClean="0"/>
              <a:t>2019/12/31</a:t>
            </a:fld>
            <a:endParaRPr lang="zh-TW" altLang="en-US" noProof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5137D0E-4A4F-4307-8994-C1891D747D59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52229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752012" y="533400"/>
            <a:ext cx="1371600" cy="5592764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2411" y="533400"/>
            <a:ext cx="8077201" cy="5592764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05B43E8-98F9-4FD2-9661-369CD8B43A48}" type="datetime1">
              <a:rPr lang="zh-TW" altLang="en-US" noProof="0" smtClean="0"/>
              <a:t>2019/12/31</a:t>
            </a:fld>
            <a:endParaRPr lang="zh-TW" altLang="en-US" noProof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5137D0E-4A4F-4307-8994-C1891D747D59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57523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6E420BF-458D-47FD-9A90-4ED2025A8D9F}" type="datetime1">
              <a:rPr lang="zh-TW" altLang="en-US" noProof="0" smtClean="0"/>
              <a:t>2019/12/31</a:t>
            </a:fld>
            <a:endParaRPr lang="zh-TW" altLang="en-US" noProof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5137D0E-4A4F-4307-8994-C1891D747D59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27332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3" y="2514601"/>
            <a:ext cx="9144000" cy="2819400"/>
          </a:xfrm>
        </p:spPr>
        <p:txBody>
          <a:bodyPr rtlCol="0" anchor="b">
            <a:noAutofit/>
          </a:bodyPr>
          <a:lstStyle>
            <a:lvl1pPr algn="l">
              <a:defRPr sz="6600" b="0" i="0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1065212" y="990600"/>
            <a:ext cx="8229600" cy="11430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>
          <a:xfrm>
            <a:off x="1517950" y="6327648"/>
            <a:ext cx="6862462" cy="273049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609012" y="6327648"/>
            <a:ext cx="1320059" cy="273049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4BC358D-34DD-4876-A041-93BB793C38E5}" type="datetime1">
              <a:rPr lang="zh-TW" altLang="en-US" noProof="0" smtClean="0"/>
              <a:t>2019/12/31</a:t>
            </a:fld>
            <a:endParaRPr lang="zh-TW" altLang="en-US" noProof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0133012" y="6327648"/>
            <a:ext cx="990601" cy="273049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5137D0E-4A4F-4307-8994-C1891D747D59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69015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9601200" cy="114300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sz="half" idx="1" hasCustomPrompt="1"/>
          </p:nvPr>
        </p:nvSpPr>
        <p:spPr>
          <a:xfrm>
            <a:off x="1065212" y="1828800"/>
            <a:ext cx="4645152" cy="4191000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 hasCustomPrompt="1"/>
          </p:nvPr>
        </p:nvSpPr>
        <p:spPr>
          <a:xfrm>
            <a:off x="6018210" y="1828800"/>
            <a:ext cx="4648201" cy="4191000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959C484-A2D6-403F-A812-2F7893F69930}" type="datetime1">
              <a:rPr lang="zh-TW" altLang="en-US" noProof="0" smtClean="0"/>
              <a:t>2019/12/31</a:t>
            </a:fld>
            <a:endParaRPr lang="zh-TW" altLang="en-US" noProof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5137D0E-4A4F-4307-8994-C1891D747D59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886291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671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9601200" cy="114300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1065212" y="1828800"/>
            <a:ext cx="46451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 hasCustomPrompt="1"/>
          </p:nvPr>
        </p:nvSpPr>
        <p:spPr>
          <a:xfrm>
            <a:off x="1065212" y="2667000"/>
            <a:ext cx="4645152" cy="3352800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 hasCustomPrompt="1"/>
          </p:nvPr>
        </p:nvSpPr>
        <p:spPr>
          <a:xfrm>
            <a:off x="6021260" y="1828800"/>
            <a:ext cx="46451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 hasCustomPrompt="1"/>
          </p:nvPr>
        </p:nvSpPr>
        <p:spPr>
          <a:xfrm>
            <a:off x="6021260" y="2667000"/>
            <a:ext cx="4645152" cy="3352800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4DB0457-DD80-48A3-A36C-7E329075CC9B}" type="datetime1">
              <a:rPr lang="zh-TW" altLang="en-US" noProof="0" smtClean="0"/>
              <a:t>2019/12/31</a:t>
            </a:fld>
            <a:endParaRPr lang="zh-TW" altLang="en-US" noProof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5137D0E-4A4F-4307-8994-C1891D747D59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67703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219695E-32AE-4957-9467-611E78FDDB38}" type="datetime1">
              <a:rPr lang="zh-TW" altLang="en-US" noProof="0" smtClean="0"/>
              <a:t>2019/12/31</a:t>
            </a:fld>
            <a:endParaRPr lang="zh-TW" altLang="en-US" noProof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5137D0E-4A4F-4307-8994-C1891D747D59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87603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13F9087-EC66-4097-8A57-2A38341091FD}" type="datetime1">
              <a:rPr lang="zh-TW" altLang="en-US" noProof="0" smtClean="0"/>
              <a:t>2019/12/31</a:t>
            </a:fld>
            <a:endParaRPr lang="zh-TW" altLang="en-US" noProof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5137D0E-4A4F-4307-8994-C1891D747D59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80058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2" y="2590800"/>
            <a:ext cx="3276599" cy="1924050"/>
          </a:xfrm>
        </p:spPr>
        <p:txBody>
          <a:bodyPr rtlCol="0" anchor="b">
            <a:normAutofit/>
          </a:bodyPr>
          <a:lstStyle>
            <a:lvl1pPr algn="l">
              <a:defRPr sz="32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 hasCustomPrompt="1"/>
          </p:nvPr>
        </p:nvSpPr>
        <p:spPr>
          <a:xfrm>
            <a:off x="4646611" y="838200"/>
            <a:ext cx="6172201" cy="5181600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 hasCustomPrompt="1"/>
          </p:nvPr>
        </p:nvSpPr>
        <p:spPr>
          <a:xfrm>
            <a:off x="1065212" y="4648200"/>
            <a:ext cx="3276599" cy="1371600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021CE92-DA9A-41A0-9E21-8E793A74B0BA}" type="datetime1">
              <a:rPr lang="zh-TW" altLang="en-US" noProof="0" smtClean="0"/>
              <a:t>2019/12/31</a:t>
            </a:fld>
            <a:endParaRPr lang="zh-TW" altLang="en-US" noProof="0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5137D0E-4A4F-4307-8994-C1891D747D59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40275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2" y="2590800"/>
            <a:ext cx="3276599" cy="1924050"/>
          </a:xfrm>
        </p:spPr>
        <p:txBody>
          <a:bodyPr rtlCol="0" anchor="b">
            <a:normAutofit/>
          </a:bodyPr>
          <a:lstStyle>
            <a:lvl1pPr algn="l">
              <a:defRPr sz="32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4799012" y="836610"/>
            <a:ext cx="5867401" cy="5183190"/>
          </a:xfrm>
          <a:solidFill>
            <a:schemeClr val="bg2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 hasCustomPrompt="1"/>
          </p:nvPr>
        </p:nvSpPr>
        <p:spPr>
          <a:xfrm>
            <a:off x="1065212" y="4648200"/>
            <a:ext cx="3276599" cy="1371600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頁尾版面配置區 8"/>
          <p:cNvSpPr>
            <a:spLocks noGrp="1"/>
          </p:cNvSpPr>
          <p:nvPr>
            <p:ph type="ftr" sz="quarter" idx="11"/>
          </p:nvPr>
        </p:nvSpPr>
        <p:spPr>
          <a:xfrm>
            <a:off x="1517950" y="6324600"/>
            <a:ext cx="6862462" cy="273049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6" name="日期版面配置區 7"/>
          <p:cNvSpPr>
            <a:spLocks noGrp="1"/>
          </p:cNvSpPr>
          <p:nvPr>
            <p:ph type="dt" sz="half" idx="10"/>
          </p:nvPr>
        </p:nvSpPr>
        <p:spPr>
          <a:xfrm>
            <a:off x="8609012" y="6324600"/>
            <a:ext cx="1320059" cy="273049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47DA21F-C0EC-491A-825F-E4B858141041}" type="datetime1">
              <a:rPr lang="zh-TW" altLang="en-US" noProof="0" smtClean="0"/>
              <a:t>2019/12/31</a:t>
            </a:fld>
            <a:endParaRPr lang="zh-TW" altLang="en-US" noProof="0"/>
          </a:p>
        </p:txBody>
      </p:sp>
      <p:sp>
        <p:nvSpPr>
          <p:cNvPr id="7" name="投影片編號版面配置區 9"/>
          <p:cNvSpPr>
            <a:spLocks noGrp="1"/>
          </p:cNvSpPr>
          <p:nvPr>
            <p:ph type="sldNum" sz="quarter" idx="12"/>
          </p:nvPr>
        </p:nvSpPr>
        <p:spPr>
          <a:xfrm>
            <a:off x="10133012" y="6324600"/>
            <a:ext cx="990601" cy="273049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5137D0E-4A4F-4307-8994-C1891D747D59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69077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825" cy="6858000"/>
          </a:xfrm>
          <a:prstGeom prst="rect">
            <a:avLst/>
          </a:prstGeom>
        </p:spPr>
      </p:pic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96012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517950" y="6324600"/>
            <a:ext cx="6862462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609012" y="6324600"/>
            <a:ext cx="132005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823810B-A480-43D8-95D6-25492E71A53B}" type="datetime1">
              <a:rPr lang="zh-TW" altLang="en-US" noProof="0" smtClean="0"/>
              <a:t>2019/12/31</a:t>
            </a:fld>
            <a:endParaRPr lang="zh-TW" altLang="en-US" noProof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133012" y="6324600"/>
            <a:ext cx="9906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5137D0E-4A4F-4307-8994-C1891D747D59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816540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Font typeface="Arial" pitchFamily="34" charset="0"/>
        <a:buChar char="•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–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741363" indent="-17145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966788" indent="-17303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208088" indent="-17303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444752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82496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57984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39" userDrawn="1">
          <p15:clr>
            <a:srgbClr val="F26B43"/>
          </p15:clr>
        </p15:guide>
        <p15:guide id="2" pos="671" userDrawn="1">
          <p15:clr>
            <a:srgbClr val="F26B43"/>
          </p15:clr>
        </p15:guide>
        <p15:guide id="3" pos="671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推課海大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r>
              <a:rPr lang="zh-TW" altLang="en-US" dirty="0"/>
              <a:t>組員： </a:t>
            </a:r>
            <a:r>
              <a:rPr lang="en-US" altLang="zh-TW" dirty="0"/>
              <a:t>00757202 </a:t>
            </a:r>
            <a:r>
              <a:rPr lang="zh-TW" altLang="zh-TW" dirty="0"/>
              <a:t>洪晟洋</a:t>
            </a:r>
            <a:r>
              <a:rPr lang="zh-TW" altLang="en-US" dirty="0"/>
              <a:t>、</a:t>
            </a:r>
            <a:r>
              <a:rPr lang="en-US" altLang="zh-TW" dirty="0"/>
              <a:t>00657049 </a:t>
            </a:r>
            <a:r>
              <a:rPr lang="zh-TW" altLang="zh-TW" dirty="0"/>
              <a:t>黃姿涵</a:t>
            </a:r>
            <a:r>
              <a:rPr lang="en-US" altLang="zh-TW" dirty="0"/>
              <a:t>(</a:t>
            </a:r>
            <a:r>
              <a:rPr lang="zh-TW" altLang="en-US" dirty="0"/>
              <a:t>未修課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00657044 </a:t>
            </a:r>
            <a:r>
              <a:rPr lang="zh-TW" altLang="zh-TW" dirty="0"/>
              <a:t>龔若齊</a:t>
            </a:r>
            <a:r>
              <a:rPr lang="en-US" altLang="zh-TW" dirty="0"/>
              <a:t>(</a:t>
            </a:r>
            <a:r>
              <a:rPr lang="zh-TW" altLang="en-US" dirty="0"/>
              <a:t>未修課</a:t>
            </a:r>
            <a:r>
              <a:rPr lang="en-US" altLang="zh-TW" dirty="0"/>
              <a:t>)</a:t>
            </a:r>
            <a:r>
              <a:rPr lang="zh-TW" altLang="zh-TW" dirty="0"/>
              <a:t>、</a:t>
            </a:r>
            <a:r>
              <a:rPr lang="en-US" altLang="zh-TW" dirty="0"/>
              <a:t>00657120 </a:t>
            </a:r>
            <a:r>
              <a:rPr lang="zh-TW" altLang="zh-TW" dirty="0"/>
              <a:t>王瑋</a:t>
            </a:r>
            <a:r>
              <a:rPr lang="en-US" altLang="zh-TW" dirty="0"/>
              <a:t>(</a:t>
            </a:r>
            <a:r>
              <a:rPr lang="zh-TW" altLang="en-US" dirty="0"/>
              <a:t>未修課</a:t>
            </a:r>
            <a:r>
              <a:rPr lang="en-US" altLang="zh-TW" dirty="0"/>
              <a:t>)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45656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主題：修課心得交流平台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建立課程心得的交流平台給海大的學生，讓大家發表修課心得，給予推薦指數。</a:t>
            </a:r>
            <a:endParaRPr lang="en-US" altLang="zh-TW" dirty="0"/>
          </a:p>
          <a:p>
            <a:r>
              <a:rPr lang="zh-TW" altLang="en-US" dirty="0"/>
              <a:t>每個課程會有專門的心得區以及提問區</a:t>
            </a:r>
            <a:endParaRPr lang="en-US" altLang="zh-TW" dirty="0"/>
          </a:p>
          <a:p>
            <a:r>
              <a:rPr lang="zh-TW" altLang="en-US" dirty="0"/>
              <a:t>可以在心得區發表修課心得，以及推薦指數。</a:t>
            </a:r>
            <a:endParaRPr lang="en-US" altLang="zh-TW" dirty="0"/>
          </a:p>
          <a:p>
            <a:r>
              <a:rPr lang="zh-TW" altLang="en-US" dirty="0"/>
              <a:t>可以在提問區，提出對於課程內容的疑問，其他使用者可以給予回答</a:t>
            </a:r>
            <a:endParaRPr lang="en-US" altLang="zh-TW" dirty="0"/>
          </a:p>
          <a:p>
            <a:r>
              <a:rPr lang="zh-TW" altLang="en-US" dirty="0"/>
              <a:t>做出搜尋系統，尋找特定的系所，老師所開的課程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4671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特色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介面簡潔，清楚明瞭</a:t>
            </a:r>
            <a:endParaRPr lang="en-US" altLang="zh-TW" dirty="0"/>
          </a:p>
          <a:p>
            <a:r>
              <a:rPr lang="zh-TW" altLang="en-US" dirty="0"/>
              <a:t>搜尋功能，迅速方便</a:t>
            </a:r>
            <a:endParaRPr lang="en-US" altLang="zh-TW" dirty="0"/>
          </a:p>
          <a:p>
            <a:r>
              <a:rPr lang="zh-TW" altLang="en-US" dirty="0"/>
              <a:t>留言討論，互相交流</a:t>
            </a:r>
            <a:endParaRPr lang="en-US" altLang="zh-TW" dirty="0"/>
          </a:p>
          <a:p>
            <a:r>
              <a:rPr lang="zh-TW" altLang="en-US" dirty="0"/>
              <a:t>推薦功能，實際有效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4828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網站架構</a:t>
            </a:r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3168" y="1676400"/>
            <a:ext cx="5385287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88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分工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5147670"/>
              </p:ext>
            </p:extLst>
          </p:nvPr>
        </p:nvGraphicFramePr>
        <p:xfrm>
          <a:off x="2926060" y="2420888"/>
          <a:ext cx="1512168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62421799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r>
                        <a:rPr lang="zh-TW" altLang="en-US" dirty="0"/>
                        <a:t>洪晟洋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593231"/>
                  </a:ext>
                </a:extLst>
              </a:tr>
              <a:tr h="1144070">
                <a:tc>
                  <a:txBody>
                    <a:bodyPr/>
                    <a:lstStyle/>
                    <a:p>
                      <a:r>
                        <a:rPr lang="zh-TW" altLang="en-US" dirty="0"/>
                        <a:t>爬蟲</a:t>
                      </a:r>
                      <a:endParaRPr lang="en-US" altLang="zh-TW" dirty="0"/>
                    </a:p>
                    <a:p>
                      <a:r>
                        <a:rPr lang="zh-TW" altLang="en-US" dirty="0"/>
                        <a:t>網頁設計</a:t>
                      </a:r>
                      <a:endParaRPr lang="en-US" altLang="zh-TW" dirty="0"/>
                    </a:p>
                    <a:p>
                      <a:r>
                        <a:rPr lang="zh-TW" altLang="en-US" dirty="0"/>
                        <a:t>前後端連結</a:t>
                      </a:r>
                      <a:endParaRPr lang="en-US" altLang="zh-TW" dirty="0"/>
                    </a:p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962726"/>
                  </a:ext>
                </a:extLst>
              </a:tr>
            </a:tbl>
          </a:graphicData>
        </a:graphic>
      </p:graphicFrame>
      <p:graphicFrame>
        <p:nvGraphicFramePr>
          <p:cNvPr id="5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2565507"/>
              </p:ext>
            </p:extLst>
          </p:nvPr>
        </p:nvGraphicFramePr>
        <p:xfrm>
          <a:off x="4809629" y="2420888"/>
          <a:ext cx="1140767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767">
                  <a:extLst>
                    <a:ext uri="{9D8B030D-6E8A-4147-A177-3AD203B41FA5}">
                      <a16:colId xmlns:a16="http://schemas.microsoft.com/office/drawing/2014/main" val="624217993"/>
                    </a:ext>
                  </a:extLst>
                </a:gridCol>
              </a:tblGrid>
              <a:tr h="387508">
                <a:tc>
                  <a:txBody>
                    <a:bodyPr/>
                    <a:lstStyle/>
                    <a:p>
                      <a:r>
                        <a:rPr lang="zh-TW" altLang="en-US" dirty="0"/>
                        <a:t>黃姿涵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593231"/>
                  </a:ext>
                </a:extLst>
              </a:tr>
              <a:tr h="1166972">
                <a:tc>
                  <a:txBody>
                    <a:bodyPr/>
                    <a:lstStyle/>
                    <a:p>
                      <a:r>
                        <a:rPr lang="zh-TW" altLang="en-US" dirty="0"/>
                        <a:t>網頁設計</a:t>
                      </a:r>
                      <a:endParaRPr lang="en-US" altLang="zh-TW" dirty="0"/>
                    </a:p>
                    <a:p>
                      <a:r>
                        <a:rPr lang="zh-TW" altLang="en-US" dirty="0"/>
                        <a:t>網頁架構</a:t>
                      </a:r>
                      <a:endParaRPr lang="en-US" altLang="zh-TW" dirty="0"/>
                    </a:p>
                    <a:p>
                      <a:r>
                        <a:rPr lang="zh-TW" altLang="en-US" dirty="0"/>
                        <a:t>美術設計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962726"/>
                  </a:ext>
                </a:extLst>
              </a:tr>
            </a:tbl>
          </a:graphicData>
        </a:graphic>
      </p:graphicFrame>
      <p:graphicFrame>
        <p:nvGraphicFramePr>
          <p:cNvPr id="6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9426581"/>
              </p:ext>
            </p:extLst>
          </p:nvPr>
        </p:nvGraphicFramePr>
        <p:xfrm>
          <a:off x="8326660" y="2420887"/>
          <a:ext cx="1745659" cy="1554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5659">
                  <a:extLst>
                    <a:ext uri="{9D8B030D-6E8A-4147-A177-3AD203B41FA5}">
                      <a16:colId xmlns:a16="http://schemas.microsoft.com/office/drawing/2014/main" val="624217993"/>
                    </a:ext>
                  </a:extLst>
                </a:gridCol>
              </a:tblGrid>
              <a:tr h="513186">
                <a:tc>
                  <a:txBody>
                    <a:bodyPr/>
                    <a:lstStyle/>
                    <a:p>
                      <a:r>
                        <a:rPr lang="zh-TW" altLang="en-US" dirty="0"/>
                        <a:t>龔若齊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593231"/>
                  </a:ext>
                </a:extLst>
              </a:tr>
              <a:tr h="1041295">
                <a:tc>
                  <a:txBody>
                    <a:bodyPr/>
                    <a:lstStyle/>
                    <a:p>
                      <a:r>
                        <a:rPr lang="zh-TW" altLang="en-US" dirty="0"/>
                        <a:t>提供參考資料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962726"/>
                  </a:ext>
                </a:extLst>
              </a:tr>
            </a:tbl>
          </a:graphicData>
        </a:graphic>
      </p:graphicFrame>
      <p:graphicFrame>
        <p:nvGraphicFramePr>
          <p:cNvPr id="7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93264"/>
              </p:ext>
            </p:extLst>
          </p:nvPr>
        </p:nvGraphicFramePr>
        <p:xfrm>
          <a:off x="6344379" y="2428790"/>
          <a:ext cx="1673651" cy="1546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651">
                  <a:extLst>
                    <a:ext uri="{9D8B030D-6E8A-4147-A177-3AD203B41FA5}">
                      <a16:colId xmlns:a16="http://schemas.microsoft.com/office/drawing/2014/main" val="624217993"/>
                    </a:ext>
                  </a:extLst>
                </a:gridCol>
              </a:tblGrid>
              <a:tr h="388714">
                <a:tc>
                  <a:txBody>
                    <a:bodyPr/>
                    <a:lstStyle/>
                    <a:p>
                      <a:r>
                        <a:rPr lang="zh-TW" altLang="en-US" dirty="0"/>
                        <a:t>王瑋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593231"/>
                  </a:ext>
                </a:extLst>
              </a:tr>
              <a:tr h="1157864">
                <a:tc>
                  <a:txBody>
                    <a:bodyPr/>
                    <a:lstStyle/>
                    <a:p>
                      <a:r>
                        <a:rPr lang="zh-TW" altLang="en-US" dirty="0"/>
                        <a:t>建立資料庫</a:t>
                      </a:r>
                      <a:endParaRPr lang="en-US" altLang="zh-TW" dirty="0"/>
                    </a:p>
                    <a:p>
                      <a:r>
                        <a:rPr lang="zh-TW" altLang="en-US" dirty="0"/>
                        <a:t>後端介面設計</a:t>
                      </a:r>
                      <a:endParaRPr lang="en-US" altLang="zh-TW" dirty="0"/>
                    </a:p>
                    <a:p>
                      <a:r>
                        <a:rPr lang="zh-TW" altLang="en-US" dirty="0"/>
                        <a:t>資料搜尋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962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257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使用技術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r>
              <a:rPr lang="zh-TW" altLang="en-US" dirty="0"/>
              <a:t>基本技術</a:t>
            </a:r>
            <a:endParaRPr lang="en-US" altLang="zh-TW" dirty="0"/>
          </a:p>
          <a:p>
            <a:pPr marL="736282" lvl="1" indent="-457200">
              <a:buFont typeface="+mj-lt"/>
              <a:buAutoNum type="arabicPeriod"/>
            </a:pPr>
            <a:r>
              <a:rPr lang="en-US" altLang="zh-TW" dirty="0"/>
              <a:t>HTML</a:t>
            </a:r>
          </a:p>
          <a:p>
            <a:pPr marL="736282" lvl="1" indent="-457200">
              <a:buFont typeface="+mj-lt"/>
              <a:buAutoNum type="arabicPeriod"/>
            </a:pPr>
            <a:r>
              <a:rPr lang="en-US" altLang="zh-TW" dirty="0"/>
              <a:t>CSS</a:t>
            </a:r>
          </a:p>
          <a:p>
            <a:pPr marL="736282" lvl="1" indent="-457200">
              <a:buFont typeface="+mj-lt"/>
              <a:buAutoNum type="arabicPeriod"/>
            </a:pPr>
            <a:r>
              <a:rPr lang="en-US" altLang="zh-TW" dirty="0"/>
              <a:t>JavaScript</a:t>
            </a:r>
          </a:p>
          <a:p>
            <a:r>
              <a:rPr lang="zh-TW" altLang="en-US" dirty="0"/>
              <a:t>進階技術</a:t>
            </a:r>
            <a:endParaRPr lang="en-US" altLang="zh-TW" dirty="0"/>
          </a:p>
          <a:p>
            <a:pPr marL="621982" lvl="1" indent="-342900">
              <a:buFont typeface="+mj-lt"/>
              <a:buAutoNum type="arabicPeriod"/>
            </a:pPr>
            <a:r>
              <a:rPr lang="en-US" altLang="zh-TW" dirty="0" err="1"/>
              <a:t>DataBase</a:t>
            </a:r>
            <a:r>
              <a:rPr lang="en-US" altLang="zh-TW" dirty="0"/>
              <a:t> &amp; </a:t>
            </a:r>
            <a:r>
              <a:rPr lang="en-US" altLang="zh-TW" dirty="0" err="1"/>
              <a:t>php</a:t>
            </a:r>
            <a:endParaRPr lang="en-US" altLang="zh-TW" dirty="0"/>
          </a:p>
          <a:p>
            <a:pPr marL="621982" lvl="1" indent="-342900">
              <a:buFont typeface="+mj-lt"/>
              <a:buAutoNum type="arabicPeriod"/>
            </a:pPr>
            <a:r>
              <a:rPr lang="en-US" altLang="zh-TW" dirty="0"/>
              <a:t>jQuery</a:t>
            </a:r>
          </a:p>
          <a:p>
            <a:pPr marL="621982" lvl="1" indent="-342900">
              <a:buFont typeface="+mj-lt"/>
              <a:buAutoNum type="arabicPeriod"/>
            </a:pPr>
            <a:r>
              <a:rPr lang="en-US" altLang="zh-TW" dirty="0" err="1"/>
              <a:t>Boostrap</a:t>
            </a:r>
            <a:endParaRPr lang="en-US" altLang="zh-TW" dirty="0"/>
          </a:p>
          <a:p>
            <a:pPr marL="621982" lvl="1" indent="-342900">
              <a:buFont typeface="+mj-lt"/>
              <a:buAutoNum type="arabicPeriod"/>
            </a:pPr>
            <a:r>
              <a:rPr lang="en-US" altLang="zh-TW" dirty="0" err="1"/>
              <a:t>Laravel</a:t>
            </a:r>
            <a:r>
              <a:rPr lang="en-US" altLang="zh-TW" dirty="0"/>
              <a:t> </a:t>
            </a:r>
            <a:r>
              <a:rPr lang="zh-TW" altLang="en-US" dirty="0"/>
              <a:t>架構</a:t>
            </a:r>
            <a:endParaRPr lang="en-US" altLang="zh-TW" dirty="0"/>
          </a:p>
          <a:p>
            <a:pPr marL="621982" lvl="1" indent="-342900">
              <a:buFont typeface="+mj-lt"/>
              <a:buAutoNum type="arabicPeriod"/>
            </a:pPr>
            <a:r>
              <a:rPr lang="en-US" altLang="zh-TW" dirty="0" err="1"/>
              <a:t>Blade.php</a:t>
            </a:r>
            <a:endParaRPr lang="en-US" altLang="zh-TW" dirty="0"/>
          </a:p>
          <a:p>
            <a:pPr marL="621982" lvl="1" indent="-342900">
              <a:buFont typeface="+mj-lt"/>
              <a:buAutoNum type="arabicPeriod"/>
            </a:pPr>
            <a:r>
              <a:rPr lang="en-US" altLang="zh-TW" dirty="0"/>
              <a:t>Python selenium</a:t>
            </a:r>
          </a:p>
          <a:p>
            <a:pPr marL="621982" lvl="1" indent="-342900">
              <a:buFont typeface="+mj-lt"/>
              <a:buAutoNum type="arabicPeriod"/>
            </a:pPr>
            <a:r>
              <a:rPr lang="en-US" altLang="zh-TW" dirty="0"/>
              <a:t>SweetAlert2.js</a:t>
            </a:r>
          </a:p>
        </p:txBody>
      </p:sp>
    </p:spTree>
    <p:extLst>
      <p:ext uri="{BB962C8B-B14F-4D97-AF65-F5344CB8AC3E}">
        <p14:creationId xmlns:p14="http://schemas.microsoft.com/office/powerpoint/2010/main" val="1682382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幾何設計範本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26713191_TF03460518" id="{F912437B-A67A-4C67-8A1B-5AD8FEB29810}" vid="{4A4A5FEF-4CA1-43EA-AEEC-ED89C65ADA66}"/>
    </a:ext>
  </a:extLst>
</a:theme>
</file>

<file path=ppt/theme/theme2.xml><?xml version="1.0" encoding="utf-8"?>
<a:theme xmlns:a="http://schemas.openxmlformats.org/drawingml/2006/main" name="Office 佈景主題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幾何設計投影片</Template>
  <TotalTime>103</TotalTime>
  <Words>209</Words>
  <Application>Microsoft Office PowerPoint</Application>
  <PresentationFormat>自訂</PresentationFormat>
  <Paragraphs>45</Paragraphs>
  <Slides>6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9" baseType="lpstr">
      <vt:lpstr>Microsoft JhengHei UI</vt:lpstr>
      <vt:lpstr>Arial</vt:lpstr>
      <vt:lpstr>幾何設計範本</vt:lpstr>
      <vt:lpstr>推課海大</vt:lpstr>
      <vt:lpstr>主題：修課心得交流平台</vt:lpstr>
      <vt:lpstr>特色</vt:lpstr>
      <vt:lpstr>網站架構</vt:lpstr>
      <vt:lpstr>分工</vt:lpstr>
      <vt:lpstr>使用技術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推課海大</dc:title>
  <dc:creator>晟洋 洪</dc:creator>
  <cp:lastModifiedBy>Han</cp:lastModifiedBy>
  <cp:revision>11</cp:revision>
  <dcterms:created xsi:type="dcterms:W3CDTF">2019-11-11T12:55:12Z</dcterms:created>
  <dcterms:modified xsi:type="dcterms:W3CDTF">2019-12-31T05:05:52Z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74063800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