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0" r:id="rId8"/>
    <p:sldId id="267" r:id="rId9"/>
    <p:sldId id="261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915"/>
  </p:normalViewPr>
  <p:slideViewPr>
    <p:cSldViewPr snapToGrid="0">
      <p:cViewPr varScale="1">
        <p:scale>
          <a:sx n="115" d="100"/>
          <a:sy n="115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B31D5223-7E8C-F841-A51C-39083DCC29FB}"/>
    <pc:docChg chg="delSld modSld sldOrd">
      <pc:chgData name="Srinivasa Rao" userId="a6b54366-f13d-4292-8bb4-f06c50909b1e" providerId="ADAL" clId="{B31D5223-7E8C-F841-A51C-39083DCC29FB}" dt="2023-10-24T20:26:05.575" v="67" actId="1076"/>
      <pc:docMkLst>
        <pc:docMk/>
      </pc:docMkLst>
      <pc:sldChg chg="addSp modSp mod">
        <pc:chgData name="Srinivasa Rao" userId="a6b54366-f13d-4292-8bb4-f06c50909b1e" providerId="ADAL" clId="{B31D5223-7E8C-F841-A51C-39083DCC29FB}" dt="2023-10-24T20:26:05.575" v="67" actId="1076"/>
        <pc:sldMkLst>
          <pc:docMk/>
          <pc:sldMk cId="3455882115" sldId="258"/>
        </pc:sldMkLst>
        <pc:picChg chg="add mod">
          <ac:chgData name="Srinivasa Rao" userId="a6b54366-f13d-4292-8bb4-f06c50909b1e" providerId="ADAL" clId="{B31D5223-7E8C-F841-A51C-39083DCC29FB}" dt="2023-10-24T20:26:05.575" v="67" actId="1076"/>
          <ac:picMkLst>
            <pc:docMk/>
            <pc:sldMk cId="3455882115" sldId="258"/>
            <ac:picMk id="4" creationId="{A1DB61D0-74F5-5CE7-1D92-401DBAC324B5}"/>
          </ac:picMkLst>
        </pc:picChg>
      </pc:sldChg>
      <pc:sldChg chg="modSp mod">
        <pc:chgData name="Srinivasa Rao" userId="a6b54366-f13d-4292-8bb4-f06c50909b1e" providerId="ADAL" clId="{B31D5223-7E8C-F841-A51C-39083DCC29FB}" dt="2023-10-24T19:25:44.947" v="4" actId="20577"/>
        <pc:sldMkLst>
          <pc:docMk/>
          <pc:sldMk cId="109983096" sldId="260"/>
        </pc:sldMkLst>
        <pc:spChg chg="mod">
          <ac:chgData name="Srinivasa Rao" userId="a6b54366-f13d-4292-8bb4-f06c50909b1e" providerId="ADAL" clId="{B31D5223-7E8C-F841-A51C-39083DCC29FB}" dt="2023-10-24T19:25:44.947" v="4" actId="20577"/>
          <ac:spMkLst>
            <pc:docMk/>
            <pc:sldMk cId="109983096" sldId="260"/>
            <ac:spMk id="3" creationId="{CBD21FCE-F47E-4029-A051-C5B21DF776B3}"/>
          </ac:spMkLst>
        </pc:spChg>
      </pc:sldChg>
      <pc:sldChg chg="del ord">
        <pc:chgData name="Srinivasa Rao" userId="a6b54366-f13d-4292-8bb4-f06c50909b1e" providerId="ADAL" clId="{B31D5223-7E8C-F841-A51C-39083DCC29FB}" dt="2023-10-24T19:29:24.036" v="7" actId="2696"/>
        <pc:sldMkLst>
          <pc:docMk/>
          <pc:sldMk cId="807480579" sldId="263"/>
        </pc:sldMkLst>
      </pc:sldChg>
      <pc:sldChg chg="modSp mod">
        <pc:chgData name="Srinivasa Rao" userId="a6b54366-f13d-4292-8bb4-f06c50909b1e" providerId="ADAL" clId="{B31D5223-7E8C-F841-A51C-39083DCC29FB}" dt="2023-10-24T19:24:59.303" v="2"/>
        <pc:sldMkLst>
          <pc:docMk/>
          <pc:sldMk cId="2496107508" sldId="265"/>
        </pc:sldMkLst>
        <pc:spChg chg="mod">
          <ac:chgData name="Srinivasa Rao" userId="a6b54366-f13d-4292-8bb4-f06c50909b1e" providerId="ADAL" clId="{B31D5223-7E8C-F841-A51C-39083DCC29FB}" dt="2023-10-24T19:24:59.303" v="2"/>
          <ac:spMkLst>
            <pc:docMk/>
            <pc:sldMk cId="2496107508" sldId="265"/>
            <ac:spMk id="3" creationId="{5B2BA047-6C42-4BB2-8843-D8ABA3AD3FFA}"/>
          </ac:spMkLst>
        </pc:spChg>
      </pc:sldChg>
      <pc:sldChg chg="modSp mod ord">
        <pc:chgData name="Srinivasa Rao" userId="a6b54366-f13d-4292-8bb4-f06c50909b1e" providerId="ADAL" clId="{B31D5223-7E8C-F841-A51C-39083DCC29FB}" dt="2023-10-24T19:38:46.388" v="63" actId="20577"/>
        <pc:sldMkLst>
          <pc:docMk/>
          <pc:sldMk cId="1184778450" sldId="268"/>
        </pc:sldMkLst>
        <pc:spChg chg="mod">
          <ac:chgData name="Srinivasa Rao" userId="a6b54366-f13d-4292-8bb4-f06c50909b1e" providerId="ADAL" clId="{B31D5223-7E8C-F841-A51C-39083DCC29FB}" dt="2023-10-24T19:38:46.388" v="63" actId="20577"/>
          <ac:spMkLst>
            <pc:docMk/>
            <pc:sldMk cId="1184778450" sldId="268"/>
            <ac:spMk id="3" creationId="{CBD21FCE-F47E-4029-A051-C5B21DF776B3}"/>
          </ac:spMkLst>
        </pc:spChg>
      </pc:sldChg>
    </pc:docChg>
  </pc:docChgLst>
  <pc:docChgLst>
    <pc:chgData name="Srinivasa Rao" userId="a6b54366-f13d-4292-8bb4-f06c50909b1e" providerId="ADAL" clId="{016FA0A4-E15D-DB4D-B4DA-A73039A6D458}"/>
    <pc:docChg chg="undo custSel modSld">
      <pc:chgData name="Srinivasa Rao" userId="a6b54366-f13d-4292-8bb4-f06c50909b1e" providerId="ADAL" clId="{016FA0A4-E15D-DB4D-B4DA-A73039A6D458}" dt="2024-10-28T12:25:34.539" v="9" actId="1076"/>
      <pc:docMkLst>
        <pc:docMk/>
      </pc:docMkLst>
      <pc:sldChg chg="modSp mod">
        <pc:chgData name="Srinivasa Rao" userId="a6b54366-f13d-4292-8bb4-f06c50909b1e" providerId="ADAL" clId="{016FA0A4-E15D-DB4D-B4DA-A73039A6D458}" dt="2024-10-28T12:24:50.810" v="1"/>
        <pc:sldMkLst>
          <pc:docMk/>
          <pc:sldMk cId="4071665191" sldId="256"/>
        </pc:sldMkLst>
        <pc:spChg chg="mod">
          <ac:chgData name="Srinivasa Rao" userId="a6b54366-f13d-4292-8bb4-f06c50909b1e" providerId="ADAL" clId="{016FA0A4-E15D-DB4D-B4DA-A73039A6D458}" dt="2024-10-28T12:24:50.810" v="1"/>
          <ac:spMkLst>
            <pc:docMk/>
            <pc:sldMk cId="4071665191" sldId="256"/>
            <ac:spMk id="3" creationId="{20159462-3090-4E5A-8C0E-09CF4783DD10}"/>
          </ac:spMkLst>
        </pc:spChg>
      </pc:sldChg>
      <pc:sldChg chg="addSp modSp mod">
        <pc:chgData name="Srinivasa Rao" userId="a6b54366-f13d-4292-8bb4-f06c50909b1e" providerId="ADAL" clId="{016FA0A4-E15D-DB4D-B4DA-A73039A6D458}" dt="2024-10-28T12:25:11.274" v="5" actId="1076"/>
        <pc:sldMkLst>
          <pc:docMk/>
          <pc:sldMk cId="3794065479" sldId="257"/>
        </pc:sldMkLst>
        <pc:spChg chg="mod">
          <ac:chgData name="Srinivasa Rao" userId="a6b54366-f13d-4292-8bb4-f06c50909b1e" providerId="ADAL" clId="{016FA0A4-E15D-DB4D-B4DA-A73039A6D458}" dt="2024-10-28T12:25:05.177" v="3"/>
          <ac:spMkLst>
            <pc:docMk/>
            <pc:sldMk cId="3794065479" sldId="257"/>
            <ac:spMk id="3" creationId="{3559945C-D47A-49D2-9CB0-2FA262607D25}"/>
          </ac:spMkLst>
        </pc:spChg>
        <pc:spChg chg="add mod">
          <ac:chgData name="Srinivasa Rao" userId="a6b54366-f13d-4292-8bb4-f06c50909b1e" providerId="ADAL" clId="{016FA0A4-E15D-DB4D-B4DA-A73039A6D458}" dt="2024-10-28T12:25:11.274" v="5" actId="1076"/>
          <ac:spMkLst>
            <pc:docMk/>
            <pc:sldMk cId="3794065479" sldId="257"/>
            <ac:spMk id="6" creationId="{5509A7D1-220B-A4A7-1FED-129F158C04BE}"/>
          </ac:spMkLst>
        </pc:spChg>
      </pc:sldChg>
      <pc:sldChg chg="addSp modSp mod">
        <pc:chgData name="Srinivasa Rao" userId="a6b54366-f13d-4292-8bb4-f06c50909b1e" providerId="ADAL" clId="{016FA0A4-E15D-DB4D-B4DA-A73039A6D458}" dt="2024-10-28T12:25:26.625" v="7" actId="1076"/>
        <pc:sldMkLst>
          <pc:docMk/>
          <pc:sldMk cId="3455882115" sldId="258"/>
        </pc:sldMkLst>
        <pc:spChg chg="add mod">
          <ac:chgData name="Srinivasa Rao" userId="a6b54366-f13d-4292-8bb4-f06c50909b1e" providerId="ADAL" clId="{016FA0A4-E15D-DB4D-B4DA-A73039A6D458}" dt="2024-10-28T12:25:26.625" v="7" actId="1076"/>
          <ac:spMkLst>
            <pc:docMk/>
            <pc:sldMk cId="3455882115" sldId="258"/>
            <ac:spMk id="7" creationId="{5BD19F90-D39B-0E5D-8A17-E1559EFA96DE}"/>
          </ac:spMkLst>
        </pc:spChg>
      </pc:sldChg>
      <pc:sldChg chg="addSp modSp mod">
        <pc:chgData name="Srinivasa Rao" userId="a6b54366-f13d-4292-8bb4-f06c50909b1e" providerId="ADAL" clId="{016FA0A4-E15D-DB4D-B4DA-A73039A6D458}" dt="2024-10-28T12:25:34.539" v="9" actId="1076"/>
        <pc:sldMkLst>
          <pc:docMk/>
          <pc:sldMk cId="2496107508" sldId="265"/>
        </pc:sldMkLst>
        <pc:spChg chg="add mod">
          <ac:chgData name="Srinivasa Rao" userId="a6b54366-f13d-4292-8bb4-f06c50909b1e" providerId="ADAL" clId="{016FA0A4-E15D-DB4D-B4DA-A73039A6D458}" dt="2024-10-28T12:25:34.539" v="9" actId="1076"/>
          <ac:spMkLst>
            <pc:docMk/>
            <pc:sldMk cId="2496107508" sldId="265"/>
            <ac:spMk id="6" creationId="{563FE7B8-018E-8BE8-E416-D5501292AC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1B72-C976-4F26-9048-9B0342515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5C142-9CD2-46E7-9EDA-3918EEB8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B2C9-A9C3-4582-86E9-C1B00B00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EA43-50C5-4B01-9956-75B2A5C0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B9ED-13E3-4A17-9D5F-55FA2845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57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43E5-3BF0-415A-9B7D-C086AC9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223B-DC84-4348-BACB-DA707D8E1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1518-6BC5-462B-9C77-00CED99E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B7EF-ECCE-4CF6-A437-E186FDA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650B-F637-4C51-B565-B2DA01D4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F3C05-F6AA-4560-B756-95A53D341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BA8C6-15EE-4275-B134-45BF64E39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21CC-7C3D-4129-956F-30A3FD00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E8D3-50B1-405D-B6A6-9E4B7118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BF3A-FE63-4E1B-BAA6-8212BC0C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52C3-A0E8-4AAC-A840-87206F43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203E-E851-43B2-BB48-37219558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ECDD-F127-490C-9414-D005BADC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D1BF-7566-40D4-8F30-A687B5E1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D4EB-3770-4920-A792-AC380D5C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9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9F1B-F25A-4B61-9FB3-03D5F731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7F5D5-F4DE-4775-8760-67070AC5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792F-8CDB-4D64-B9FC-74CD4DFD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9E08-D64D-4D01-AC72-B518ED2E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79C3-949C-4136-8B39-2D88FD03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34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66F9-D9EA-46F9-857C-F1ABDF30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EC88-AB73-41CB-8B4C-124DBAB1A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5F751-3B37-4990-9384-0EB5B58D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48499-6BC7-409C-B22B-32224516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C81E-9063-4D7D-8F1A-4C931718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01445-0087-4502-93EF-3A2A8AE1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2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D494-79AD-46B9-A645-AAA164F0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F5C8F-83A7-4374-B1AA-9C523C4B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24975-CF7F-4108-A162-4A1AA4B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A231B-167B-4063-BBE9-E0222C33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AF19E-216E-4F81-BDF4-00F470AE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21104-FCAB-4D8F-8C3C-DBD7D950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E69E6-9B92-487F-9720-46A6E3A7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9BEF8-0D4E-4129-9602-D8390ACC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1A58-012A-4D33-8D9C-8338A0B3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129E-861F-4BFB-AEA9-959CD51F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759D2-757D-4482-90A1-74109738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14BE-F394-4855-B341-C059FE5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37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D9398-931C-4417-9584-4A418EDB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60D4-1167-4186-ADA2-47337693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4F01-3AF0-4A17-95EE-3139FA68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F593-7E2C-45A6-BD7C-CCA2AAC1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9B3D-0E31-4EE8-BE80-465921E5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86E6-8074-4057-96B9-EDFC68ED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BEC8-BE94-4683-A61C-A594D1CF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97FBF-9EB3-4F6F-9334-1E0F4012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148A-8B07-4EAC-BC17-891F5E1B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AE58-4D85-446D-9377-16DA96E7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66CF5-48CF-425D-A32F-0B281C093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0575-9B97-475C-8351-777300AF0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D422-B9CF-4D7F-BCA5-EB5978E1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382D-D471-4D65-9DA1-E3F11781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162E9-C5C7-4106-A708-1F883F8F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3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17299-1360-4542-95E3-EB70771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EF5C-B770-4437-B8E5-5E54DF7D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A5DB-B0C7-488C-A748-280225312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62EC-25EB-4809-BB80-44BF7F8BB39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D309-2A03-47EE-AEFE-3CF76C58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0B5C-E546-4C2A-A3AA-219B5E4EC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4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ACF2-C5EE-4E17-B726-A8D80DA9E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Workflow management with</a:t>
            </a:r>
            <a:br>
              <a:rPr lang="en-GB" dirty="0"/>
            </a:br>
            <a:r>
              <a:rPr lang="en-GB" dirty="0"/>
              <a:t>Snakemake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59462-3090-4E5A-8C0E-09CF4783D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S. Rao</a:t>
            </a:r>
          </a:p>
          <a:p>
            <a:r>
              <a:rPr lang="en-GB" sz="4400" dirty="0"/>
              <a:t>https://</a:t>
            </a:r>
            <a:r>
              <a:rPr lang="en-GB" sz="4400" dirty="0" err="1"/>
              <a:t>tinyurl.com</a:t>
            </a:r>
            <a:r>
              <a:rPr lang="en-GB" sz="4400" dirty="0"/>
              <a:t>/3b3ewyjz</a:t>
            </a:r>
          </a:p>
        </p:txBody>
      </p:sp>
    </p:spTree>
    <p:extLst>
      <p:ext uri="{BB962C8B-B14F-4D97-AF65-F5344CB8AC3E}">
        <p14:creationId xmlns:p14="http://schemas.microsoft.com/office/powerpoint/2010/main" val="407166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expand()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799618" cy="5022865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Say you have files</a:t>
            </a:r>
          </a:p>
          <a:p>
            <a:pPr lvl="1"/>
            <a:r>
              <a:rPr lang="en-GB" sz="1600" dirty="0"/>
              <a:t>sample_A.fastq.gz</a:t>
            </a:r>
          </a:p>
          <a:p>
            <a:pPr lvl="1"/>
            <a:r>
              <a:rPr lang="en-GB" sz="1600" dirty="0"/>
              <a:t>sample_B.fastq.gz</a:t>
            </a:r>
          </a:p>
          <a:p>
            <a:pPr lvl="1"/>
            <a:r>
              <a:rPr lang="en-GB" sz="1600" dirty="0"/>
              <a:t>sample_C.fastq.gz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Try the following in a python console or a </a:t>
            </a:r>
            <a:r>
              <a:rPr lang="en-GB" sz="2000" dirty="0" err="1">
                <a:cs typeface="Courier New" panose="02070309020205020404" pitchFamily="49" charset="0"/>
              </a:rPr>
              <a:t>Jupyter</a:t>
            </a:r>
            <a:r>
              <a:rPr lang="en-GB" sz="2000" dirty="0">
                <a:cs typeface="Courier New" panose="02070309020205020404" pitchFamily="49" charset="0"/>
              </a:rPr>
              <a:t> notebook</a:t>
            </a:r>
          </a:p>
          <a:p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snakemake.io as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sio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filenames = [‘A’, ‘B’, ‘C’]</a:t>
            </a:r>
          </a:p>
          <a:p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fastq_files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sio.expand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_{name}.txt”, name = filenames)</a:t>
            </a:r>
          </a:p>
          <a:p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fastq_files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[‘somefile_A.txt’, ‘somefile_B.txt’, ‘somefile_C.txt’]</a:t>
            </a:r>
          </a:p>
        </p:txBody>
      </p:sp>
    </p:spTree>
    <p:extLst>
      <p:ext uri="{BB962C8B-B14F-4D97-AF65-F5344CB8AC3E}">
        <p14:creationId xmlns:p14="http://schemas.microsoft.com/office/powerpoint/2010/main" val="87149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Wildcards – snakemake uses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799618" cy="2747963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Can be accessed in input, output, params using the 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wildcard_name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000" dirty="0">
                <a:cs typeface="Courier New" panose="02070309020205020404" pitchFamily="49" charset="0"/>
              </a:rPr>
              <a:t> notation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Can be accessed in run or shell directives using the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wildcards.wildcard_name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cs typeface="Courier New" panose="02070309020205020404" pitchFamily="49" charset="0"/>
              </a:rPr>
              <a:t>notation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Notation looks similar in 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expand()</a:t>
            </a: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GB" sz="2000" dirty="0">
                <a:cs typeface="Courier New" panose="02070309020205020404" pitchFamily="49" charset="0"/>
              </a:rPr>
              <a:t> but that is </a:t>
            </a:r>
            <a:r>
              <a:rPr lang="en-GB" sz="2000" u="sng" dirty="0">
                <a:cs typeface="Courier New" panose="02070309020205020404" pitchFamily="49" charset="0"/>
              </a:rPr>
              <a:t>not</a:t>
            </a:r>
            <a:r>
              <a:rPr lang="en-GB" sz="2000" dirty="0">
                <a:cs typeface="Courier New" panose="02070309020205020404" pitchFamily="49" charset="0"/>
              </a:rPr>
              <a:t> wildcards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Different notation to refer to wildcards within 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expand()</a:t>
            </a:r>
            <a:r>
              <a:rPr lang="en-GB" sz="2000" dirty="0">
                <a:cs typeface="Courier New" panose="02070309020205020404" pitchFamily="49" charset="0"/>
              </a:rPr>
              <a:t> – 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wildcard_name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GB" dirty="0">
              <a:highlight>
                <a:srgbClr val="000000"/>
              </a:highlight>
              <a:cs typeface="Courier New" panose="02070309020205020404" pitchFamily="49" charset="0"/>
            </a:endParaRPr>
          </a:p>
          <a:p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0DD86-227F-4FAD-8C83-4DF2CB4CB2BD}"/>
              </a:ext>
            </a:extLst>
          </p:cNvPr>
          <p:cNvSpPr txBox="1"/>
          <p:nvPr/>
        </p:nvSpPr>
        <p:spPr>
          <a:xfrm>
            <a:off x="645479" y="1714261"/>
            <a:ext cx="22194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sample_A.fastq.gz</a:t>
            </a:r>
          </a:p>
          <a:p>
            <a:r>
              <a:rPr lang="en-GB" dirty="0"/>
              <a:t>sample_B.fastq.gz</a:t>
            </a:r>
          </a:p>
          <a:p>
            <a:r>
              <a:rPr lang="en-GB" dirty="0"/>
              <a:t>sample_C.fastq.gz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977B0-C322-474C-B4C2-7512DA0CD198}"/>
              </a:ext>
            </a:extLst>
          </p:cNvPr>
          <p:cNvSpPr txBox="1"/>
          <p:nvPr/>
        </p:nvSpPr>
        <p:spPr>
          <a:xfrm>
            <a:off x="537838" y="1137718"/>
            <a:ext cx="2434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sample_{name}.fastq.gz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853CA-1128-4A96-88DC-543DEE70BBB4}"/>
              </a:ext>
            </a:extLst>
          </p:cNvPr>
          <p:cNvSpPr txBox="1"/>
          <p:nvPr/>
        </p:nvSpPr>
        <p:spPr>
          <a:xfrm>
            <a:off x="7573022" y="1132309"/>
            <a:ext cx="22194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sample_{name}.bam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5A0FF-A6D4-44C2-A34E-11948FD86C30}"/>
              </a:ext>
            </a:extLst>
          </p:cNvPr>
          <p:cNvSpPr txBox="1"/>
          <p:nvPr/>
        </p:nvSpPr>
        <p:spPr>
          <a:xfrm>
            <a:off x="3594346" y="1132309"/>
            <a:ext cx="33568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sample_{name}.trimmed.fastq.gz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7AB2F-0C1D-4E6B-9956-300FD166AEEC}"/>
              </a:ext>
            </a:extLst>
          </p:cNvPr>
          <p:cNvSpPr txBox="1"/>
          <p:nvPr/>
        </p:nvSpPr>
        <p:spPr>
          <a:xfrm>
            <a:off x="7573022" y="1714261"/>
            <a:ext cx="22194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sample_A.bam</a:t>
            </a:r>
            <a:endParaRPr lang="en-GB" dirty="0"/>
          </a:p>
          <a:p>
            <a:r>
              <a:rPr lang="en-GB" dirty="0" err="1"/>
              <a:t>sample_B.bam</a:t>
            </a:r>
            <a:endParaRPr lang="en-GB" dirty="0"/>
          </a:p>
          <a:p>
            <a:r>
              <a:rPr lang="en-GB" dirty="0" err="1"/>
              <a:t>sample_C.bam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C6AF2-FA38-4EF8-A512-52B950500ADF}"/>
              </a:ext>
            </a:extLst>
          </p:cNvPr>
          <p:cNvSpPr txBox="1"/>
          <p:nvPr/>
        </p:nvSpPr>
        <p:spPr>
          <a:xfrm>
            <a:off x="3892302" y="1714261"/>
            <a:ext cx="27609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Sample_A.trimmed.fastq.gz</a:t>
            </a:r>
          </a:p>
          <a:p>
            <a:r>
              <a:rPr lang="en-GB" dirty="0"/>
              <a:t>sample_B.trimmed.fastq.gz</a:t>
            </a:r>
          </a:p>
          <a:p>
            <a:r>
              <a:rPr lang="en-GB" dirty="0"/>
              <a:t>sample_C.trimmed.fastq.gz</a:t>
            </a:r>
          </a:p>
        </p:txBody>
      </p:sp>
    </p:spTree>
    <p:extLst>
      <p:ext uri="{BB962C8B-B14F-4D97-AF65-F5344CB8AC3E}">
        <p14:creationId xmlns:p14="http://schemas.microsoft.com/office/powerpoint/2010/main" val="28940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Threads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799618" cy="5067253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Local execution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Total cores available for snakemake will not exceed </a:t>
            </a:r>
            <a:r>
              <a:rPr lang="en-GB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--cores / -j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Threads for each rule allocated using </a:t>
            </a: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GB" sz="1600" dirty="0">
                <a:cs typeface="Courier New" panose="02070309020205020404" pitchFamily="49" charset="0"/>
              </a:rPr>
              <a:t> keyword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If total threads  == 10, and</a:t>
            </a:r>
          </a:p>
          <a:p>
            <a:pPr lvl="2"/>
            <a:r>
              <a:rPr lang="en-GB" sz="1200" dirty="0">
                <a:cs typeface="Courier New" panose="02070309020205020404" pitchFamily="49" charset="0"/>
              </a:rPr>
              <a:t>A rule’s </a:t>
            </a:r>
            <a:r>
              <a:rPr lang="en-GB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GB" sz="1200" dirty="0">
                <a:cs typeface="Courier New" panose="02070309020205020404" pitchFamily="49" charset="0"/>
              </a:rPr>
              <a:t> keyword value is set to 5, 2 jobs based on that rule can run </a:t>
            </a:r>
            <a:r>
              <a:rPr lang="en-GB" sz="1200" dirty="0" err="1">
                <a:cs typeface="Courier New" panose="02070309020205020404" pitchFamily="49" charset="0"/>
              </a:rPr>
              <a:t>parellelly</a:t>
            </a:r>
            <a:endParaRPr lang="en-GB" sz="1200" dirty="0">
              <a:cs typeface="Courier New" panose="02070309020205020404" pitchFamily="49" charset="0"/>
            </a:endParaRPr>
          </a:p>
          <a:p>
            <a:pPr lvl="2"/>
            <a:r>
              <a:rPr lang="en-GB" sz="1200" dirty="0">
                <a:cs typeface="Courier New" panose="02070309020205020404" pitchFamily="49" charset="0"/>
              </a:rPr>
              <a:t>A rule’s </a:t>
            </a:r>
            <a:r>
              <a:rPr lang="en-GB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GB" sz="1200" dirty="0">
                <a:cs typeface="Courier New" panose="02070309020205020404" pitchFamily="49" charset="0"/>
              </a:rPr>
              <a:t> keyword value is set to 6, 1 job based on that rule can run at a time using 6 threads</a:t>
            </a:r>
          </a:p>
          <a:p>
            <a:pPr lvl="2"/>
            <a:r>
              <a:rPr lang="en-GB" sz="1200" dirty="0">
                <a:cs typeface="Courier New" panose="02070309020205020404" pitchFamily="49" charset="0"/>
              </a:rPr>
              <a:t>A rule’s </a:t>
            </a:r>
            <a:r>
              <a:rPr lang="en-GB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GB" sz="1200" dirty="0">
                <a:cs typeface="Courier New" panose="02070309020205020404" pitchFamily="49" charset="0"/>
              </a:rPr>
              <a:t> keyword value is set to 15, 1 job based on that rule can run at a time using 10 threads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Cluster execution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Total jobs submitted to the cluster at a time will not exceed </a:t>
            </a:r>
            <a:r>
              <a:rPr lang="en-GB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--cores / -j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slots for each rule allocated using the cluster </a:t>
            </a:r>
            <a:r>
              <a:rPr lang="en-GB" sz="1600" dirty="0" err="1">
                <a:cs typeface="Courier New" panose="02070309020205020404" pitchFamily="49" charset="0"/>
              </a:rPr>
              <a:t>json</a:t>
            </a:r>
            <a:r>
              <a:rPr lang="en-GB" sz="1600" dirty="0">
                <a:cs typeface="Courier New" panose="02070309020205020404" pitchFamily="49" charset="0"/>
              </a:rPr>
              <a:t> configuration file, with optional rule-specific parameters</a:t>
            </a:r>
          </a:p>
          <a:p>
            <a:pPr lvl="1"/>
            <a:endParaRPr lang="en-GB" sz="1600" dirty="0"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Arbitrary resources can be allocated at workflow level using </a:t>
            </a:r>
            <a:r>
              <a:rPr lang="en-GB" sz="2000" dirty="0">
                <a:highlight>
                  <a:srgbClr val="C0C0C0"/>
                </a:highlight>
                <a:cs typeface="Courier New" panose="02070309020205020404" pitchFamily="49" charset="0"/>
              </a:rPr>
              <a:t>--resources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At the rule level, this is set using the </a:t>
            </a: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en-GB" sz="1600" dirty="0">
                <a:cs typeface="Courier New" panose="02070309020205020404" pitchFamily="49" charset="0"/>
              </a:rPr>
              <a:t> keyword</a:t>
            </a:r>
          </a:p>
          <a:p>
            <a:pPr marL="457200" lvl="1" indent="0">
              <a:buNone/>
            </a:pPr>
            <a:r>
              <a:rPr lang="en-GB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--resources mem=100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1"/>
              </a:solidFill>
              <a:highlight>
                <a:srgbClr val="000000"/>
              </a:highlight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resources:</a:t>
            </a:r>
          </a:p>
          <a:p>
            <a:pPr marL="914400" lvl="2" indent="0">
              <a:buNone/>
            </a:pP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 = 50</a:t>
            </a:r>
          </a:p>
        </p:txBody>
      </p:sp>
    </p:spTree>
    <p:extLst>
      <p:ext uri="{BB962C8B-B14F-4D97-AF65-F5344CB8AC3E}">
        <p14:creationId xmlns:p14="http://schemas.microsoft.com/office/powerpoint/2010/main" val="118477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7D93-B1D1-4DB6-8D5A-03626523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"/>
            <a:ext cx="10515600" cy="1325563"/>
          </a:xfrm>
        </p:spPr>
        <p:txBody>
          <a:bodyPr/>
          <a:lstStyle/>
          <a:p>
            <a:r>
              <a:rPr lang="en-GB" b="1" dirty="0"/>
              <a:t>Workflow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945C-D47A-49D2-9CB0-2FA26260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1655" cy="4351338"/>
          </a:xfrm>
        </p:spPr>
        <p:txBody>
          <a:bodyPr/>
          <a:lstStyle/>
          <a:p>
            <a:r>
              <a:rPr lang="en-GB" dirty="0"/>
              <a:t>Reproducibility</a:t>
            </a:r>
          </a:p>
          <a:p>
            <a:r>
              <a:rPr lang="en-GB" dirty="0"/>
              <a:t>Efficient use of resources (parallelisation)</a:t>
            </a:r>
          </a:p>
          <a:p>
            <a:r>
              <a:rPr lang="en-GB" dirty="0"/>
              <a:t>Readability</a:t>
            </a:r>
          </a:p>
          <a:p>
            <a:r>
              <a:rPr lang="en-GB" dirty="0"/>
              <a:t>Speed</a:t>
            </a:r>
          </a:p>
          <a:p>
            <a:r>
              <a:rPr lang="en-GB" dirty="0"/>
              <a:t>Ease of execution (automation)</a:t>
            </a:r>
          </a:p>
          <a:p>
            <a:r>
              <a:rPr lang="en-GB" dirty="0"/>
              <a:t>Minimising errors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A80DC1-AF21-4F26-8C1F-B18327030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043" y="479064"/>
            <a:ext cx="3057930" cy="5899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9A7D1-220B-A4A7-1FED-129F158C04BE}"/>
              </a:ext>
            </a:extLst>
          </p:cNvPr>
          <p:cNvSpPr txBox="1"/>
          <p:nvPr/>
        </p:nvSpPr>
        <p:spPr>
          <a:xfrm>
            <a:off x="0" y="6378936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https://</a:t>
            </a:r>
            <a:r>
              <a:rPr lang="en-GB" sz="1800" dirty="0" err="1"/>
              <a:t>tinyurl.com</a:t>
            </a:r>
            <a:r>
              <a:rPr lang="en-GB" sz="1800" dirty="0"/>
              <a:t>/3b3ewyjz</a:t>
            </a:r>
          </a:p>
        </p:txBody>
      </p:sp>
    </p:spTree>
    <p:extLst>
      <p:ext uri="{BB962C8B-B14F-4D97-AF65-F5344CB8AC3E}">
        <p14:creationId xmlns:p14="http://schemas.microsoft.com/office/powerpoint/2010/main" val="379406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9679-DA61-400D-BA59-76D2E1A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Bioinformatics workflow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A047-6C42-4BB2-8843-D8ABA3AD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Snakemake</a:t>
            </a:r>
          </a:p>
          <a:p>
            <a:r>
              <a:rPr lang="en-GB" dirty="0" err="1"/>
              <a:t>Nextflow</a:t>
            </a:r>
            <a:endParaRPr lang="en-GB" dirty="0"/>
          </a:p>
          <a:p>
            <a:r>
              <a:rPr lang="en-GB" dirty="0"/>
              <a:t>Cromwell</a:t>
            </a:r>
          </a:p>
          <a:p>
            <a:r>
              <a:rPr lang="en-GB" dirty="0"/>
              <a:t>Toil</a:t>
            </a:r>
          </a:p>
          <a:p>
            <a:r>
              <a:rPr lang="en-GB" dirty="0" err="1"/>
              <a:t>Bpipe</a:t>
            </a:r>
            <a:endParaRPr lang="en-GB" dirty="0"/>
          </a:p>
          <a:p>
            <a:r>
              <a:rPr lang="en-GB" dirty="0" err="1"/>
              <a:t>Ruffus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2607A-5919-431F-ADE1-8FF5AACA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36" t="16767" r="33030" b="64243"/>
          <a:stretch/>
        </p:blipFill>
        <p:spPr>
          <a:xfrm>
            <a:off x="4221017" y="1542471"/>
            <a:ext cx="7645396" cy="2182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B61D0-74F5-5CE7-1D92-401DBAC3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017" y="3940335"/>
            <a:ext cx="6509938" cy="2700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D19F90-D39B-0E5D-8A17-E1559EFA96DE}"/>
              </a:ext>
            </a:extLst>
          </p:cNvPr>
          <p:cNvSpPr txBox="1"/>
          <p:nvPr/>
        </p:nvSpPr>
        <p:spPr>
          <a:xfrm>
            <a:off x="0" y="6460117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https://</a:t>
            </a:r>
            <a:r>
              <a:rPr lang="en-GB" sz="1800" dirty="0" err="1"/>
              <a:t>tinyurl.com</a:t>
            </a:r>
            <a:r>
              <a:rPr lang="en-GB" sz="1800" dirty="0"/>
              <a:t>/3b3ewyjz</a:t>
            </a:r>
          </a:p>
        </p:txBody>
      </p:sp>
    </p:spTree>
    <p:extLst>
      <p:ext uri="{BB962C8B-B14F-4D97-AF65-F5344CB8AC3E}">
        <p14:creationId xmlns:p14="http://schemas.microsoft.com/office/powerpoint/2010/main" val="345588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9679-DA61-400D-BA59-76D2E1A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A047-6C42-4BB2-8843-D8ABA3AD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and running a basic rule</a:t>
            </a:r>
          </a:p>
          <a:p>
            <a:pPr marL="457200" lvl="1" indent="0">
              <a:buNone/>
            </a:pPr>
            <a:r>
              <a:rPr lang="en-GB" dirty="0">
                <a:highlight>
                  <a:srgbClr val="00FFFF"/>
                </a:highlight>
              </a:rPr>
              <a:t>demo</a:t>
            </a:r>
          </a:p>
          <a:p>
            <a:r>
              <a:rPr lang="en-GB" dirty="0"/>
              <a:t>Constructing a workflow with many rules</a:t>
            </a:r>
          </a:p>
          <a:p>
            <a:r>
              <a:rPr lang="en-GB" dirty="0"/>
              <a:t>Wildcards</a:t>
            </a:r>
          </a:p>
          <a:p>
            <a:pPr marL="457200" lvl="1" indent="0">
              <a:buNone/>
            </a:pPr>
            <a:r>
              <a:rPr lang="en-GB" dirty="0">
                <a:highlight>
                  <a:srgbClr val="00FFFF"/>
                </a:highlight>
              </a:rPr>
              <a:t>demo + try-it-yourself</a:t>
            </a:r>
          </a:p>
          <a:p>
            <a:r>
              <a:rPr lang="en-GB" dirty="0"/>
              <a:t>Threads and resources</a:t>
            </a:r>
          </a:p>
          <a:p>
            <a:r>
              <a:rPr lang="en-GB" dirty="0"/>
              <a:t>Configuration file</a:t>
            </a:r>
          </a:p>
          <a:p>
            <a:r>
              <a:rPr lang="en-GB" dirty="0"/>
              <a:t>Running on a cluster 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280B8-2664-4DC2-835A-258BD05D2CF0}"/>
              </a:ext>
            </a:extLst>
          </p:cNvPr>
          <p:cNvSpPr txBox="1"/>
          <p:nvPr/>
        </p:nvSpPr>
        <p:spPr>
          <a:xfrm>
            <a:off x="7912223" y="2083578"/>
            <a:ext cx="4019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Python/snakemake code</a:t>
            </a:r>
          </a:p>
          <a:p>
            <a:pPr marL="0" indent="0" algn="ctr">
              <a:buNone/>
            </a:pPr>
            <a:endParaRPr lang="en-GB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Terminal commands/arguments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FE7B8-018E-8BE8-E416-D5501292AC5A}"/>
              </a:ext>
            </a:extLst>
          </p:cNvPr>
          <p:cNvSpPr txBox="1"/>
          <p:nvPr/>
        </p:nvSpPr>
        <p:spPr>
          <a:xfrm>
            <a:off x="0" y="6487533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https://</a:t>
            </a:r>
            <a:r>
              <a:rPr lang="en-GB" sz="1800" dirty="0" err="1"/>
              <a:t>tinyurl.com</a:t>
            </a:r>
            <a:r>
              <a:rPr lang="en-GB" sz="1800" dirty="0"/>
              <a:t>/3b3ewyjz</a:t>
            </a:r>
          </a:p>
        </p:txBody>
      </p:sp>
    </p:spTree>
    <p:extLst>
      <p:ext uri="{BB962C8B-B14F-4D97-AF65-F5344CB8AC3E}">
        <p14:creationId xmlns:p14="http://schemas.microsoft.com/office/powerpoint/2010/main" val="249610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"/>
            <a:ext cx="10515600" cy="1325563"/>
          </a:xfrm>
        </p:spPr>
        <p:txBody>
          <a:bodyPr/>
          <a:lstStyle/>
          <a:p>
            <a:r>
              <a:rPr lang="en-GB" b="1" dirty="0"/>
              <a:t>A simple snakemake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05436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rule_name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input: “data.txt”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output: “results.txt”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shell: “cat {input} &gt; {output}”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212A23E-D075-4187-820D-C7C67E60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942" y="1690688"/>
            <a:ext cx="18002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2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2"/>
            <a:ext cx="10515600" cy="1325563"/>
          </a:xfrm>
        </p:spPr>
        <p:txBody>
          <a:bodyPr/>
          <a:lstStyle/>
          <a:p>
            <a:r>
              <a:rPr lang="en-GB" b="1" dirty="0"/>
              <a:t>4 ways to run a command within a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# any shell command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python code, can include shell()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# Python, R, Julia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#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73425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"/>
            <a:ext cx="10515600" cy="1325563"/>
          </a:xfrm>
        </p:spPr>
        <p:txBody>
          <a:bodyPr/>
          <a:lstStyle/>
          <a:p>
            <a:r>
              <a:rPr lang="en-GB" b="1" dirty="0"/>
              <a:t>Run a workflow in your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--dry-run</a:t>
            </a:r>
          </a:p>
          <a:p>
            <a:pPr marL="0" indent="0">
              <a:buNone/>
            </a:pP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--cores 1</a:t>
            </a:r>
          </a:p>
          <a:p>
            <a:pPr marL="0" indent="0">
              <a:buNone/>
            </a:pP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--cores 1 --snakefile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--cores 1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target_rule</a:t>
            </a: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Multiple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81"/>
            <a:ext cx="10799618" cy="5288873"/>
          </a:xfrm>
        </p:spPr>
        <p:txBody>
          <a:bodyPr>
            <a:normAutofit/>
          </a:bodyPr>
          <a:lstStyle/>
          <a:p>
            <a:r>
              <a:rPr lang="en-GB" sz="2400" dirty="0">
                <a:cs typeface="Courier New" panose="02070309020205020404" pitchFamily="49" charset="0"/>
              </a:rPr>
              <a:t>By default, snakemake runs the first rule in a Snakefile, if a target rule is not specified at the command-line</a:t>
            </a:r>
          </a:p>
          <a:p>
            <a:endParaRPr lang="en-GB" sz="2400" dirty="0"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By default, snakemake does not re-run rules whose output already exists. To re-run: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Update input files, e.g. 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touch </a:t>
            </a:r>
            <a:r>
              <a:rPr lang="en-GB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input_files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/*.* </a:t>
            </a:r>
            <a:endParaRPr lang="en-GB" sz="1800" dirty="0"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Use 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--force</a:t>
            </a:r>
            <a:r>
              <a:rPr lang="en-GB" sz="1800" dirty="0">
                <a:highlight>
                  <a:srgbClr val="C0C0C0"/>
                </a:highlight>
                <a:cs typeface="Courier New" panose="02070309020205020404" pitchFamily="49" charset="0"/>
              </a:rPr>
              <a:t> </a:t>
            </a:r>
            <a:r>
              <a:rPr lang="en-GB" sz="1800" dirty="0">
                <a:cs typeface="Courier New" panose="02070309020205020404" pitchFamily="49" charset="0"/>
              </a:rPr>
              <a:t>argument (See below)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Use 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--delete-all-output</a:t>
            </a:r>
            <a:r>
              <a:rPr lang="en-GB" sz="1800" dirty="0">
                <a:cs typeface="Courier New" panose="02070309020205020404" pitchFamily="49" charset="0"/>
              </a:rPr>
              <a:t> argument (beware!)</a:t>
            </a:r>
          </a:p>
          <a:p>
            <a:pPr lvl="1"/>
            <a:endParaRPr lang="en-GB" sz="1800" dirty="0">
              <a:cs typeface="Courier New" panose="02070309020205020404" pitchFamily="49" charset="0"/>
            </a:endParaRPr>
          </a:p>
          <a:p>
            <a:pPr lvl="1"/>
            <a:endParaRPr lang="en-GB" sz="1800" dirty="0"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A specific rule can be specified at the command-line</a:t>
            </a:r>
          </a:p>
          <a:p>
            <a:pPr lvl="1"/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-j 1 --snakefile </a:t>
            </a:r>
            <a:r>
              <a:rPr lang="en-GB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third_rule</a:t>
            </a:r>
            <a:endParaRPr lang="en-GB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2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"/>
            <a:ext cx="10515600" cy="1325563"/>
          </a:xfrm>
        </p:spPr>
        <p:txBody>
          <a:bodyPr/>
          <a:lstStyle/>
          <a:p>
            <a:r>
              <a:rPr lang="en-GB" b="1" dirty="0"/>
              <a:t>How to build a multi-step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5213"/>
            <a:ext cx="7705436" cy="1844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rule all: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input: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r1 = “final_result1.txt”,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r2 = “final_result2.txt”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ED53CF-262E-41EE-ACAE-4706D6A1B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41" y="3359690"/>
            <a:ext cx="1800225" cy="3305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86939-A109-43F2-92EE-A4D9262C7D06}"/>
              </a:ext>
            </a:extLst>
          </p:cNvPr>
          <p:cNvSpPr txBox="1"/>
          <p:nvPr/>
        </p:nvSpPr>
        <p:spPr>
          <a:xfrm>
            <a:off x="838200" y="1028343"/>
            <a:ext cx="11084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cs typeface="Courier New" panose="02070309020205020404" pitchFamily="49" charset="0"/>
              </a:rPr>
              <a:t>When constructing a workflow, it may help to think ‘backwards’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dirty="0">
                <a:cs typeface="Courier New" panose="02070309020205020404" pitchFamily="49" charset="0"/>
              </a:rPr>
              <a:t> of the first rule (= target rule) is the final results you desire; target rule does not need 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cs typeface="Courier New" panose="02070309020205020404" pitchFamily="49" charset="0"/>
              </a:rPr>
              <a:t>Which rule’s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sz="1800" dirty="0">
                <a:cs typeface="Courier New" panose="02070309020205020404" pitchFamily="49" charset="0"/>
              </a:rPr>
              <a:t> creates the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800" dirty="0">
                <a:cs typeface="Courier New" panose="02070309020205020404" pitchFamily="49" charset="0"/>
              </a:rPr>
              <a:t> for the target rule? (let’s call this rule </a:t>
            </a:r>
            <a:r>
              <a:rPr lang="en-GB" sz="1800" dirty="0" err="1">
                <a:cs typeface="Courier New" panose="02070309020205020404" pitchFamily="49" charset="0"/>
              </a:rPr>
              <a:t>penultimate_rule</a:t>
            </a:r>
            <a:r>
              <a:rPr lang="en-GB" sz="1800" dirty="0"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cs typeface="Courier New" panose="02070309020205020404" pitchFamily="49" charset="0"/>
              </a:rPr>
              <a:t>Which rule creates the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800" dirty="0">
                <a:cs typeface="Courier New" panose="02070309020205020404" pitchFamily="49" charset="0"/>
              </a:rPr>
              <a:t> for </a:t>
            </a:r>
            <a:r>
              <a:rPr lang="en-GB" sz="1800" dirty="0" err="1">
                <a:cs typeface="Courier New" panose="02070309020205020404" pitchFamily="49" charset="0"/>
              </a:rPr>
              <a:t>penultimate_rule</a:t>
            </a:r>
            <a:r>
              <a:rPr lang="en-GB" sz="1800" dirty="0">
                <a:cs typeface="Courier New" panose="02070309020205020404" pitchFamily="49" charset="0"/>
              </a:rPr>
              <a:t>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cs typeface="Courier New" panose="02070309020205020404" pitchFamily="49" charset="0"/>
              </a:rPr>
              <a:t>and so on… until you write the rule that takes your existing input files (e.g. your raw </a:t>
            </a:r>
            <a:r>
              <a:rPr lang="en-GB" sz="1800" dirty="0" err="1">
                <a:cs typeface="Courier New" panose="02070309020205020404" pitchFamily="49" charset="0"/>
              </a:rPr>
              <a:t>fastq</a:t>
            </a:r>
            <a:r>
              <a:rPr lang="en-GB" sz="1800" dirty="0">
                <a:cs typeface="Courier New" panose="02070309020205020404" pitchFamily="49" charset="0"/>
              </a:rPr>
              <a:t> files) as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04732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838</Words>
  <Application>Microsoft Macintosh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Workflow management with Snakemake</vt:lpstr>
      <vt:lpstr>Workflow management</vt:lpstr>
      <vt:lpstr>Bioinformatics workflow software</vt:lpstr>
      <vt:lpstr>Outline</vt:lpstr>
      <vt:lpstr>A simple snakemake rule</vt:lpstr>
      <vt:lpstr>4 ways to run a command within a rule</vt:lpstr>
      <vt:lpstr>Run a workflow in your terminal</vt:lpstr>
      <vt:lpstr>Multiple rules</vt:lpstr>
      <vt:lpstr>How to build a multi-step workflow</vt:lpstr>
      <vt:lpstr>expand()</vt:lpstr>
      <vt:lpstr>Wildcards – snakemake uses regex</vt:lpstr>
      <vt:lpstr>Threads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management with Snakemake</dc:title>
  <dc:creator>Srinivasa Rao</dc:creator>
  <cp:lastModifiedBy>Srinivasa Rao</cp:lastModifiedBy>
  <cp:revision>65</cp:revision>
  <dcterms:created xsi:type="dcterms:W3CDTF">2020-10-22T18:16:06Z</dcterms:created>
  <dcterms:modified xsi:type="dcterms:W3CDTF">2024-10-28T12:25:40Z</dcterms:modified>
</cp:coreProperties>
</file>