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62" r:id="rId6"/>
    <p:sldId id="264" r:id="rId7"/>
    <p:sldId id="258" r:id="rId8"/>
    <p:sldId id="265" r:id="rId9"/>
    <p:sldId id="266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AA6B2-96E9-4A02-96DD-F1F4AA358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67FB7-E6FB-482D-82AB-D084C520BC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4EA60-0EE1-48E3-B3A9-F3F8D8683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CF6C-05FD-4578-B06C-EB5928AB8D3B}" type="datetimeFigureOut">
              <a:rPr lang="en-US" smtClean="0"/>
              <a:t>02-Mar-18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53DCA-1648-47EF-9F36-CA7A471BA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457C4-3686-4331-8C2F-488C59DA6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75DD-2972-40D0-BDDE-E0EC29F69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5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74A5D-7E67-4D09-9CDC-A6344410B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881565-95EB-4ECB-856A-7D6014725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257D2-4DB1-4894-8D98-C99A4D921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CF6C-05FD-4578-B06C-EB5928AB8D3B}" type="datetimeFigureOut">
              <a:rPr lang="en-US" smtClean="0"/>
              <a:t>02-Mar-18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99611-88FF-4A04-98E2-876191ADF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E8B64-3769-4032-AB1A-9AEC1B5EA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75DD-2972-40D0-BDDE-E0EC29F69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53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9C6912-EB3C-4F41-8FFC-40D78525ED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95946F-0370-4594-89F4-5E97CA54F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4152C-0A2C-4F5D-B06E-74F71CA47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CF6C-05FD-4578-B06C-EB5928AB8D3B}" type="datetimeFigureOut">
              <a:rPr lang="en-US" smtClean="0"/>
              <a:t>02-Mar-18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DEBD3-D840-4FA7-8392-4A765B37D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C1D8C-8C31-4A28-AF7C-183C412CA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75DD-2972-40D0-BDDE-E0EC29F69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53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B318A-B1D1-4702-86B1-0F4C6A810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D9AE-E180-4AC6-BC9D-8F23B4DBA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D96A7-3A30-4A67-ABF3-AEA591FEA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CF6C-05FD-4578-B06C-EB5928AB8D3B}" type="datetimeFigureOut">
              <a:rPr lang="en-US" smtClean="0"/>
              <a:t>02-Mar-18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2B73D-3204-4D53-904C-0B3F6F011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EC2BB-FB97-4543-B6B4-947CD3330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75DD-2972-40D0-BDDE-E0EC29F69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7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B1C9-F3B1-4FB8-A5C6-5B61BFDD4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99C88-4C14-47B1-BFF9-FBCCBA46A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D412B-7172-4415-8FC5-802B7D9F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CF6C-05FD-4578-B06C-EB5928AB8D3B}" type="datetimeFigureOut">
              <a:rPr lang="en-US" smtClean="0"/>
              <a:t>02-Mar-18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0A0B3-B9A2-4C34-8B13-76EF76A21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FA51C-C3FC-4751-813B-0C82D687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75DD-2972-40D0-BDDE-E0EC29F69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41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67428-E947-43DB-8034-4831C906D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09BCA-88CB-43AE-B56A-E36D1F6F97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80E42-9C10-4CAA-AF55-61F31A401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39D34-B211-49D4-9BC5-0B0E4DD37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CF6C-05FD-4578-B06C-EB5928AB8D3B}" type="datetimeFigureOut">
              <a:rPr lang="en-US" smtClean="0"/>
              <a:t>02-Mar-18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43E47-4B68-495E-89A3-43EB505A7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E31AA-FEC7-47A3-BCFC-8E9DCB058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75DD-2972-40D0-BDDE-E0EC29F69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80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05F54-1FAD-4CA6-B9EB-05511EE9A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0C41C-BFF0-4CA1-B6AD-0FC6FFAD9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337FD-D544-441D-9837-2085354FE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A3FDC-7F93-4504-AD8C-9F8D320D2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BB6F2A-537E-43B0-827B-C73D2A1181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0DA89A-3C43-408A-912C-26720381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CF6C-05FD-4578-B06C-EB5928AB8D3B}" type="datetimeFigureOut">
              <a:rPr lang="en-US" smtClean="0"/>
              <a:t>02-Mar-18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C0C86B-F316-4257-802A-C07473CF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27C701-C87D-4B40-B88E-480F325FD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75DD-2972-40D0-BDDE-E0EC29F69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98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E2178-531F-4717-84F3-5E5F10F63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AD2B7D-957E-45C2-907B-C823EC81C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CF6C-05FD-4578-B06C-EB5928AB8D3B}" type="datetimeFigureOut">
              <a:rPr lang="en-US" smtClean="0"/>
              <a:t>02-Mar-18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ADE366-4EB8-460F-BECC-A89971130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F98F9A-F05D-493A-A809-CFC3B9ABC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75DD-2972-40D0-BDDE-E0EC29F69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3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6BF174-71A4-498A-9207-B6A533DA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CF6C-05FD-4578-B06C-EB5928AB8D3B}" type="datetimeFigureOut">
              <a:rPr lang="en-US" smtClean="0"/>
              <a:t>02-Mar-18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32DE83-5157-4EE9-8C06-4058BF57F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67462-34FC-46F7-91FF-776A00014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75DD-2972-40D0-BDDE-E0EC29F69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88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065D-0E76-41CE-9307-80B04982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662B0-89EB-43BF-B50C-725D8360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1F6F53-37B1-4E19-A163-4AF5C4775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A4AB4-7C07-4B65-9260-EC2004333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CF6C-05FD-4578-B06C-EB5928AB8D3B}" type="datetimeFigureOut">
              <a:rPr lang="en-US" smtClean="0"/>
              <a:t>02-Mar-18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EBD2C-346F-4B50-AB86-4871569A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B00EB-53B6-4843-A43C-89D5DA44A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75DD-2972-40D0-BDDE-E0EC29F69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28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F93E8-B3E7-4E42-AC60-54E330D88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DE7933-9092-4B47-B29F-21DB4213D3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AE18E4-84F3-4982-A6A1-E28149AEB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65077-D823-4ED7-9660-A4BADC64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CF6C-05FD-4578-B06C-EB5928AB8D3B}" type="datetimeFigureOut">
              <a:rPr lang="en-US" smtClean="0"/>
              <a:t>02-Mar-18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30246-F42E-49F6-9E39-23B625364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BAC07-B624-4028-A009-7F039833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75DD-2972-40D0-BDDE-E0EC29F69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7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68BFC2-1F43-4821-8FFB-957536D33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08388-CB9B-4842-8969-81469D5CB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2AAB8-2061-4544-953F-4082295A99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7CF6C-05FD-4578-B06C-EB5928AB8D3B}" type="datetimeFigureOut">
              <a:rPr lang="en-US" smtClean="0"/>
              <a:t>02-Mar-18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BFDFC-56F5-4E0A-81B0-47E125B09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40787-1CC3-4AEF-B95E-4A33BD4AA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E75DD-2972-40D0-BDDE-E0EC29F69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3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EDF6B-F7E6-45B5-BA2B-1BE47CDB2B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TIES4911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B2E07-1256-43D6-B4C5-B4C43685E9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 5-1</a:t>
            </a:r>
          </a:p>
          <a:p>
            <a:r>
              <a:rPr lang="en-US" dirty="0"/>
              <a:t>Hannu Sirén</a:t>
            </a:r>
          </a:p>
        </p:txBody>
      </p:sp>
    </p:spTree>
    <p:extLst>
      <p:ext uri="{BB962C8B-B14F-4D97-AF65-F5344CB8AC3E}">
        <p14:creationId xmlns:p14="http://schemas.microsoft.com/office/powerpoint/2010/main" val="4044545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FC2D6-A746-4283-92ED-308D26CFF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Keras</a:t>
            </a:r>
            <a:r>
              <a:rPr lang="en-US" dirty="0"/>
              <a:t>-LTSM train</a:t>
            </a:r>
            <a:br>
              <a:rPr lang="en-US" dirty="0"/>
            </a:br>
            <a:r>
              <a:rPr lang="en-US" sz="1200" dirty="0"/>
              <a:t>Set number of epochs to 2</a:t>
            </a:r>
            <a:br>
              <a:rPr lang="en-US" sz="1200" dirty="0"/>
            </a:br>
            <a:endParaRPr lang="en-US" sz="1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E62EB0-2F11-44C8-A312-E3EEE944C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dirty="0"/>
              <a:t>_________________________________________________________________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Layer (type)                 Output Shape              Param #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=================================================================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embedding_1 (Embedding)      (None, 30, 500)           5000000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_________________________________________________________________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lstm_1 (LSTM)                (None, 30, 500)           2002000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_________________________________________________________________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lstm_2 (LSTM)                (None, 30, 500)           2002000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_________________________________________________________________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dropout_1 (Dropout)          (None, 30, 500)           0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_________________________________________________________________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time_distributed_1 (</a:t>
            </a:r>
            <a:r>
              <a:rPr lang="en-US" dirty="0" err="1"/>
              <a:t>TimeDist</a:t>
            </a:r>
            <a:r>
              <a:rPr lang="en-US" dirty="0"/>
              <a:t> (None, 30, 10000)         5010000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_________________________________________________________________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activation_1 (Activation)    (None, 30, 10000)         0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=================================================================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Total </a:t>
            </a:r>
            <a:r>
              <a:rPr lang="en-US" dirty="0" err="1"/>
              <a:t>params</a:t>
            </a:r>
            <a:r>
              <a:rPr lang="en-US" dirty="0"/>
              <a:t>: 14,014,000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Trainable </a:t>
            </a:r>
            <a:r>
              <a:rPr lang="en-US" dirty="0" err="1"/>
              <a:t>params</a:t>
            </a:r>
            <a:r>
              <a:rPr lang="en-US" dirty="0"/>
              <a:t>: 14,014,000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Non-trainable </a:t>
            </a:r>
            <a:r>
              <a:rPr lang="en-US" dirty="0" err="1"/>
              <a:t>params</a:t>
            </a:r>
            <a:r>
              <a:rPr lang="en-US" dirty="0"/>
              <a:t>: 0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_________________________________________________________________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None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Epoch 1/2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1548/1549 [============================&gt;.] - ETA: 3s - loss: 6.8461 - </a:t>
            </a:r>
            <a:r>
              <a:rPr lang="en-US" dirty="0" err="1"/>
              <a:t>categorical_accuracy</a:t>
            </a:r>
            <a:r>
              <a:rPr lang="en-US" dirty="0"/>
              <a:t>: 0.0693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Epoch 00001: saving model to D:/jyu/TIES4911 Deep-Learning for Cognitive Computing for </a:t>
            </a:r>
            <a:r>
              <a:rPr lang="en-US" dirty="0" err="1"/>
              <a:t>devs</a:t>
            </a:r>
            <a:r>
              <a:rPr lang="en-US" dirty="0"/>
              <a:t>/Task 5 2/simple-examples/data/model-01.hdf5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1549/1549 [==============================] - 6005s 4s/step - loss: 6.8461 - </a:t>
            </a:r>
            <a:r>
              <a:rPr lang="en-US" dirty="0" err="1"/>
              <a:t>categorical_accuracy</a:t>
            </a:r>
            <a:r>
              <a:rPr lang="en-US" dirty="0"/>
              <a:t>: 0.0693 - </a:t>
            </a:r>
            <a:r>
              <a:rPr lang="en-US" dirty="0" err="1"/>
              <a:t>val_loss</a:t>
            </a:r>
            <a:r>
              <a:rPr lang="en-US" dirty="0"/>
              <a:t>: 6.2135 - </a:t>
            </a:r>
            <a:r>
              <a:rPr lang="en-US" dirty="0" err="1"/>
              <a:t>val_categorical_accuracy</a:t>
            </a:r>
            <a:r>
              <a:rPr lang="en-US" dirty="0"/>
              <a:t>: 0.1210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Epoch 2/2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1548/1549 [============================&gt;.] - ETA: 2s - loss: 6.0122 - </a:t>
            </a:r>
            <a:r>
              <a:rPr lang="en-US" dirty="0" err="1"/>
              <a:t>categorical_accuracy</a:t>
            </a:r>
            <a:r>
              <a:rPr lang="en-US" dirty="0"/>
              <a:t>: 0.1452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Epoch 00002: saving model to D:/jyu/TIES4911 Deep-Learning for Cognitive Computing for </a:t>
            </a:r>
            <a:r>
              <a:rPr lang="en-US" dirty="0" err="1"/>
              <a:t>devs</a:t>
            </a:r>
            <a:r>
              <a:rPr lang="en-US" dirty="0"/>
              <a:t>/Task 5 2/simple-examples/data/model-02.hdf5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1549/1549 [==============================] - 4648s 3s/step - loss: 6.0123 - </a:t>
            </a:r>
            <a:r>
              <a:rPr lang="en-US" dirty="0" err="1"/>
              <a:t>categorical_accuracy</a:t>
            </a:r>
            <a:r>
              <a:rPr lang="en-US" dirty="0"/>
              <a:t>: 0.1452 - </a:t>
            </a:r>
            <a:r>
              <a:rPr lang="en-US" dirty="0" err="1"/>
              <a:t>val_loss</a:t>
            </a:r>
            <a:r>
              <a:rPr lang="en-US" dirty="0"/>
              <a:t>: 5.7042 - </a:t>
            </a:r>
            <a:r>
              <a:rPr lang="en-US" dirty="0" err="1"/>
              <a:t>val_categorical_accuracy</a:t>
            </a:r>
            <a:r>
              <a:rPr lang="en-US" dirty="0"/>
              <a:t>: 0.1675</a:t>
            </a:r>
          </a:p>
        </p:txBody>
      </p:sp>
    </p:spTree>
    <p:extLst>
      <p:ext uri="{BB962C8B-B14F-4D97-AF65-F5344CB8AC3E}">
        <p14:creationId xmlns:p14="http://schemas.microsoft.com/office/powerpoint/2010/main" val="2091170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FC2D6-A746-4283-92ED-308D26CFF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Keras</a:t>
            </a:r>
            <a:r>
              <a:rPr lang="en-US" dirty="0"/>
              <a:t>-LTSM test</a:t>
            </a:r>
            <a:br>
              <a:rPr lang="en-US" dirty="0"/>
            </a:br>
            <a:r>
              <a:rPr lang="en-US" sz="1200" dirty="0"/>
              <a:t>Set number of epochs to 2</a:t>
            </a:r>
            <a:br>
              <a:rPr lang="en-US" sz="1200" dirty="0"/>
            </a:br>
            <a:endParaRPr lang="en-US" sz="1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E62EB0-2F11-44C8-A312-E3EEE944C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dirty="0"/>
              <a:t>_________________________________________________________________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Layer (type)                 Output Shape              Param #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=================================================================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embedding_1 (Embedding)      (None, 30, 500)           5000000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_________________________________________________________________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lstm_1 (LSTM)                (None, 30, 500)           2002000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_________________________________________________________________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lstm_2 (LSTM)                (None, 30, 500)           2002000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_________________________________________________________________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dropout_1 (Dropout)          (None, 30, 500)           0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_________________________________________________________________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time_distributed_1 (</a:t>
            </a:r>
            <a:r>
              <a:rPr lang="en-US" dirty="0" err="1"/>
              <a:t>TimeDist</a:t>
            </a:r>
            <a:r>
              <a:rPr lang="en-US" dirty="0"/>
              <a:t> (None, 30, 10000)         5010000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_________________________________________________________________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activation_1 (Activation)    (None, 30, 10000)         0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=================================================================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Total </a:t>
            </a:r>
            <a:r>
              <a:rPr lang="en-US" dirty="0" err="1"/>
              <a:t>params</a:t>
            </a:r>
            <a:r>
              <a:rPr lang="en-US" dirty="0"/>
              <a:t>: 14,014,000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Trainable </a:t>
            </a:r>
            <a:r>
              <a:rPr lang="en-US" dirty="0" err="1"/>
              <a:t>params</a:t>
            </a:r>
            <a:r>
              <a:rPr lang="en-US" dirty="0"/>
              <a:t>: 14,014,000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Non-trainable </a:t>
            </a:r>
            <a:r>
              <a:rPr lang="en-US" dirty="0" err="1"/>
              <a:t>params</a:t>
            </a:r>
            <a:r>
              <a:rPr lang="en-US" dirty="0"/>
              <a:t>: 0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_________________________________________________________________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None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Training data: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Actual words: director of this </a:t>
            </a:r>
            <a:r>
              <a:rPr lang="en-US" dirty="0" err="1"/>
              <a:t>british</a:t>
            </a:r>
            <a:r>
              <a:rPr lang="en-US" dirty="0"/>
              <a:t> industrial conglomerate &lt;</a:t>
            </a:r>
            <a:r>
              <a:rPr lang="en-US" dirty="0" err="1"/>
              <a:t>eos</a:t>
            </a:r>
            <a:r>
              <a:rPr lang="en-US" dirty="0"/>
              <a:t>&gt; a form of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Predicted words: &lt;</a:t>
            </a:r>
            <a:r>
              <a:rPr lang="en-US" dirty="0" err="1"/>
              <a:t>unk</a:t>
            </a:r>
            <a:r>
              <a:rPr lang="en-US" dirty="0"/>
              <a:t>&gt; of the year &lt;</a:t>
            </a:r>
            <a:r>
              <a:rPr lang="en-US" dirty="0" err="1"/>
              <a:t>unk</a:t>
            </a:r>
            <a:r>
              <a:rPr lang="en-US" dirty="0"/>
              <a:t>&gt; &lt;</a:t>
            </a:r>
            <a:r>
              <a:rPr lang="en-US" dirty="0" err="1"/>
              <a:t>unk</a:t>
            </a:r>
            <a:r>
              <a:rPr lang="en-US" dirty="0"/>
              <a:t>&gt; &lt;</a:t>
            </a:r>
            <a:r>
              <a:rPr lang="en-US" dirty="0" err="1"/>
              <a:t>eos</a:t>
            </a:r>
            <a:r>
              <a:rPr lang="en-US" dirty="0"/>
              <a:t>&gt; the &lt;</a:t>
            </a:r>
            <a:r>
              <a:rPr lang="en-US" dirty="0" err="1"/>
              <a:t>unk</a:t>
            </a:r>
            <a:r>
              <a:rPr lang="en-US" dirty="0"/>
              <a:t>&gt; of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Test data: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Actual words: futures &lt;</a:t>
            </a:r>
            <a:r>
              <a:rPr lang="en-US" dirty="0" err="1"/>
              <a:t>eos</a:t>
            </a:r>
            <a:r>
              <a:rPr lang="en-US" dirty="0"/>
              <a:t>&gt; the N stock specialist firms on the big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Predicted words: &lt;</a:t>
            </a:r>
            <a:r>
              <a:rPr lang="en-US" dirty="0" err="1"/>
              <a:t>unk</a:t>
            </a:r>
            <a:r>
              <a:rPr lang="en-US" dirty="0"/>
              <a:t>&gt; of the &lt;</a:t>
            </a:r>
            <a:r>
              <a:rPr lang="en-US" dirty="0" err="1"/>
              <a:t>unk</a:t>
            </a:r>
            <a:r>
              <a:rPr lang="en-US" dirty="0"/>
              <a:t>&gt; N of &lt;</a:t>
            </a:r>
            <a:r>
              <a:rPr lang="en-US" dirty="0" err="1"/>
              <a:t>eos</a:t>
            </a:r>
            <a:r>
              <a:rPr lang="en-US" dirty="0"/>
              <a:t>&gt; said the &lt;</a:t>
            </a:r>
            <a:r>
              <a:rPr lang="en-US" dirty="0" err="1"/>
              <a:t>unk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87431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DF572-F379-4005-8CC4-9561D3DB7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E4483-AB41-4DDF-88D8-12224B552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long ago , the mice had a general council to consider what measures they could take to outwit their common enemy , the cat . some said this , and some said that but at last a young mouse got up and said he had a proposal to make , which he thought would meet the case . you will all agree , said he , that our chief danger consists in the sly and treacherous manner in which the enemy approaches us . now , if we could receive some signal of her approach , we could easily escape from her . </a:t>
            </a:r>
            <a:r>
              <a:rPr lang="en-US" dirty="0" err="1"/>
              <a:t>i</a:t>
            </a:r>
            <a:r>
              <a:rPr lang="en-US" dirty="0"/>
              <a:t> venture , therefore , to propose that a small bell be procured , and attached by a ribbon round the neck of the cat . by this means we should always know when she was about , and could easily retire while she was in the </a:t>
            </a:r>
            <a:r>
              <a:rPr lang="en-US" dirty="0" err="1"/>
              <a:t>neighbourhood</a:t>
            </a:r>
            <a:r>
              <a:rPr lang="en-US" dirty="0"/>
              <a:t> . this proposal met with general applause , until an old mouse got up and said that is all very well , but who is to bell the cat ? the mice looked at one another and nobody spoke . then the old mouse said it is easy to propose impossible remedies .</a:t>
            </a:r>
          </a:p>
        </p:txBody>
      </p:sp>
    </p:spTree>
    <p:extLst>
      <p:ext uri="{BB962C8B-B14F-4D97-AF65-F5344CB8AC3E}">
        <p14:creationId xmlns:p14="http://schemas.microsoft.com/office/powerpoint/2010/main" val="2795937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DF572-F379-4005-8CC4-9561D3DB7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E4483-AB41-4DDF-88D8-12224B552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 err="1"/>
              <a:t>iter</a:t>
            </a:r>
            <a:r>
              <a:rPr lang="en-US" dirty="0"/>
              <a:t>= 1000, </a:t>
            </a:r>
            <a:r>
              <a:rPr lang="en-US" dirty="0" err="1"/>
              <a:t>avarage</a:t>
            </a:r>
            <a:r>
              <a:rPr lang="en-US" dirty="0"/>
              <a:t> loss= 4.424638, </a:t>
            </a:r>
            <a:r>
              <a:rPr lang="en-US" dirty="0" err="1"/>
              <a:t>avarage</a:t>
            </a:r>
            <a:r>
              <a:rPr lang="en-US" dirty="0"/>
              <a:t> accuracy= 3.50</a:t>
            </a:r>
          </a:p>
          <a:p>
            <a:pPr marL="0" indent="0">
              <a:buNone/>
            </a:pPr>
            <a:r>
              <a:rPr lang="en-US" dirty="0"/>
              <a:t>...</a:t>
            </a:r>
          </a:p>
          <a:p>
            <a:pPr marL="0" indent="0">
              <a:buNone/>
            </a:pPr>
            <a:r>
              <a:rPr lang="en-US" dirty="0" err="1"/>
              <a:t>iter</a:t>
            </a:r>
            <a:r>
              <a:rPr lang="en-US" dirty="0"/>
              <a:t>= 10000, </a:t>
            </a:r>
            <a:r>
              <a:rPr lang="en-US" dirty="0" err="1"/>
              <a:t>avarage</a:t>
            </a:r>
            <a:r>
              <a:rPr lang="en-US" dirty="0"/>
              <a:t> loss= 0.876561, </a:t>
            </a:r>
            <a:r>
              <a:rPr lang="en-US" dirty="0" err="1"/>
              <a:t>avarage</a:t>
            </a:r>
            <a:r>
              <a:rPr lang="en-US" dirty="0"/>
              <a:t> accuracy= 78.50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 err="1"/>
              <a:t>iter</a:t>
            </a:r>
            <a:r>
              <a:rPr lang="en-US" dirty="0"/>
              <a:t>= 15000, </a:t>
            </a:r>
            <a:r>
              <a:rPr lang="en-US" dirty="0" err="1"/>
              <a:t>avarage</a:t>
            </a:r>
            <a:r>
              <a:rPr lang="en-US" dirty="0"/>
              <a:t> loss= 0.491315, </a:t>
            </a:r>
            <a:r>
              <a:rPr lang="en-US" dirty="0" err="1"/>
              <a:t>avarage</a:t>
            </a:r>
            <a:r>
              <a:rPr lang="en-US" dirty="0"/>
              <a:t> accuracy= 88.10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 err="1"/>
              <a:t>iter</a:t>
            </a:r>
            <a:r>
              <a:rPr lang="en-US" dirty="0"/>
              <a:t>= 20000, </a:t>
            </a:r>
            <a:r>
              <a:rPr lang="en-US" dirty="0" err="1"/>
              <a:t>avarage</a:t>
            </a:r>
            <a:r>
              <a:rPr lang="en-US" dirty="0"/>
              <a:t> loss= 0.384699, </a:t>
            </a:r>
            <a:r>
              <a:rPr lang="en-US" dirty="0" err="1"/>
              <a:t>avarage</a:t>
            </a:r>
            <a:r>
              <a:rPr lang="en-US" dirty="0"/>
              <a:t> accuracy= 90.90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 err="1"/>
              <a:t>iter</a:t>
            </a:r>
            <a:r>
              <a:rPr lang="en-US" dirty="0"/>
              <a:t>= 25000, </a:t>
            </a:r>
            <a:r>
              <a:rPr lang="en-US" dirty="0" err="1"/>
              <a:t>avarage</a:t>
            </a:r>
            <a:r>
              <a:rPr lang="en-US" dirty="0"/>
              <a:t> loss= 0.283190, </a:t>
            </a:r>
            <a:r>
              <a:rPr lang="en-US" dirty="0" err="1"/>
              <a:t>avarage</a:t>
            </a:r>
            <a:r>
              <a:rPr lang="en-US" dirty="0"/>
              <a:t> accuracy= 92.80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 err="1"/>
              <a:t>iter</a:t>
            </a:r>
            <a:r>
              <a:rPr lang="en-US" dirty="0"/>
              <a:t>= 30000, </a:t>
            </a:r>
            <a:r>
              <a:rPr lang="en-US" dirty="0" err="1"/>
              <a:t>avarage</a:t>
            </a:r>
            <a:r>
              <a:rPr lang="en-US" dirty="0"/>
              <a:t> loss= 0.318396, </a:t>
            </a:r>
            <a:r>
              <a:rPr lang="en-US" dirty="0" err="1"/>
              <a:t>avarage</a:t>
            </a:r>
            <a:r>
              <a:rPr lang="en-US" dirty="0"/>
              <a:t> accuracy= 93.00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 err="1"/>
              <a:t>iter</a:t>
            </a:r>
            <a:r>
              <a:rPr lang="en-US" dirty="0"/>
              <a:t>= 35000, </a:t>
            </a:r>
            <a:r>
              <a:rPr lang="en-US" dirty="0" err="1"/>
              <a:t>avarage</a:t>
            </a:r>
            <a:r>
              <a:rPr lang="en-US" dirty="0"/>
              <a:t> loss= 0.228332, </a:t>
            </a:r>
            <a:r>
              <a:rPr lang="en-US" dirty="0" err="1"/>
              <a:t>avarage</a:t>
            </a:r>
            <a:r>
              <a:rPr lang="en-US" dirty="0"/>
              <a:t> accuracy= 95.30</a:t>
            </a:r>
          </a:p>
          <a:p>
            <a:pPr marL="0" indent="0">
              <a:buNone/>
            </a:pPr>
            <a:r>
              <a:rPr lang="en-US" dirty="0" err="1"/>
              <a:t>iter</a:t>
            </a:r>
            <a:r>
              <a:rPr lang="en-US" dirty="0"/>
              <a:t>= 40000, </a:t>
            </a:r>
            <a:r>
              <a:rPr lang="en-US" dirty="0" err="1"/>
              <a:t>avarage</a:t>
            </a:r>
            <a:r>
              <a:rPr lang="en-US" dirty="0"/>
              <a:t> loss= 0.134131, </a:t>
            </a:r>
            <a:r>
              <a:rPr lang="en-US" dirty="0" err="1"/>
              <a:t>avarage</a:t>
            </a:r>
            <a:r>
              <a:rPr lang="en-US" dirty="0"/>
              <a:t> accuracy= 95.30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 err="1"/>
              <a:t>iter</a:t>
            </a:r>
            <a:r>
              <a:rPr lang="en-US" dirty="0"/>
              <a:t>= 45000, </a:t>
            </a:r>
            <a:r>
              <a:rPr lang="en-US" dirty="0" err="1"/>
              <a:t>avarage</a:t>
            </a:r>
            <a:r>
              <a:rPr lang="en-US" dirty="0"/>
              <a:t> loss= 0.183337, </a:t>
            </a:r>
            <a:r>
              <a:rPr lang="en-US" dirty="0" err="1"/>
              <a:t>avarage</a:t>
            </a:r>
            <a:r>
              <a:rPr lang="en-US" dirty="0"/>
              <a:t> accuracy= 95.10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 err="1"/>
              <a:t>iter</a:t>
            </a:r>
            <a:r>
              <a:rPr lang="en-US" dirty="0"/>
              <a:t>= 50000, </a:t>
            </a:r>
            <a:r>
              <a:rPr lang="en-US" dirty="0" err="1"/>
              <a:t>avarage</a:t>
            </a:r>
            <a:r>
              <a:rPr lang="en-US" dirty="0"/>
              <a:t> loss= 0.137550, </a:t>
            </a:r>
            <a:r>
              <a:rPr lang="en-US" dirty="0" err="1"/>
              <a:t>avarage</a:t>
            </a:r>
            <a:r>
              <a:rPr lang="en-US" dirty="0"/>
              <a:t> accuracy= 95.40</a:t>
            </a:r>
          </a:p>
        </p:txBody>
      </p:sp>
    </p:spTree>
    <p:extLst>
      <p:ext uri="{BB962C8B-B14F-4D97-AF65-F5344CB8AC3E}">
        <p14:creationId xmlns:p14="http://schemas.microsoft.com/office/powerpoint/2010/main" val="642655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DF572-F379-4005-8CC4-9561D3DB7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- </a:t>
            </a:r>
            <a:r>
              <a:rPr lang="en-US" dirty="0" err="1"/>
              <a:t>iter</a:t>
            </a:r>
            <a:r>
              <a:rPr lang="en-US" dirty="0"/>
              <a:t> 1000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E4483-AB41-4DDF-88D8-12224B552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3 words: said that is</a:t>
            </a:r>
          </a:p>
          <a:p>
            <a:pPr marL="0" indent="0">
              <a:buNone/>
            </a:pPr>
            <a:r>
              <a:rPr lang="en-US" dirty="0"/>
              <a:t>said that is consists </a:t>
            </a:r>
            <a:r>
              <a:rPr lang="en-US" dirty="0" err="1"/>
              <a:t>consists</a:t>
            </a:r>
            <a:r>
              <a:rPr lang="en-US" dirty="0"/>
              <a:t> </a:t>
            </a:r>
            <a:r>
              <a:rPr lang="en-US" dirty="0" err="1"/>
              <a:t>consists</a:t>
            </a:r>
            <a:r>
              <a:rPr lang="en-US" dirty="0"/>
              <a:t> </a:t>
            </a:r>
            <a:r>
              <a:rPr lang="en-US" dirty="0" err="1"/>
              <a:t>consists</a:t>
            </a:r>
            <a:r>
              <a:rPr lang="en-US" dirty="0"/>
              <a:t> </a:t>
            </a:r>
            <a:r>
              <a:rPr lang="en-US" dirty="0" err="1"/>
              <a:t>consists</a:t>
            </a:r>
            <a:r>
              <a:rPr lang="en-US" dirty="0"/>
              <a:t> </a:t>
            </a:r>
            <a:r>
              <a:rPr lang="en-US" dirty="0" err="1"/>
              <a:t>consists</a:t>
            </a:r>
            <a:r>
              <a:rPr lang="en-US" dirty="0"/>
              <a:t> </a:t>
            </a:r>
            <a:r>
              <a:rPr lang="en-US" dirty="0" err="1"/>
              <a:t>consists</a:t>
            </a:r>
            <a:r>
              <a:rPr lang="en-US" dirty="0"/>
              <a:t> </a:t>
            </a:r>
            <a:r>
              <a:rPr lang="en-US" dirty="0" err="1"/>
              <a:t>consists</a:t>
            </a:r>
            <a:r>
              <a:rPr lang="en-US" dirty="0"/>
              <a:t> </a:t>
            </a:r>
            <a:r>
              <a:rPr lang="en-US" dirty="0" err="1"/>
              <a:t>consists</a:t>
            </a:r>
            <a:r>
              <a:rPr lang="en-US" dirty="0"/>
              <a:t> </a:t>
            </a:r>
            <a:r>
              <a:rPr lang="en-US" dirty="0" err="1"/>
              <a:t>consists</a:t>
            </a:r>
            <a:r>
              <a:rPr lang="en-US" dirty="0"/>
              <a:t> </a:t>
            </a:r>
            <a:r>
              <a:rPr lang="en-US" dirty="0" err="1"/>
              <a:t>consists</a:t>
            </a:r>
            <a:r>
              <a:rPr lang="en-US" dirty="0"/>
              <a:t> </a:t>
            </a:r>
            <a:r>
              <a:rPr lang="en-US" dirty="0" err="1"/>
              <a:t>consists</a:t>
            </a:r>
            <a:r>
              <a:rPr lang="en-US" dirty="0"/>
              <a:t> </a:t>
            </a:r>
            <a:r>
              <a:rPr lang="en-US" dirty="0" err="1"/>
              <a:t>consists</a:t>
            </a:r>
            <a:r>
              <a:rPr lang="en-US" dirty="0"/>
              <a:t> </a:t>
            </a:r>
            <a:r>
              <a:rPr lang="en-US" dirty="0" err="1"/>
              <a:t>consists</a:t>
            </a:r>
            <a:r>
              <a:rPr lang="en-US" dirty="0"/>
              <a:t> </a:t>
            </a:r>
            <a:r>
              <a:rPr lang="en-US" dirty="0" err="1"/>
              <a:t>consists</a:t>
            </a:r>
            <a:r>
              <a:rPr lang="en-US" dirty="0"/>
              <a:t> </a:t>
            </a:r>
            <a:r>
              <a:rPr lang="en-US" dirty="0" err="1"/>
              <a:t>consists</a:t>
            </a:r>
            <a:r>
              <a:rPr lang="en-US" dirty="0"/>
              <a:t> </a:t>
            </a:r>
            <a:r>
              <a:rPr lang="en-US" dirty="0" err="1"/>
              <a:t>consists</a:t>
            </a:r>
            <a:r>
              <a:rPr lang="en-US" dirty="0"/>
              <a:t> </a:t>
            </a:r>
            <a:r>
              <a:rPr lang="en-US" dirty="0" err="1"/>
              <a:t>consists</a:t>
            </a:r>
            <a:r>
              <a:rPr lang="en-US" dirty="0"/>
              <a:t> </a:t>
            </a:r>
            <a:r>
              <a:rPr lang="en-US" dirty="0" err="1"/>
              <a:t>consists</a:t>
            </a:r>
            <a:r>
              <a:rPr lang="en-US" dirty="0"/>
              <a:t> </a:t>
            </a:r>
            <a:r>
              <a:rPr lang="en-US" dirty="0" err="1"/>
              <a:t>consists</a:t>
            </a:r>
            <a:r>
              <a:rPr lang="en-US" dirty="0"/>
              <a:t> </a:t>
            </a:r>
            <a:r>
              <a:rPr lang="en-US" dirty="0" err="1"/>
              <a:t>consists</a:t>
            </a:r>
            <a:r>
              <a:rPr lang="en-US" dirty="0"/>
              <a:t> </a:t>
            </a:r>
            <a:r>
              <a:rPr lang="en-US" dirty="0" err="1"/>
              <a:t>consists</a:t>
            </a:r>
            <a:r>
              <a:rPr lang="en-US" dirty="0"/>
              <a:t> </a:t>
            </a:r>
            <a:r>
              <a:rPr lang="en-US" dirty="0" err="1"/>
              <a:t>consists</a:t>
            </a:r>
            <a:r>
              <a:rPr lang="en-US" dirty="0"/>
              <a:t> </a:t>
            </a:r>
            <a:r>
              <a:rPr lang="en-US" dirty="0" err="1"/>
              <a:t>consists</a:t>
            </a:r>
            <a:r>
              <a:rPr lang="en-US" dirty="0"/>
              <a:t> </a:t>
            </a:r>
            <a:r>
              <a:rPr lang="en-US" dirty="0" err="1"/>
              <a:t>consists</a:t>
            </a:r>
            <a:r>
              <a:rPr lang="en-US" dirty="0"/>
              <a:t> </a:t>
            </a:r>
            <a:r>
              <a:rPr lang="en-US" dirty="0" err="1"/>
              <a:t>consists</a:t>
            </a:r>
            <a:r>
              <a:rPr lang="en-US" dirty="0"/>
              <a:t> </a:t>
            </a:r>
            <a:r>
              <a:rPr lang="en-US" dirty="0" err="1"/>
              <a:t>consists</a:t>
            </a:r>
            <a:r>
              <a:rPr lang="en-US" dirty="0"/>
              <a:t> </a:t>
            </a:r>
            <a:r>
              <a:rPr lang="en-US" dirty="0" err="1"/>
              <a:t>consists</a:t>
            </a:r>
            <a:r>
              <a:rPr lang="en-US" dirty="0"/>
              <a:t> </a:t>
            </a:r>
            <a:r>
              <a:rPr lang="en-US" dirty="0" err="1"/>
              <a:t>consists</a:t>
            </a:r>
            <a:r>
              <a:rPr lang="en-US" dirty="0"/>
              <a:t> </a:t>
            </a:r>
            <a:r>
              <a:rPr lang="en-US" dirty="0" err="1"/>
              <a:t>consists</a:t>
            </a:r>
            <a:r>
              <a:rPr lang="en-US" dirty="0"/>
              <a:t> </a:t>
            </a:r>
            <a:r>
              <a:rPr lang="en-US" dirty="0" err="1"/>
              <a:t>consists</a:t>
            </a:r>
            <a:r>
              <a:rPr lang="en-US" dirty="0"/>
              <a:t> </a:t>
            </a:r>
            <a:r>
              <a:rPr lang="en-US" dirty="0" err="1"/>
              <a:t>consists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 words: the mice had</a:t>
            </a:r>
          </a:p>
          <a:p>
            <a:pPr marL="0" indent="0">
              <a:buNone/>
            </a:pPr>
            <a:r>
              <a:rPr lang="en-US" dirty="0"/>
              <a:t>the mice had this consists </a:t>
            </a:r>
            <a:r>
              <a:rPr lang="en-US" dirty="0" err="1"/>
              <a:t>consists</a:t>
            </a:r>
            <a:r>
              <a:rPr lang="en-US" dirty="0"/>
              <a:t> </a:t>
            </a:r>
            <a:r>
              <a:rPr lang="en-US" dirty="0" err="1"/>
              <a:t>consists</a:t>
            </a:r>
            <a:r>
              <a:rPr lang="en-US" dirty="0"/>
              <a:t> </a:t>
            </a:r>
            <a:r>
              <a:rPr lang="en-US" dirty="0" err="1"/>
              <a:t>consists</a:t>
            </a:r>
            <a:r>
              <a:rPr lang="en-US" dirty="0"/>
              <a:t> </a:t>
            </a:r>
            <a:r>
              <a:rPr lang="en-US" dirty="0" err="1"/>
              <a:t>consists</a:t>
            </a:r>
            <a:r>
              <a:rPr lang="en-US" dirty="0"/>
              <a:t> </a:t>
            </a:r>
            <a:r>
              <a:rPr lang="en-US" dirty="0" err="1"/>
              <a:t>consists</a:t>
            </a:r>
            <a:r>
              <a:rPr lang="en-US" dirty="0"/>
              <a:t> </a:t>
            </a:r>
            <a:r>
              <a:rPr lang="en-US" dirty="0" err="1"/>
              <a:t>consists</a:t>
            </a:r>
            <a:r>
              <a:rPr lang="en-US" dirty="0"/>
              <a:t> </a:t>
            </a:r>
            <a:r>
              <a:rPr lang="en-US" dirty="0" err="1"/>
              <a:t>consists</a:t>
            </a:r>
            <a:r>
              <a:rPr lang="en-US" dirty="0"/>
              <a:t> </a:t>
            </a:r>
            <a:r>
              <a:rPr lang="en-US" dirty="0" err="1"/>
              <a:t>consists</a:t>
            </a:r>
            <a:r>
              <a:rPr lang="en-US" dirty="0"/>
              <a:t> </a:t>
            </a:r>
            <a:r>
              <a:rPr lang="en-US" dirty="0" err="1"/>
              <a:t>consists</a:t>
            </a:r>
            <a:r>
              <a:rPr lang="en-US" dirty="0"/>
              <a:t> </a:t>
            </a:r>
            <a:r>
              <a:rPr lang="en-US" dirty="0" err="1"/>
              <a:t>consists</a:t>
            </a:r>
            <a:r>
              <a:rPr lang="en-US" dirty="0"/>
              <a:t> </a:t>
            </a:r>
            <a:r>
              <a:rPr lang="en-US" dirty="0" err="1"/>
              <a:t>consists</a:t>
            </a:r>
            <a:r>
              <a:rPr lang="en-US" dirty="0"/>
              <a:t> </a:t>
            </a:r>
            <a:r>
              <a:rPr lang="en-US" dirty="0" err="1"/>
              <a:t>consists</a:t>
            </a:r>
            <a:r>
              <a:rPr lang="en-US" dirty="0"/>
              <a:t> </a:t>
            </a:r>
            <a:r>
              <a:rPr lang="en-US" dirty="0" err="1"/>
              <a:t>consists</a:t>
            </a:r>
            <a:r>
              <a:rPr lang="en-US" dirty="0"/>
              <a:t> </a:t>
            </a:r>
            <a:r>
              <a:rPr lang="en-US" dirty="0" err="1"/>
              <a:t>consists</a:t>
            </a:r>
            <a:r>
              <a:rPr lang="en-US" dirty="0"/>
              <a:t> </a:t>
            </a:r>
            <a:r>
              <a:rPr lang="en-US" dirty="0" err="1"/>
              <a:t>consists</a:t>
            </a:r>
            <a:r>
              <a:rPr lang="en-US" dirty="0"/>
              <a:t> </a:t>
            </a:r>
            <a:r>
              <a:rPr lang="en-US" dirty="0" err="1"/>
              <a:t>consists</a:t>
            </a:r>
            <a:r>
              <a:rPr lang="en-US" dirty="0"/>
              <a:t> </a:t>
            </a:r>
            <a:r>
              <a:rPr lang="en-US" dirty="0" err="1"/>
              <a:t>consists</a:t>
            </a:r>
            <a:r>
              <a:rPr lang="en-US" dirty="0"/>
              <a:t> </a:t>
            </a:r>
            <a:r>
              <a:rPr lang="en-US" dirty="0" err="1"/>
              <a:t>consists</a:t>
            </a:r>
            <a:r>
              <a:rPr lang="en-US" dirty="0"/>
              <a:t> </a:t>
            </a:r>
            <a:r>
              <a:rPr lang="en-US" dirty="0" err="1"/>
              <a:t>consists</a:t>
            </a:r>
            <a:r>
              <a:rPr lang="en-US" dirty="0"/>
              <a:t> </a:t>
            </a:r>
            <a:r>
              <a:rPr lang="en-US" dirty="0" err="1"/>
              <a:t>consists</a:t>
            </a:r>
            <a:r>
              <a:rPr lang="en-US" dirty="0"/>
              <a:t> </a:t>
            </a:r>
            <a:r>
              <a:rPr lang="en-US" dirty="0" err="1"/>
              <a:t>consists</a:t>
            </a:r>
            <a:r>
              <a:rPr lang="en-US" dirty="0"/>
              <a:t> </a:t>
            </a:r>
            <a:r>
              <a:rPr lang="en-US" dirty="0" err="1"/>
              <a:t>consists</a:t>
            </a:r>
            <a:r>
              <a:rPr lang="en-US" dirty="0"/>
              <a:t> </a:t>
            </a:r>
            <a:r>
              <a:rPr lang="en-US" dirty="0" err="1"/>
              <a:t>consists</a:t>
            </a:r>
            <a:r>
              <a:rPr lang="en-US" dirty="0"/>
              <a:t> </a:t>
            </a:r>
            <a:r>
              <a:rPr lang="en-US" dirty="0" err="1"/>
              <a:t>consists</a:t>
            </a:r>
            <a:r>
              <a:rPr lang="en-US" dirty="0"/>
              <a:t> </a:t>
            </a:r>
            <a:r>
              <a:rPr lang="en-US" dirty="0" err="1"/>
              <a:t>consists</a:t>
            </a:r>
            <a:r>
              <a:rPr lang="en-US" dirty="0"/>
              <a:t> </a:t>
            </a:r>
            <a:r>
              <a:rPr lang="en-US" dirty="0" err="1"/>
              <a:t>consists</a:t>
            </a:r>
            <a:r>
              <a:rPr lang="en-US" dirty="0"/>
              <a:t> </a:t>
            </a:r>
            <a:r>
              <a:rPr lang="en-US" dirty="0" err="1"/>
              <a:t>consists</a:t>
            </a:r>
            <a:r>
              <a:rPr lang="en-US" dirty="0"/>
              <a:t> </a:t>
            </a:r>
            <a:r>
              <a:rPr lang="en-US" dirty="0" err="1"/>
              <a:t>consists</a:t>
            </a:r>
            <a:r>
              <a:rPr lang="en-US" dirty="0"/>
              <a:t> </a:t>
            </a:r>
            <a:r>
              <a:rPr lang="en-US" dirty="0" err="1"/>
              <a:t>consists</a:t>
            </a:r>
            <a:r>
              <a:rPr lang="en-US" dirty="0"/>
              <a:t> </a:t>
            </a:r>
            <a:r>
              <a:rPr lang="en-US" dirty="0" err="1"/>
              <a:t>consists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18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DF572-F379-4005-8CC4-9561D3DB7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- </a:t>
            </a:r>
            <a:r>
              <a:rPr lang="en-US" dirty="0" err="1"/>
              <a:t>iter</a:t>
            </a:r>
            <a:r>
              <a:rPr lang="en-US" dirty="0"/>
              <a:t> 10000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E4483-AB41-4DDF-88D8-12224B552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 words: said that is</a:t>
            </a:r>
          </a:p>
          <a:p>
            <a:pPr marL="0" indent="0">
              <a:buNone/>
            </a:pPr>
            <a:r>
              <a:rPr lang="en-US" dirty="0"/>
              <a:t>said that is by it met approaches , the general she , the mouse . was the round be by now , to propose that a had proposal long . to that in by it</a:t>
            </a:r>
          </a:p>
          <a:p>
            <a:pPr marL="0" indent="0">
              <a:buNone/>
            </a:pPr>
            <a:r>
              <a:rPr lang="en-US" dirty="0"/>
              <a:t>3 words: the mice had</a:t>
            </a:r>
          </a:p>
          <a:p>
            <a:pPr marL="0" indent="0">
              <a:buNone/>
            </a:pPr>
            <a:r>
              <a:rPr lang="en-US" dirty="0"/>
              <a:t>the mice had to her said a that in by it signal approaches , to could got proposal </a:t>
            </a:r>
            <a:r>
              <a:rPr lang="en-US" dirty="0" err="1"/>
              <a:t>neighbourhood</a:t>
            </a:r>
            <a:r>
              <a:rPr lang="en-US" dirty="0"/>
              <a:t> . consists the at could to which the mouse looked the old spoke therefore impossible some</a:t>
            </a:r>
          </a:p>
        </p:txBody>
      </p:sp>
    </p:spTree>
    <p:extLst>
      <p:ext uri="{BB962C8B-B14F-4D97-AF65-F5344CB8AC3E}">
        <p14:creationId xmlns:p14="http://schemas.microsoft.com/office/powerpoint/2010/main" val="442166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DF572-F379-4005-8CC4-9561D3DB7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- </a:t>
            </a:r>
            <a:r>
              <a:rPr lang="en-US" dirty="0" err="1"/>
              <a:t>iter</a:t>
            </a:r>
            <a:r>
              <a:rPr lang="en-US" dirty="0"/>
              <a:t> 20000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E4483-AB41-4DDF-88D8-12224B552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 words: said that is</a:t>
            </a:r>
          </a:p>
          <a:p>
            <a:pPr marL="0" indent="0">
              <a:buNone/>
            </a:pPr>
            <a:r>
              <a:rPr lang="en-US" dirty="0"/>
              <a:t>said that is , could cat , could cat , could cat , could cat , could cat , could cat , could cat , could cat , could cat , could cat , could</a:t>
            </a:r>
          </a:p>
          <a:p>
            <a:pPr marL="0" indent="0">
              <a:buNone/>
            </a:pPr>
            <a:r>
              <a:rPr lang="en-US" dirty="0"/>
              <a:t>3 words: the mice had</a:t>
            </a:r>
          </a:p>
          <a:p>
            <a:pPr marL="0" indent="0">
              <a:buNone/>
            </a:pPr>
            <a:r>
              <a:rPr lang="en-US" dirty="0"/>
              <a:t>the mice had met a to propose the this </a:t>
            </a:r>
            <a:r>
              <a:rPr lang="en-US" dirty="0" err="1"/>
              <a:t>i</a:t>
            </a:r>
            <a:r>
              <a:rPr lang="en-US" dirty="0"/>
              <a:t> the had well general while outwit and ago what . you the at in said make we when to proposal impossible will . ago what</a:t>
            </a:r>
          </a:p>
        </p:txBody>
      </p:sp>
    </p:spTree>
    <p:extLst>
      <p:ext uri="{BB962C8B-B14F-4D97-AF65-F5344CB8AC3E}">
        <p14:creationId xmlns:p14="http://schemas.microsoft.com/office/powerpoint/2010/main" val="1138739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DF572-F379-4005-8CC4-9561D3DB7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- </a:t>
            </a:r>
            <a:r>
              <a:rPr lang="en-US" dirty="0" err="1"/>
              <a:t>iter</a:t>
            </a:r>
            <a:r>
              <a:rPr lang="en-US" dirty="0"/>
              <a:t> 50000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E4483-AB41-4DDF-88D8-12224B552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 words: said that is</a:t>
            </a:r>
          </a:p>
          <a:p>
            <a:pPr marL="0" indent="0">
              <a:buNone/>
            </a:pPr>
            <a:r>
              <a:rPr lang="en-US" dirty="0"/>
              <a:t>said that is all very well , but who is to bell the cat ? the mice looked at one procured and nobody spoke . then , if we could receive some signal of her</a:t>
            </a:r>
          </a:p>
          <a:p>
            <a:pPr marL="0" indent="0">
              <a:buNone/>
            </a:pPr>
            <a:r>
              <a:rPr lang="en-US" dirty="0"/>
              <a:t>3 words: the mice had</a:t>
            </a:r>
          </a:p>
          <a:p>
            <a:pPr marL="0" indent="0">
              <a:buNone/>
            </a:pPr>
            <a:r>
              <a:rPr lang="en-US" dirty="0"/>
              <a:t>the mice had a general council to consider what measures they could take to outwit their common enemy , the cat . some this means we should always know when she was about , and</a:t>
            </a:r>
          </a:p>
        </p:txBody>
      </p:sp>
    </p:spTree>
    <p:extLst>
      <p:ext uri="{BB962C8B-B14F-4D97-AF65-F5344CB8AC3E}">
        <p14:creationId xmlns:p14="http://schemas.microsoft.com/office/powerpoint/2010/main" val="3813967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FC2D6-A746-4283-92ED-308D26CFF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LTSM train</a:t>
            </a:r>
            <a:br>
              <a:rPr lang="en-US" dirty="0"/>
            </a:br>
            <a:r>
              <a:rPr lang="en-US" sz="1200" dirty="0"/>
              <a:t>Set number of epochs to 2</a:t>
            </a:r>
            <a:br>
              <a:rPr lang="en-US" sz="1200" dirty="0"/>
            </a:br>
            <a:endParaRPr lang="en-US" sz="1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806EB-9702-430F-8587-05C828296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9229" y="655412"/>
            <a:ext cx="3423557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Epoch 0, Step 0, cost: 322.353, accuracy: 0.000, Seconds per step: 0.000</a:t>
            </a:r>
          </a:p>
          <a:p>
            <a:pPr marL="0" indent="0">
              <a:buNone/>
            </a:pPr>
            <a:r>
              <a:rPr lang="en-US" dirty="0"/>
              <a:t>Epoch 0, Step 50, cost: 253.078, accuracy: 0.031, Seconds per step: 2.700</a:t>
            </a:r>
          </a:p>
          <a:p>
            <a:pPr marL="0" indent="0">
              <a:buNone/>
            </a:pPr>
            <a:r>
              <a:rPr lang="en-US" dirty="0"/>
              <a:t>Epoch 0, Step 100, cost: 235.507, accuracy: 0.043, Seconds per step: 2.680</a:t>
            </a:r>
          </a:p>
          <a:p>
            <a:pPr marL="0" indent="0">
              <a:buNone/>
            </a:pPr>
            <a:r>
              <a:rPr lang="en-US" dirty="0"/>
              <a:t>Epoch 0, Step 150, cost: 230.418, accuracy: 0.063, Seconds per step: 2.600</a:t>
            </a:r>
          </a:p>
          <a:p>
            <a:pPr marL="0" indent="0">
              <a:buNone/>
            </a:pPr>
            <a:r>
              <a:rPr lang="en-US" dirty="0"/>
              <a:t>Epoch 0, Step 200, cost: 228.921, accuracy: 0.084, Seconds per step: 2.660</a:t>
            </a:r>
          </a:p>
          <a:p>
            <a:pPr marL="0" indent="0">
              <a:buNone/>
            </a:pPr>
            <a:r>
              <a:rPr lang="en-US" dirty="0"/>
              <a:t>Epoch 0, Step 250, cost: 221.870, accuracy: 0.113, Seconds per step: 2.520</a:t>
            </a:r>
          </a:p>
          <a:p>
            <a:pPr marL="0" indent="0">
              <a:buNone/>
            </a:pPr>
            <a:r>
              <a:rPr lang="en-US" dirty="0"/>
              <a:t>Epoch 0, Step 300, cost: 217.227, accuracy: 0.117, Seconds per step: 2.380</a:t>
            </a:r>
          </a:p>
          <a:p>
            <a:pPr marL="0" indent="0">
              <a:buNone/>
            </a:pPr>
            <a:r>
              <a:rPr lang="en-US" dirty="0"/>
              <a:t>Epoch 0, Step 350, cost: 217.963, accuracy: 0.113, Seconds per step: 2.360</a:t>
            </a:r>
          </a:p>
          <a:p>
            <a:pPr marL="0" indent="0">
              <a:buNone/>
            </a:pPr>
            <a:r>
              <a:rPr lang="en-US" dirty="0"/>
              <a:t>Epoch 0, Step 400, cost: 222.700, accuracy: 0.104, Seconds per step: 2.340</a:t>
            </a:r>
          </a:p>
          <a:p>
            <a:pPr marL="0" indent="0">
              <a:buNone/>
            </a:pPr>
            <a:r>
              <a:rPr lang="en-US" dirty="0"/>
              <a:t>Epoch 0, Step 450, cost: 213.092, accuracy: 0.123, Seconds per step: 2.500</a:t>
            </a:r>
          </a:p>
          <a:p>
            <a:pPr marL="0" indent="0">
              <a:buNone/>
            </a:pPr>
            <a:r>
              <a:rPr lang="en-US" dirty="0"/>
              <a:t>Epoch 0, Step 500, cost: 213.975, accuracy: 0.121, Seconds per step: 2.500</a:t>
            </a:r>
          </a:p>
          <a:p>
            <a:pPr marL="0" indent="0">
              <a:buNone/>
            </a:pPr>
            <a:r>
              <a:rPr lang="en-US" dirty="0"/>
              <a:t>Epoch 0, Step 550, cost: 208.275, accuracy: 0.117, Seconds per step: 2.440</a:t>
            </a:r>
          </a:p>
          <a:p>
            <a:pPr marL="0" indent="0">
              <a:buNone/>
            </a:pPr>
            <a:r>
              <a:rPr lang="en-US" dirty="0"/>
              <a:t>Epoch 0, Step 600, cost: 213.017, accuracy: 0.127, Seconds per step: 2.440</a:t>
            </a:r>
          </a:p>
          <a:p>
            <a:pPr marL="0" indent="0">
              <a:buNone/>
            </a:pPr>
            <a:r>
              <a:rPr lang="en-US" dirty="0"/>
              <a:t>Epoch 0, Step 650, cost: 202.224, accuracy: 0.160, Seconds per step: 2.600</a:t>
            </a:r>
          </a:p>
          <a:p>
            <a:pPr marL="0" indent="0">
              <a:buNone/>
            </a:pPr>
            <a:r>
              <a:rPr lang="en-US" dirty="0"/>
              <a:t>Epoch 0, Step 700, cost: 204.367, accuracy: 0.133, Seconds per step: 2.580</a:t>
            </a:r>
          </a:p>
          <a:p>
            <a:pPr marL="0" indent="0">
              <a:buNone/>
            </a:pPr>
            <a:r>
              <a:rPr lang="en-US" dirty="0"/>
              <a:t>Epoch 0, Step 750, cost: 202.745, accuracy: 0.136, Seconds per step: 2.580</a:t>
            </a:r>
          </a:p>
          <a:p>
            <a:pPr marL="0" indent="0">
              <a:buNone/>
            </a:pPr>
            <a:r>
              <a:rPr lang="en-US" dirty="0"/>
              <a:t>Epoch 0, Step 800, cost: 202.962, accuracy: 0.154, Seconds per step: 2.660</a:t>
            </a:r>
          </a:p>
          <a:p>
            <a:pPr marL="0" indent="0">
              <a:buNone/>
            </a:pPr>
            <a:r>
              <a:rPr lang="en-US" dirty="0"/>
              <a:t>Epoch 0, Step 850, cost: 198.037, accuracy: 0.164, Seconds per step: 2.520</a:t>
            </a:r>
          </a:p>
          <a:p>
            <a:pPr marL="0" indent="0">
              <a:buNone/>
            </a:pPr>
            <a:r>
              <a:rPr lang="en-US" dirty="0"/>
              <a:t>Epoch 0, Step 900, cost: 202.519, accuracy: 0.151, Seconds per step: 2.480</a:t>
            </a:r>
          </a:p>
          <a:p>
            <a:pPr marL="0" indent="0">
              <a:buNone/>
            </a:pPr>
            <a:r>
              <a:rPr lang="en-US" dirty="0"/>
              <a:t>Epoch 0, Step 950, cost: 206.027, accuracy: 0.141, Seconds per step: 2.340</a:t>
            </a:r>
          </a:p>
          <a:p>
            <a:pPr marL="0" indent="0">
              <a:buNone/>
            </a:pPr>
            <a:r>
              <a:rPr lang="en-US" dirty="0"/>
              <a:t>Epoch 0, Step 1000, cost: 195.050, accuracy: 0.179, Seconds per step: 2.440</a:t>
            </a:r>
          </a:p>
          <a:p>
            <a:pPr marL="0" indent="0">
              <a:buNone/>
            </a:pPr>
            <a:r>
              <a:rPr lang="en-US" dirty="0"/>
              <a:t>Epoch 0, Step 1050, cost: 197.652, accuracy: 0.181, Seconds per step: 2.540</a:t>
            </a:r>
          </a:p>
          <a:p>
            <a:pPr marL="0" indent="0">
              <a:buNone/>
            </a:pPr>
            <a:r>
              <a:rPr lang="en-US" dirty="0"/>
              <a:t>Epoch 0, Step 1100, cost: 199.995, accuracy: 0.176, Seconds per step: 2.580</a:t>
            </a:r>
          </a:p>
          <a:p>
            <a:pPr marL="0" indent="0">
              <a:buNone/>
            </a:pPr>
            <a:r>
              <a:rPr lang="en-US" dirty="0"/>
              <a:t>Epoch 0, Step 1150, cost: 178.352, accuracy: 0.223, Seconds per step: 2.600</a:t>
            </a:r>
          </a:p>
          <a:p>
            <a:pPr marL="0" indent="0">
              <a:buNone/>
            </a:pPr>
            <a:r>
              <a:rPr lang="en-US" dirty="0"/>
              <a:t>Epoch 0, Step 1200, cost: 189.700, accuracy: 0.204, Seconds per step: 2.580</a:t>
            </a:r>
          </a:p>
          <a:p>
            <a:pPr marL="0" indent="0">
              <a:buNone/>
            </a:pPr>
            <a:r>
              <a:rPr lang="en-US" dirty="0"/>
              <a:t>Epoch 0, Step 1250, cost: 187.027, accuracy: 0.196, Seconds per step: 2.600</a:t>
            </a:r>
          </a:p>
          <a:p>
            <a:pPr marL="0" indent="0">
              <a:buNone/>
            </a:pPr>
            <a:r>
              <a:rPr lang="en-US" dirty="0"/>
              <a:t>Epoch 0, Step 1300, cost: 195.386, accuracy: 0.173, Seconds per step: 2.580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41F29A4-0AF9-4F55-8DFC-EC67881C2787}"/>
              </a:ext>
            </a:extLst>
          </p:cNvPr>
          <p:cNvSpPr txBox="1">
            <a:spLocks/>
          </p:cNvSpPr>
          <p:nvPr/>
        </p:nvSpPr>
        <p:spPr>
          <a:xfrm>
            <a:off x="7429500" y="655412"/>
            <a:ext cx="34235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Epoch 1, Step 0, cost: 205.003, accuracy: 0.131, Seconds per step: 0.000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Epoch 1, Step 50, cost: 190.704, accuracy: 0.186, Seconds per step: 2.520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Epoch 1, Step 100, cost: 179.413, accuracy: 0.204, Seconds per step: 2.500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Epoch 1, Step 150, cost: 196.960, accuracy: 0.151, Seconds per step: 2.520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Epoch 1, Step 200, cost: 192.562, accuracy: 0.189, Seconds per step: 2.560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Epoch 1, Step 250, cost: 190.121, accuracy: 0.176, Seconds per step: 2.620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Epoch 1, Step 300, cost: 180.908, accuracy: 0.223, Seconds per step: 2.620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Epoch 1, Step 350, cost: 188.594, accuracy: 0.166, Seconds per step: 2.580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Epoch 1, Step 400, cost: 191.703, accuracy: 0.169, Seconds per step: 2.420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Epoch 1, Step 450, cost: 187.559, accuracy: 0.189, Seconds per step: 2.400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Epoch 1, Step 500, cost: 193.391, accuracy: 0.174, Seconds per step: 2.560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Epoch 1, Step 550, cost: 175.830, accuracy: 0.211, Seconds per step: 3.440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Epoch 1, Step 600, cost: 192.575, accuracy: 0.180, Seconds per step: 4.200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Epoch 1, Step 650, cost: 178.774, accuracy: 0.211, Seconds per step: 4.520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Epoch 1, Step 700, cost: 186.056, accuracy: 0.169, Seconds per step: 4.480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Epoch 1, Step 750, cost: 178.797, accuracy: 0.197, Seconds per step: 4.120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Epoch 1, Step 800, cost: 185.755, accuracy: 0.190, Seconds per step: 4.180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Epoch 1, Step 850, cost: 180.522, accuracy: 0.217, Seconds per step: 4.160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Epoch 1, Step 900, cost: 183.066, accuracy: 0.187, Seconds per step: 4.200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Epoch 1, Step 950, cost: 190.655, accuracy: 0.184, Seconds per step: 4.180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Epoch 1, Step 1000, cost: 183.316, accuracy: 0.204, Seconds per step: 4.140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Epoch 1, Step 1050, cost: 183.637, accuracy: 0.206, Seconds per step: 4.140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Epoch 1, Step 1100, cost: 182.491, accuracy: 0.184, Seconds per step: 4.100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Epoch 1, Step 1150, cost: 164.094, accuracy: 0.254, Seconds per step: 4.160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Epoch 1, Step 1200, cost: 179.588, accuracy: 0.221, Seconds per step: 4.040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Epoch 1, Step 1250, cost: 176.285, accuracy: 0.229, Seconds per step: 4.200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Epoch 1, Step 1300, cost: 186.729, accuracy: 0.166, Seconds per step: 4.120</a:t>
            </a:r>
          </a:p>
        </p:txBody>
      </p:sp>
    </p:spTree>
    <p:extLst>
      <p:ext uri="{BB962C8B-B14F-4D97-AF65-F5344CB8AC3E}">
        <p14:creationId xmlns:p14="http://schemas.microsoft.com/office/powerpoint/2010/main" val="2047943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FC2D6-A746-4283-92ED-308D26CFF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LTSM test</a:t>
            </a:r>
            <a:br>
              <a:rPr lang="en-US" dirty="0"/>
            </a:br>
            <a:r>
              <a:rPr lang="en-US" sz="1200" dirty="0"/>
              <a:t>Set number of epochs to 2</a:t>
            </a:r>
            <a:br>
              <a:rPr lang="en-US" sz="1200" dirty="0"/>
            </a:br>
            <a:endParaRPr lang="en-US" sz="1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E62EB0-2F11-44C8-A312-E3EEE944C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True values (1st line) vs predicted values (2nd line):</a:t>
            </a:r>
          </a:p>
          <a:p>
            <a:pPr lvl="1"/>
            <a:r>
              <a:rPr lang="en-US" dirty="0"/>
              <a:t>stock market is headed many traders were afraid to trust stock prices quoted on the big board &lt;</a:t>
            </a:r>
            <a:r>
              <a:rPr lang="en-US" dirty="0" err="1"/>
              <a:t>eos</a:t>
            </a:r>
            <a:r>
              <a:rPr lang="en-US" dirty="0"/>
              <a:t>&gt; the futures halt was even &lt;</a:t>
            </a:r>
            <a:r>
              <a:rPr lang="en-US" dirty="0" err="1"/>
              <a:t>unk</a:t>
            </a:r>
            <a:r>
              <a:rPr lang="en-US" dirty="0"/>
              <a:t>&gt; by big board floor traders &lt;</a:t>
            </a:r>
            <a:r>
              <a:rPr lang="en-US" dirty="0" err="1"/>
              <a:t>eos</a:t>
            </a:r>
            <a:r>
              <a:rPr lang="en-US" dirty="0"/>
              <a:t>&gt; it &lt;</a:t>
            </a:r>
            <a:r>
              <a:rPr lang="en-US" dirty="0" err="1"/>
              <a:t>unk</a:t>
            </a:r>
            <a:r>
              <a:rPr lang="en-US" dirty="0"/>
              <a:t>&gt; things up said</a:t>
            </a:r>
          </a:p>
          <a:p>
            <a:pPr lvl="1"/>
            <a:r>
              <a:rPr lang="en-US" dirty="0"/>
              <a:t>market </a:t>
            </a:r>
            <a:r>
              <a:rPr lang="en-US" dirty="0" err="1"/>
              <a:t>market</a:t>
            </a:r>
            <a:r>
              <a:rPr lang="en-US" dirty="0"/>
              <a:t> is </a:t>
            </a:r>
            <a:r>
              <a:rPr lang="en-US" dirty="0" err="1"/>
              <a:t>n't</a:t>
            </a:r>
            <a:r>
              <a:rPr lang="en-US" dirty="0"/>
              <a:t> by of said in to be &lt;</a:t>
            </a:r>
            <a:r>
              <a:rPr lang="en-US" dirty="0" err="1"/>
              <a:t>eos</a:t>
            </a:r>
            <a:r>
              <a:rPr lang="en-US" dirty="0"/>
              <a:t>&gt; prices &lt;</a:t>
            </a:r>
            <a:r>
              <a:rPr lang="en-US" dirty="0" err="1"/>
              <a:t>eos</a:t>
            </a:r>
            <a:r>
              <a:rPr lang="en-US" dirty="0"/>
              <a:t>&gt; at the dollar board &lt;</a:t>
            </a:r>
            <a:r>
              <a:rPr lang="en-US" dirty="0" err="1"/>
              <a:t>eos</a:t>
            </a:r>
            <a:r>
              <a:rPr lang="en-US" dirty="0"/>
              <a:t>&gt; the dollar index in a be in the board 's in said the is the that in</a:t>
            </a:r>
          </a:p>
          <a:p>
            <a:r>
              <a:rPr lang="en-US" dirty="0"/>
              <a:t>Average accuracy: 0.192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076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2294</Words>
  <Application>Microsoft Office PowerPoint</Application>
  <PresentationFormat>Widescreen</PresentationFormat>
  <Paragraphs>160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TIES4911</vt:lpstr>
      <vt:lpstr>Data</vt:lpstr>
      <vt:lpstr>Training</vt:lpstr>
      <vt:lpstr>Training - iter 1000</vt:lpstr>
      <vt:lpstr>Training - iter 10000</vt:lpstr>
      <vt:lpstr>Training - iter 20000</vt:lpstr>
      <vt:lpstr>Training - iter 50000</vt:lpstr>
      <vt:lpstr>LTSM train Set number of epochs to 2 </vt:lpstr>
      <vt:lpstr>LTSM test Set number of epochs to 2 </vt:lpstr>
      <vt:lpstr>Keras-LTSM train Set number of epochs to 2 </vt:lpstr>
      <vt:lpstr>Keras-LTSM test Set number of epochs to 2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TIES4911</dc:title>
  <dc:creator>Hannu</dc:creator>
  <cp:lastModifiedBy>Hannu</cp:lastModifiedBy>
  <cp:revision>10</cp:revision>
  <dcterms:created xsi:type="dcterms:W3CDTF">2018-02-13T09:02:34Z</dcterms:created>
  <dcterms:modified xsi:type="dcterms:W3CDTF">2018-03-02T07:20:59Z</dcterms:modified>
</cp:coreProperties>
</file>