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3" r:id="rId14"/>
    <p:sldId id="297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0"/>
    <p:restoredTop sz="92805"/>
  </p:normalViewPr>
  <p:slideViewPr>
    <p:cSldViewPr snapToGrid="0" snapToObjects="1">
      <p:cViewPr varScale="1">
        <p:scale>
          <a:sx n="86" d="100"/>
          <a:sy n="86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68AE-FE2E-014C-B866-8917C07874F8}" type="datetimeFigureOut">
              <a:rPr kumimoji="1" lang="zh-CN" altLang="en-US" smtClean="0"/>
              <a:t>19/5/2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B1DF-9014-C545-AFB8-578B0453C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stats.github.io/M335/index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大量参考使用了孟天广、李锋的讲义。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53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42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课程资料</a:t>
            </a:r>
            <a:r>
              <a:rPr kumimoji="1" lang="en-US" altLang="zh-CN" dirty="0"/>
              <a:t>1</a:t>
            </a:r>
            <a:r>
              <a:rPr kumimoji="1" lang="zh-CN" altLang="en-US" dirty="0"/>
              <a:t> 参考了 </a:t>
            </a:r>
            <a:r>
              <a:rPr lang="en-US" altLang="zh-CN" dirty="0">
                <a:hlinkClick r:id="rId3"/>
              </a:rPr>
              <a:t>https://byuistats.github.io/M335/</a:t>
            </a:r>
            <a:r>
              <a:rPr lang="en-US" altLang="zh-CN">
                <a:hlinkClick r:id="rId3"/>
              </a:rPr>
              <a:t>index.html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73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A304EDF-499E-F749-B3D1-E59E61846508}"/>
              </a:ext>
            </a:extLst>
          </p:cNvPr>
          <p:cNvGrpSpPr/>
          <p:nvPr userDrawn="1"/>
        </p:nvGrpSpPr>
        <p:grpSpPr>
          <a:xfrm>
            <a:off x="443753" y="1286332"/>
            <a:ext cx="8458200" cy="2059661"/>
            <a:chOff x="443753" y="1286332"/>
            <a:chExt cx="8458200" cy="20596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223A6E-1B58-4F47-9741-E827857477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3753" y="1286332"/>
              <a:ext cx="8458200" cy="205966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CFEC21-5608-2243-9109-D0C3BDF6CC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8650" y="1697596"/>
              <a:ext cx="7948795" cy="12371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D4B-654E-9845-9981-E0E5705A43C4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20D0-DCE9-9649-8F3D-0FBE77F3E27C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713C-69D6-CB45-B70B-F85B9385B9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DCF-16BF-7E41-AA5E-242440A182D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04FE-628B-6640-9D21-B0E5598A781F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14-1743-1440-A100-A887D128027C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028-D2B8-EA41-A95E-6CE9C8FB16F5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8F-167D-9D4E-BFF3-CCC67FB45ECF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E73-0CE0-294F-B733-F7CF2C20EC2D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FEE0C05-82AC-584F-9C1D-6FCE209C1CF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67706"/>
            <a:ext cx="9175937" cy="290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A4700D-BA90-124F-8F2F-F9B5F131F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17623"/>
          <a:stretch/>
        </p:blipFill>
        <p:spPr>
          <a:xfrm>
            <a:off x="0" y="13448"/>
            <a:ext cx="9175937" cy="645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68" y="107576"/>
            <a:ext cx="85691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3035"/>
            <a:ext cx="7886700" cy="574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36978"/>
            <a:ext cx="2057400" cy="152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A55B655-A26B-4C46-B15D-89458A895024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36978"/>
            <a:ext cx="1543050" cy="152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602847"/>
            <a:ext cx="541244" cy="22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sktop.arcgis.com/zh-cn/arcmap/10.3/guide-books/map-projections/about-projected-coordinate-system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mpr.robinlovelac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ople.fas.harvard.edu/~zhukov/spatial.html" TargetMode="External"/><Relationship Id="rId5" Type="http://schemas.openxmlformats.org/officeDocument/2006/relationships/hyperlink" Target="http://adamwilson.us/SpatialDataScience/index.html" TargetMode="External"/><Relationship Id="rId4" Type="http://schemas.openxmlformats.org/officeDocument/2006/relationships/hyperlink" Target="https://mgimond.github.io/Spatial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82377"/>
            <a:ext cx="7772400" cy="1452563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空间分析入门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78276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sz="2700" dirty="0"/>
          </a:p>
          <a:p>
            <a:r>
              <a:rPr kumimoji="1" lang="zh-CN" altLang="en-US" sz="2700" b="0" dirty="0"/>
              <a:t>李丁</a:t>
            </a:r>
            <a:endParaRPr kumimoji="1" lang="en-US" altLang="zh-CN" sz="2700" b="0" dirty="0"/>
          </a:p>
          <a:p>
            <a:endParaRPr kumimoji="1" lang="en-US" altLang="zh-CN" sz="2700" b="0" dirty="0"/>
          </a:p>
          <a:p>
            <a:r>
              <a:rPr kumimoji="1" lang="zh-CN" altLang="en-US" sz="2700" b="0" dirty="0"/>
              <a:t>中国人民大学社会与人口学院</a:t>
            </a:r>
            <a:endParaRPr kumimoji="1" lang="en-US" altLang="zh-CN" sz="2700" b="0" dirty="0"/>
          </a:p>
          <a:p>
            <a:r>
              <a:rPr kumimoji="1" lang="zh-Hans" altLang="en-US" sz="2700" b="0" dirty="0"/>
              <a:t>中国人民大学国家发展与战略研究院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9074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7B9DE-89A6-894E-9927-338373C3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点对象的结构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0146-0BBE-D04F-A835-3B352A0E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CD1D-0331-AD44-AA2D-BF385F2E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3F9F3-0B69-0848-840C-FA26378C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074F-E332-1940-AF04-C4E3340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19859-A022-6E44-90FE-F3ACA39A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8" y="2074901"/>
            <a:ext cx="7366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C797-0348-7F4E-AB6B-5661DB55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面对象的结构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7AE25-5DF1-204A-B40B-EBBCC563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CE83B-0B4D-334E-9B54-F142FE71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9BC9D-EB34-5C4C-8CCD-77119DB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70BE-427E-944A-B0C2-4BE34B09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496A2-37DC-334F-A3F4-669E38D0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11250"/>
            <a:ext cx="6210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1140-B4B7-6148-9424-C65D5C41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网格对象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3932E-D3CF-3848-8961-B369C8C4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95BFB-AB5C-E84E-BFF5-A5D2BBA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47D14-B995-7443-B6EE-DDF5938F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FDA06-C84F-8744-BBD6-37CB52DA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2E255-998D-E44A-953C-095BBF40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92250"/>
            <a:ext cx="6908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DF5C-6061-204B-A1EA-B2345F9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投影系统的基本概念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B7804-A396-E345-AECC-231646BA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地球椭球体</a:t>
            </a:r>
            <a:r>
              <a:rPr kumimoji="1" lang="en-US" altLang="zh-CN" dirty="0">
                <a:hlinkClick r:id="rId2"/>
              </a:rPr>
              <a:t>(Ellipsoid)</a:t>
            </a:r>
          </a:p>
          <a:p>
            <a:r>
              <a:rPr kumimoji="1" lang="zh-CN" altLang="en-US" dirty="0">
                <a:hlinkClick r:id="rId2"/>
              </a:rPr>
              <a:t>大地基准面</a:t>
            </a:r>
            <a:r>
              <a:rPr kumimoji="1" lang="en-US" altLang="zh-CN" dirty="0">
                <a:hlinkClick r:id="rId2"/>
              </a:rPr>
              <a:t>(Datum)</a:t>
            </a:r>
          </a:p>
          <a:p>
            <a:r>
              <a:rPr kumimoji="1" lang="zh-CN" altLang="en-US" dirty="0">
                <a:hlinkClick r:id="rId2"/>
              </a:rPr>
              <a:t>地图投影</a:t>
            </a:r>
            <a:r>
              <a:rPr kumimoji="1" lang="en-US" altLang="zh-CN" dirty="0">
                <a:hlinkClick r:id="rId2"/>
              </a:rPr>
              <a:t>(Projection)</a:t>
            </a:r>
            <a:endParaRPr kumimoji="1" lang="zh-CN" altLang="en-US" dirty="0">
              <a:hlinkClick r:id="rId2"/>
            </a:endParaRPr>
          </a:p>
          <a:p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https://www.cnblogs.com/rainbow70626/p/4382131.html</a:t>
            </a:r>
          </a:p>
          <a:p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http://desktop.arcgis.com/zh-cn/arcmap/10.3/guide-books/map-projections/about-projected-coordinate-systems.htm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DC143-4D20-6549-90B3-D474E75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8BF9-A2DD-0642-8A1F-15D9D26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3A2AA-0D8E-1541-A8B3-295F8EF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FE3E-45B3-AB4D-8B8F-88194DDA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参考教材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30B80-3472-DF44-B0AA-2518137C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教材：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</a:t>
            </a:r>
            <a:r>
              <a:rPr lang="en-US" altLang="zh-CN" dirty="0">
                <a:hlinkClick r:id="rId3"/>
              </a:rPr>
              <a:t>ttps://geocompr.robinlovelace.net/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https://mgimond.github.io/Spatial/index.html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课程资料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-US" altLang="zh-CN" dirty="0">
                <a:hlinkClick r:id="rId5"/>
              </a:rPr>
              <a:t>http://adamwilson.us/SpatialDataScience/index.html</a:t>
            </a:r>
            <a:endParaRPr lang="en-US" altLang="zh-CN" dirty="0"/>
          </a:p>
          <a:p>
            <a:r>
              <a:rPr kumimoji="1" lang="zh-CN" altLang="en-US" dirty="0"/>
              <a:t>课程资料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-US" altLang="zh-CN" dirty="0">
                <a:hlinkClick r:id="rId6"/>
              </a:rPr>
              <a:t>http://www.people.fas.harvard.edu/~zhukov/spatial.html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5FA0D-2FA4-DC4C-823C-13252B87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7E464-4B8E-9140-B5A7-7C576891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45849-8D0A-9149-B05E-B277257C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6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483" y="2763552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谢谢！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en-US" altLang="zh-CN" dirty="0" err="1">
                <a:solidFill>
                  <a:schemeClr val="tx1"/>
                </a:solidFill>
              </a:rPr>
              <a:t>liding@ruc.edu.cn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C2AA4-C13B-774E-8004-67EA5357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720-90F5-EA4F-B3B7-F638EC06EB8F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4D2F0-B714-D94B-A03F-8468B4DA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CB4EE52-FDBD-4745-8A4E-CEF9226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Why use spatial methods?</a:t>
            </a:r>
          </a:p>
          <a:p>
            <a:pPr lvl="1"/>
            <a:r>
              <a:rPr lang="en-US" altLang="zh-CN" dirty="0"/>
              <a:t>The spatial autoregressive data generating process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空间数据与可视化</a:t>
            </a:r>
            <a:r>
              <a:rPr lang="en-US" altLang="zh-CN" dirty="0"/>
              <a:t>in R</a:t>
            </a:r>
          </a:p>
          <a:p>
            <a:pPr lvl="1"/>
            <a:r>
              <a:rPr lang="zh-CN" altLang="en-US" dirty="0"/>
              <a:t>点（</a:t>
            </a:r>
            <a:r>
              <a:rPr lang="en-US" altLang="zh-CN" dirty="0"/>
              <a:t>Points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面（</a:t>
            </a:r>
            <a:r>
              <a:rPr lang="en-US" altLang="zh-CN" dirty="0"/>
              <a:t>Polygons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线（</a:t>
            </a:r>
            <a:r>
              <a:rPr lang="en-US" altLang="zh-CN" dirty="0"/>
              <a:t>Grids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空间自相关（</a:t>
            </a:r>
            <a:r>
              <a:rPr lang="en-US" altLang="zh-CN" dirty="0"/>
              <a:t>Spatial Autocorrelation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空间权重（</a:t>
            </a:r>
            <a:r>
              <a:rPr lang="en-US" altLang="zh-CN" dirty="0"/>
              <a:t>Spatial Weights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点分析（</a:t>
            </a:r>
            <a:r>
              <a:rPr lang="en-US" altLang="zh-CN" dirty="0"/>
              <a:t>Point Processes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空间统计（</a:t>
            </a:r>
            <a:r>
              <a:rPr lang="en-US" altLang="zh-CN" dirty="0" err="1"/>
              <a:t>Geostatistics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空间回归 （</a:t>
            </a:r>
            <a:r>
              <a:rPr lang="en-US" altLang="zh-CN" dirty="0"/>
              <a:t>Spatial Regression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Models for continuous dependent variables</a:t>
            </a:r>
          </a:p>
          <a:p>
            <a:pPr lvl="1"/>
            <a:r>
              <a:rPr lang="en-US" altLang="zh-CN" dirty="0"/>
              <a:t>Models for categorical dependent variables</a:t>
            </a:r>
          </a:p>
          <a:p>
            <a:pPr lvl="1"/>
            <a:r>
              <a:rPr lang="en-US" altLang="zh-CN" dirty="0"/>
              <a:t>Spatiotemporal models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DC8E-7DCC-CC47-B487-292D6E23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75DC-DD56-C546-94D4-276E0AC2FE62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7FB15-DAD9-7945-A97E-D0C027C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5B29115-BE0F-584B-B7CD-FF5D9E91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8B905-3059-4343-92EE-B318FEA6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为什么使用空间分析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F1F4-E5E5-E64E-A84B-0FFA5FE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Independence assumption not valid</a:t>
            </a:r>
          </a:p>
          <a:p>
            <a:pPr lvl="1"/>
            <a:r>
              <a:rPr lang="en-US" altLang="zh-CN" dirty="0"/>
              <a:t>The attributes of observation </a:t>
            </a:r>
            <a:r>
              <a:rPr lang="en-US" altLang="zh-CN" dirty="0" err="1"/>
              <a:t>i</a:t>
            </a:r>
            <a:r>
              <a:rPr lang="en-US" altLang="zh-CN" dirty="0"/>
              <a:t> may influence the attributes of j.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Spatial heterogeneity</a:t>
            </a:r>
          </a:p>
          <a:p>
            <a:pPr lvl="1"/>
            <a:r>
              <a:rPr lang="en-US" altLang="zh-CN" dirty="0"/>
              <a:t>The magnitude and direction of a treatment effect may vary across space.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Omitted variable bias</a:t>
            </a:r>
          </a:p>
          <a:p>
            <a:pPr lvl="1"/>
            <a:r>
              <a:rPr lang="en-US" altLang="zh-CN" dirty="0"/>
              <a:t>There may be some unobserved or latent influences shared by geographical or network “neighbors”.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AF1A-B6F8-4545-8746-03D5E19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0508-5680-B749-BBA3-F7BD9C32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F578C-CC6C-844E-B791-C7243E4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C254-FB31-B548-BFD9-BCF5B226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空间分析实例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B7E6B-C1BF-2A44-9427-3BB948C0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流行病学 </a:t>
            </a:r>
            <a:r>
              <a:rPr lang="en-US" altLang="zh-CN" dirty="0"/>
              <a:t>Epidemiology</a:t>
            </a:r>
          </a:p>
          <a:p>
            <a:pPr lvl="1"/>
            <a:r>
              <a:rPr lang="en-US" altLang="zh-CN" dirty="0"/>
              <a:t>How to model the spread of a contagious disease?</a:t>
            </a:r>
          </a:p>
          <a:p>
            <a:r>
              <a:rPr lang="zh-CN" altLang="en-US" dirty="0"/>
              <a:t>犯罪学 </a:t>
            </a:r>
            <a:r>
              <a:rPr lang="en-US" altLang="zh-CN" dirty="0"/>
              <a:t>Criminology</a:t>
            </a:r>
          </a:p>
          <a:p>
            <a:pPr lvl="1"/>
            <a:r>
              <a:rPr lang="en-US" altLang="zh-CN" dirty="0"/>
              <a:t>How to identify crime hot spots?</a:t>
            </a:r>
          </a:p>
          <a:p>
            <a:r>
              <a:rPr lang="zh-CN" altLang="en-US" dirty="0"/>
              <a:t>固定资产 </a:t>
            </a:r>
            <a:r>
              <a:rPr lang="en-US" altLang="zh-CN" dirty="0"/>
              <a:t>Real estate</a:t>
            </a:r>
          </a:p>
          <a:p>
            <a:pPr lvl="1"/>
            <a:r>
              <a:rPr lang="en-US" altLang="zh-CN" dirty="0"/>
              <a:t>How to predict housing prices?</a:t>
            </a:r>
          </a:p>
          <a:p>
            <a:r>
              <a:rPr lang="zh-CN" altLang="en-US" dirty="0"/>
              <a:t>战争、镇反 </a:t>
            </a:r>
            <a:r>
              <a:rPr lang="en-US" altLang="zh-CN" dirty="0"/>
              <a:t>Counterinsurgency</a:t>
            </a:r>
          </a:p>
          <a:p>
            <a:pPr lvl="1"/>
            <a:r>
              <a:rPr lang="en-US" altLang="zh-CN" dirty="0"/>
              <a:t>“Oil spot” modeling and clear-hold-build</a:t>
            </a:r>
          </a:p>
          <a:p>
            <a:r>
              <a:rPr lang="zh-CN" altLang="en-US" dirty="0"/>
              <a:t>组织学习与网络传播 </a:t>
            </a:r>
            <a:r>
              <a:rPr lang="en-US" altLang="zh-CN" dirty="0"/>
              <a:t>Organizational learning and network diffusion</a:t>
            </a:r>
          </a:p>
          <a:p>
            <a:pPr lvl="1"/>
            <a:r>
              <a:rPr lang="en-US" altLang="zh-CN" dirty="0"/>
              <a:t>How to model the adoption of an innovation?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6162C-3937-BA44-8139-D86DD7A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8F7A6-73DF-584C-84C4-CBED2F5D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5B387-8FA2-A348-8516-A5F199EC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5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68DF-2CC8-714A-9EFD-637DB802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DFCB-8700-8849-8062-F930B935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线性模型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假定 </a:t>
            </a:r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Observed values at location </a:t>
            </a:r>
            <a:r>
              <a:rPr lang="en-US" altLang="zh-CN" dirty="0" err="1"/>
              <a:t>i</a:t>
            </a:r>
            <a:r>
              <a:rPr lang="en-US" altLang="zh-CN" dirty="0"/>
              <a:t> independent of those at location j </a:t>
            </a:r>
          </a:p>
          <a:p>
            <a:pPr lvl="1"/>
            <a:r>
              <a:rPr lang="en-US" altLang="zh-CN" dirty="0"/>
              <a:t>Residuals are independent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The independence assumption greatly simplifies the model, but may be difficult to justify in some contexts...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E9EDF-8E14-BA40-AE16-C241A343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6B8-E737-954E-BD52-76C87C13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0C5DA-423E-154A-87C0-70ACA12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8F5F9-D7D2-A441-9135-25E1E99F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93" y="1674787"/>
            <a:ext cx="4241800" cy="1130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8CC544-BF53-C947-91C9-53541857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72" y="3929267"/>
            <a:ext cx="3479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D821-B8D7-0642-9CA5-53A6C5AE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F719D-2B97-DB4C-B72F-F4CB4BC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对于两个相邻对象 </a:t>
            </a:r>
            <a:r>
              <a:rPr lang="en-US" altLang="zh-CN" dirty="0"/>
              <a:t>two neighbors </a:t>
            </a:r>
            <a:r>
              <a:rPr lang="en-US" altLang="zh-CN" dirty="0" err="1"/>
              <a:t>i</a:t>
            </a:r>
            <a:r>
              <a:rPr lang="en-US" altLang="zh-CN" dirty="0"/>
              <a:t> and j: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假定</a:t>
            </a:r>
            <a:endParaRPr lang="en-US" altLang="zh-CN" dirty="0"/>
          </a:p>
          <a:p>
            <a:pPr lvl="1"/>
            <a:r>
              <a:rPr lang="en-US" altLang="zh-CN" dirty="0"/>
              <a:t>Observed values at location </a:t>
            </a:r>
            <a:r>
              <a:rPr lang="en-US" altLang="zh-CN" dirty="0" err="1"/>
              <a:t>i</a:t>
            </a:r>
            <a:r>
              <a:rPr lang="en-US" altLang="zh-CN" dirty="0"/>
              <a:t> depend on those at location j, and vice versa</a:t>
            </a:r>
          </a:p>
          <a:p>
            <a:pPr lvl="1"/>
            <a:r>
              <a:rPr lang="en-US" altLang="zh-CN" dirty="0"/>
              <a:t>Data generating process is “simultaneous” (more on this later)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371B4-4F83-E94D-BB7E-A21F466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A16AA-EAEA-2347-A306-A0C3E1B8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7DCA9-0DC5-CC4E-AC1E-93957EDF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C79A2-0EEA-DA42-BE45-6091D785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67" y="1605734"/>
            <a:ext cx="3771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26A1-B788-A947-8E77-757A6FB2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7FF61-C452-F041-BABD-980091D55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With n observations, we can generalize: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矩阵形式：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W is the spatial weights matrix,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spatial autoregressive scalar parameter, and I</a:t>
                </a:r>
                <a:r>
                  <a:rPr lang="en-US" altLang="zh-CN" baseline="-25000" dirty="0"/>
                  <a:t>n </a:t>
                </a:r>
                <a:r>
                  <a:rPr lang="en-US" altLang="zh-CN" dirty="0"/>
                  <a:t>is an 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identity matrix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7FF61-C452-F041-BABD-980091D55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r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3AF0F-55D3-544E-B6DA-CCAA899D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BA771-A489-0441-9E0E-1D6A1A18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2E1F-D02B-6340-9EC8-6CA1FFC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C6EDC-BEEF-B843-9587-AB339713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78" y="1418373"/>
            <a:ext cx="4000500" cy="157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E3289E-9C4D-2F42-B5F6-EF42B68C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057267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7954-6796-1044-A898-5E6DB52E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25102-7830-CE4B-9A5A-84007BAC8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= 0, the variable in not spatially autocorrelated. Information about a measurement in one location gives us no information about the value in neighboring locations (</a:t>
                </a:r>
                <a:r>
                  <a:rPr lang="en-US" altLang="zh-CN" sz="1800" b="1" dirty="0"/>
                  <a:t>spatial independence</a:t>
                </a:r>
                <a:r>
                  <a:rPr lang="en-US" altLang="zh-CN" sz="1800" dirty="0"/>
                  <a:t>).</a:t>
                </a:r>
              </a:p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&gt; 0, the variable in positively spatially autocorrelated. Neighboring values tend to be similar to each other (</a:t>
                </a:r>
                <a:r>
                  <a:rPr lang="en-US" altLang="zh-CN" sz="1800" b="1" dirty="0"/>
                  <a:t>clustering</a:t>
                </a:r>
                <a:r>
                  <a:rPr lang="en-US" altLang="zh-CN" sz="1800" dirty="0"/>
                  <a:t>). </a:t>
                </a:r>
              </a:p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800" dirty="0"/>
                  <a:t> &lt; 0, the variable in negatively spatially autocorrelated. Neighboring values tend to be different to each other (</a:t>
                </a:r>
                <a:r>
                  <a:rPr lang="en-US" altLang="zh-CN" sz="1800" b="1" dirty="0"/>
                  <a:t>segregation</a:t>
                </a:r>
                <a:r>
                  <a:rPr lang="en-US" altLang="zh-CN" sz="1800" dirty="0"/>
                  <a:t>).</a:t>
                </a: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kumimoji="1"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25102-7830-CE4B-9A5A-84007BAC8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9B00A-4E67-CE4B-9C1C-312D9411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F2442-1445-4E46-ABB3-C04FA39B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BD809-36E6-D54A-83C2-6A83883F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A865D-C256-104A-A512-C608C865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7" y="3490555"/>
            <a:ext cx="8991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2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8D51-4E55-E84F-90F0-A3EF77B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如何理解空间自相关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77298-C98D-6C45-BE32-EA297CB5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A01C5-074C-6E48-9D3F-EBBA7483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19/5/2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E778C-F1B2-B343-9563-0B7B4F2B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BC618-1A71-AA46-8751-93046B0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63880</TotalTime>
  <Words>621</Words>
  <Application>Microsoft Macintosh PowerPoint</Application>
  <PresentationFormat>全屏显示(4:3)</PresentationFormat>
  <Paragraphs>151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DengXian</vt:lpstr>
      <vt:lpstr>Microsoft YaHei</vt:lpstr>
      <vt:lpstr>Arial</vt:lpstr>
      <vt:lpstr>Calibri</vt:lpstr>
      <vt:lpstr>Cambria Math</vt:lpstr>
      <vt:lpstr>Office 主题</vt:lpstr>
      <vt:lpstr>空间分析入门</vt:lpstr>
      <vt:lpstr>内容提要</vt:lpstr>
      <vt:lpstr>为什么使用空间分析</vt:lpstr>
      <vt:lpstr>空间分析实例</vt:lpstr>
      <vt:lpstr>空间自相关产生过程</vt:lpstr>
      <vt:lpstr>空间自相关产生过程</vt:lpstr>
      <vt:lpstr>空间自相关产生过程</vt:lpstr>
      <vt:lpstr>空间自相关产生过程</vt:lpstr>
      <vt:lpstr>如何理解空间自相关</vt:lpstr>
      <vt:lpstr>点对象的结构</vt:lpstr>
      <vt:lpstr>面对象的结构</vt:lpstr>
      <vt:lpstr>网格对象</vt:lpstr>
      <vt:lpstr>投影系统的基本概念</vt:lpstr>
      <vt:lpstr>参考教材</vt:lpstr>
      <vt:lpstr>谢谢！ liding@ruc.edu.cn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国家建设社会的需要与基层实践 以中国农技协的组织发展为例 </dc:title>
  <dc:creator>ding lee</dc:creator>
  <cp:lastModifiedBy>lee ding</cp:lastModifiedBy>
  <cp:revision>410</cp:revision>
  <dcterms:created xsi:type="dcterms:W3CDTF">2017-11-09T00:07:20Z</dcterms:created>
  <dcterms:modified xsi:type="dcterms:W3CDTF">2019-05-02T00:54:03Z</dcterms:modified>
</cp:coreProperties>
</file>